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7" r:id="rId1"/>
  </p:sldMasterIdLst>
  <p:notesMasterIdLst>
    <p:notesMasterId r:id="rId35"/>
  </p:notesMasterIdLst>
  <p:handoutMasterIdLst>
    <p:handoutMasterId r:id="rId36"/>
  </p:handoutMasterIdLst>
  <p:sldIdLst>
    <p:sldId id="256" r:id="rId2"/>
    <p:sldId id="258" r:id="rId3"/>
    <p:sldId id="259" r:id="rId4"/>
    <p:sldId id="261" r:id="rId5"/>
    <p:sldId id="262" r:id="rId6"/>
    <p:sldId id="332" r:id="rId7"/>
    <p:sldId id="333" r:id="rId8"/>
    <p:sldId id="367" r:id="rId9"/>
    <p:sldId id="334" r:id="rId10"/>
    <p:sldId id="303" r:id="rId11"/>
    <p:sldId id="300" r:id="rId12"/>
    <p:sldId id="337" r:id="rId13"/>
    <p:sldId id="338" r:id="rId14"/>
    <p:sldId id="339" r:id="rId15"/>
    <p:sldId id="340" r:id="rId16"/>
    <p:sldId id="360" r:id="rId17"/>
    <p:sldId id="359" r:id="rId18"/>
    <p:sldId id="343" r:id="rId19"/>
    <p:sldId id="350" r:id="rId20"/>
    <p:sldId id="351" r:id="rId21"/>
    <p:sldId id="361" r:id="rId22"/>
    <p:sldId id="353" r:id="rId23"/>
    <p:sldId id="354" r:id="rId24"/>
    <p:sldId id="355" r:id="rId25"/>
    <p:sldId id="356" r:id="rId26"/>
    <p:sldId id="358" r:id="rId27"/>
    <p:sldId id="362" r:id="rId28"/>
    <p:sldId id="307" r:id="rId29"/>
    <p:sldId id="363" r:id="rId30"/>
    <p:sldId id="368" r:id="rId31"/>
    <p:sldId id="365" r:id="rId32"/>
    <p:sldId id="364" r:id="rId33"/>
    <p:sldId id="30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2"/>
    <p:restoredTop sz="94675"/>
  </p:normalViewPr>
  <p:slideViewPr>
    <p:cSldViewPr snapToGrid="0" snapToObjects="1">
      <p:cViewPr varScale="1">
        <p:scale>
          <a:sx n="87" d="100"/>
          <a:sy n="87" d="100"/>
        </p:scale>
        <p:origin x="-128" y="-10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0" Type="http://schemas.openxmlformats.org/officeDocument/2006/relationships/slide" Target="slides/slide19.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41" Type="http://schemas.openxmlformats.org/officeDocument/2006/relationships/tableStyles" Target="tableStyles.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interSettings" Target="printerSettings/printerSettings1.bin"/><Relationship Id="rId40"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handoutMaster" Target="handoutMasters/handoutMaster1.xml"/><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44" Type="http://schemas.openxmlformats.org/officeDocument/2006/relationships/customXml" Target="../customXml/item3.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notesMaster" Target="notesMasters/notesMaster1.xml"/><Relationship Id="rId14" Type="http://schemas.openxmlformats.org/officeDocument/2006/relationships/slide" Target="slides/slide13.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25" Type="http://schemas.openxmlformats.org/officeDocument/2006/relationships/slide" Target="slides/slide24.xml"/><Relationship Id="rId33" Type="http://schemas.openxmlformats.org/officeDocument/2006/relationships/slide" Target="slides/slide32.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25D8DE-455B-C542-9ABA-289F1B28E7B2}" type="datetimeFigureOut">
              <a:rPr lang="en-US" smtClean="0"/>
              <a:t>10/16/17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9B9876-C9D9-E24F-BB33-1E0EF400CF6B}" type="slidenum">
              <a:rPr lang="en-US" smtClean="0"/>
              <a:t>‹#›</a:t>
            </a:fld>
            <a:endParaRPr lang="en-US"/>
          </a:p>
        </p:txBody>
      </p:sp>
    </p:spTree>
    <p:extLst>
      <p:ext uri="{BB962C8B-B14F-4D97-AF65-F5344CB8AC3E}">
        <p14:creationId xmlns:p14="http://schemas.microsoft.com/office/powerpoint/2010/main" val="732203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BEBC67-B154-9F48-BEA3-FD7F6EA0AC77}" type="datetimeFigureOut">
              <a:rPr lang="en-US" smtClean="0"/>
              <a:t>10/16/17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006D9-850F-D54D-9D0F-FF3F70649EC8}" type="slidenum">
              <a:rPr lang="en-US" smtClean="0"/>
              <a:t>‹#›</a:t>
            </a:fld>
            <a:endParaRPr lang="en-US"/>
          </a:p>
        </p:txBody>
      </p:sp>
    </p:spTree>
    <p:extLst>
      <p:ext uri="{BB962C8B-B14F-4D97-AF65-F5344CB8AC3E}">
        <p14:creationId xmlns:p14="http://schemas.microsoft.com/office/powerpoint/2010/main" val="59585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1453" y="791566"/>
            <a:ext cx="3676537" cy="446748"/>
          </a:xfrm>
          <a:prstGeom prst="rect">
            <a:avLst/>
          </a:prstGeom>
        </p:spPr>
      </p:pic>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p:spPr>
        <p:txBody>
          <a:bodyPr anchor="t">
            <a:normAutofit/>
          </a:bodyPr>
          <a:lstStyle>
            <a:lvl1pPr marL="0" indent="0" algn="ctr">
              <a:buNone/>
              <a:defRPr sz="1600">
                <a:effectLst/>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6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639370"/>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659036"/>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ln>
            <a:noFill/>
          </a:ln>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649203"/>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0764775" y="5058487"/>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22033" y="2170444"/>
            <a:ext cx="11404879" cy="42906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5" y="627679"/>
            <a:ext cx="8761413" cy="706964"/>
          </a:xfrm>
        </p:spPr>
        <p:txBody>
          <a:bodyPr/>
          <a:lstStyle>
            <a:lvl1pPr>
              <a:defRPr/>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6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111211" y="37274"/>
            <a:ext cx="12418541" cy="5342967"/>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62767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56834" y="2255691"/>
            <a:ext cx="11487151" cy="422081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9351023" y="56938"/>
            <a:ext cx="2325813" cy="282617"/>
          </a:xfrm>
          <a:prstGeom prst="rect">
            <a:avLst/>
          </a:prstGeom>
        </p:spPr>
      </p:pic>
    </p:spTree>
    <p:extLst>
      <p:ext uri="{BB962C8B-B14F-4D97-AF65-F5344CB8AC3E}">
        <p14:creationId xmlns:p14="http://schemas.microsoft.com/office/powerpoint/2010/main" val="127198817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 id="2147484151" r:id="rId4"/>
    <p:sldLayoutId id="2147484152" r:id="rId5"/>
    <p:sldLayoutId id="2147484153" r:id="rId6"/>
    <p:sldLayoutId id="2147484154" r:id="rId7"/>
    <p:sldLayoutId id="2147484155" r:id="rId8"/>
    <p:sldLayoutId id="2147484156" r:id="rId9"/>
    <p:sldLayoutId id="2147484157" r:id="rId10"/>
    <p:sldLayoutId id="2147484158" r:id="rId11"/>
    <p:sldLayoutId id="2147484159" r:id="rId12"/>
    <p:sldLayoutId id="2147484160" r:id="rId13"/>
    <p:sldLayoutId id="2147484161" r:id="rId14"/>
    <p:sldLayoutId id="2147484162" r:id="rId15"/>
    <p:sldLayoutId id="2147484163" r:id="rId16"/>
    <p:sldLayoutId id="2147484164" r:id="rId17"/>
  </p:sldLayoutIdLst>
  <p:timing>
    <p:tnLst>
      <p:par>
        <p:cTn xmlns:p14="http://schemas.microsoft.com/office/powerpoint/2010/main" id="1" dur="indefinite" restart="never" nodeType="tmRoot"/>
      </p:par>
    </p:tnLst>
  </p:timing>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ystem.suny.edu/academic-affairs/faculty-staff-awards/shared-governance-award/" TargetMode="External"/><Relationship Id="rId4" Type="http://schemas.openxmlformats.org/officeDocument/2006/relationships/hyperlink" Target="http://www.suny.edu/provost-search/" TargetMode="External"/><Relationship Id="rId1" Type="http://schemas.openxmlformats.org/officeDocument/2006/relationships/slideLayout" Target="../slideLayouts/slideLayout2.xml"/><Relationship Id="rId2" Type="http://schemas.openxmlformats.org/officeDocument/2006/relationships/hyperlink" Target="http://system.suny.edu/academic-affairs/student-mobility/cross-registration/"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lbany.edu/relief/" TargetMode="External"/><Relationship Id="rId3" Type="http://schemas.openxmlformats.org/officeDocument/2006/relationships/hyperlink" Target="http://www.albany.edu/sph/bms.ph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2395" y="728010"/>
            <a:ext cx="11057591" cy="1177207"/>
          </a:xfrm>
        </p:spPr>
        <p:txBody>
          <a:bodyPr/>
          <a:lstStyle/>
          <a:p>
            <a:r>
              <a:rPr lang="en-US" sz="4400" dirty="0" smtClean="0"/>
              <a:t>University Senate October 16</a:t>
            </a:r>
            <a:r>
              <a:rPr lang="en-US" sz="4400" baseline="30000" dirty="0" smtClean="0"/>
              <a:t>th</a:t>
            </a:r>
            <a:r>
              <a:rPr lang="en-US" sz="4400" dirty="0" smtClean="0"/>
              <a:t> 2017</a:t>
            </a:r>
            <a:endParaRPr lang="en-US" sz="4400" dirty="0"/>
          </a:p>
        </p:txBody>
      </p:sp>
      <p:sp>
        <p:nvSpPr>
          <p:cNvPr id="4" name="Rectangle 3"/>
          <p:cNvSpPr/>
          <p:nvPr/>
        </p:nvSpPr>
        <p:spPr>
          <a:xfrm>
            <a:off x="1780997" y="2435181"/>
            <a:ext cx="6433807" cy="3693319"/>
          </a:xfrm>
          <a:prstGeom prst="rect">
            <a:avLst/>
          </a:prstGeom>
        </p:spPr>
        <p:txBody>
          <a:bodyPr wrap="square">
            <a:spAutoFit/>
          </a:bodyPr>
          <a:lstStyle/>
          <a:p>
            <a:r>
              <a:rPr lang="en-US" b="1" dirty="0">
                <a:solidFill>
                  <a:srgbClr val="EDB211"/>
                </a:solidFill>
                <a:cs typeface="Arial" panose="020B0604020202020204" pitchFamily="34" charset="0"/>
              </a:rPr>
              <a:t>Campus Governance Leaders &amp; Council and Committee Chairs</a:t>
            </a:r>
          </a:p>
          <a:p>
            <a:pPr marL="800100" lvl="1" indent="-342900">
              <a:buFont typeface="Arial"/>
              <a:buChar char="•"/>
            </a:pPr>
            <a:r>
              <a:rPr lang="en-US" dirty="0">
                <a:solidFill>
                  <a:schemeClr val="bg1"/>
                </a:solidFill>
                <a:cs typeface="Arial" panose="020B0604020202020204" pitchFamily="34" charset="0"/>
              </a:rPr>
              <a:t>Please sign in</a:t>
            </a:r>
          </a:p>
          <a:p>
            <a:pPr marL="800100" lvl="1" indent="-342900">
              <a:buFont typeface="Arial"/>
              <a:buChar char="•"/>
            </a:pPr>
            <a:r>
              <a:rPr lang="en-US" dirty="0">
                <a:solidFill>
                  <a:schemeClr val="bg1"/>
                </a:solidFill>
                <a:cs typeface="Arial" panose="020B0604020202020204" pitchFamily="34" charset="0"/>
              </a:rPr>
              <a:t>Pick up your assigned </a:t>
            </a:r>
            <a:r>
              <a:rPr lang="en-US" dirty="0" err="1">
                <a:solidFill>
                  <a:schemeClr val="bg1"/>
                </a:solidFill>
                <a:cs typeface="Arial" panose="020B0604020202020204" pitchFamily="34" charset="0"/>
              </a:rPr>
              <a:t>iClicker</a:t>
            </a:r>
            <a:r>
              <a:rPr lang="en-US" dirty="0">
                <a:solidFill>
                  <a:schemeClr val="bg1"/>
                </a:solidFill>
                <a:cs typeface="Arial" panose="020B0604020202020204" pitchFamily="34" charset="0"/>
              </a:rPr>
              <a:t> </a:t>
            </a:r>
          </a:p>
          <a:p>
            <a:pPr marL="800100" lvl="1" indent="-342900">
              <a:buFont typeface="Arial"/>
              <a:buChar char="•"/>
            </a:pPr>
            <a:r>
              <a:rPr lang="en-US" dirty="0">
                <a:solidFill>
                  <a:schemeClr val="bg1"/>
                </a:solidFill>
                <a:cs typeface="Arial" panose="020B0604020202020204" pitchFamily="34" charset="0"/>
              </a:rPr>
              <a:t>Take a seat in the front</a:t>
            </a:r>
            <a:br>
              <a:rPr lang="en-US" dirty="0">
                <a:solidFill>
                  <a:schemeClr val="bg1"/>
                </a:solidFill>
                <a:cs typeface="Arial" panose="020B0604020202020204" pitchFamily="34" charset="0"/>
              </a:rPr>
            </a:br>
            <a:endParaRPr lang="en-US" dirty="0">
              <a:solidFill>
                <a:schemeClr val="bg1"/>
              </a:solidFill>
              <a:cs typeface="Arial" panose="020B0604020202020204" pitchFamily="34" charset="0"/>
            </a:endParaRPr>
          </a:p>
          <a:p>
            <a:r>
              <a:rPr lang="en-US" b="1" dirty="0">
                <a:solidFill>
                  <a:srgbClr val="EDB211"/>
                </a:solidFill>
                <a:cs typeface="Arial" panose="020B0604020202020204" pitchFamily="34" charset="0"/>
              </a:rPr>
              <a:t>Senators:</a:t>
            </a:r>
          </a:p>
          <a:p>
            <a:pPr marL="742950" lvl="1" indent="-285750">
              <a:buFont typeface="Arial" panose="020B0604020202020204" pitchFamily="34" charset="0"/>
              <a:buChar char="•"/>
            </a:pPr>
            <a:r>
              <a:rPr lang="en-US" dirty="0">
                <a:solidFill>
                  <a:srgbClr val="FFFFFF"/>
                </a:solidFill>
                <a:cs typeface="Arial" panose="020B0604020202020204" pitchFamily="34" charset="0"/>
              </a:rPr>
              <a:t>Please sign in</a:t>
            </a:r>
          </a:p>
          <a:p>
            <a:pPr marL="742950" lvl="1" indent="-285750">
              <a:buFont typeface="Arial" panose="020B0604020202020204" pitchFamily="34" charset="0"/>
              <a:buChar char="•"/>
            </a:pPr>
            <a:r>
              <a:rPr lang="en-US" dirty="0">
                <a:solidFill>
                  <a:srgbClr val="FFFFFF"/>
                </a:solidFill>
                <a:cs typeface="Arial" panose="020B0604020202020204" pitchFamily="34" charset="0"/>
              </a:rPr>
              <a:t>Pick up your assigned </a:t>
            </a:r>
            <a:r>
              <a:rPr lang="en-US" dirty="0" err="1">
                <a:solidFill>
                  <a:srgbClr val="FFFFFF"/>
                </a:solidFill>
                <a:cs typeface="Arial" panose="020B0604020202020204" pitchFamily="34" charset="0"/>
              </a:rPr>
              <a:t>iClicker</a:t>
            </a:r>
            <a:endParaRPr lang="en-US" dirty="0">
              <a:solidFill>
                <a:srgbClr val="FFFFFF"/>
              </a:solidFill>
              <a:cs typeface="Arial" panose="020B0604020202020204" pitchFamily="34" charset="0"/>
            </a:endParaRPr>
          </a:p>
          <a:p>
            <a:pPr marL="742950" lvl="1" indent="-285750">
              <a:buFont typeface="Arial" panose="020B0604020202020204" pitchFamily="34" charset="0"/>
              <a:buChar char="•"/>
            </a:pPr>
            <a:r>
              <a:rPr lang="en-US" dirty="0">
                <a:solidFill>
                  <a:srgbClr val="FFFFFF"/>
                </a:solidFill>
                <a:cs typeface="Arial" panose="020B0604020202020204" pitchFamily="34" charset="0"/>
              </a:rPr>
              <a:t>Take a seat in the chairs angled toward the center</a:t>
            </a:r>
          </a:p>
          <a:p>
            <a:endParaRPr lang="en-US" dirty="0">
              <a:cs typeface="Arial" panose="020B0604020202020204" pitchFamily="34" charset="0"/>
            </a:endParaRPr>
          </a:p>
          <a:p>
            <a:r>
              <a:rPr lang="en-US" b="1" dirty="0">
                <a:solidFill>
                  <a:schemeClr val="accent1"/>
                </a:solidFill>
                <a:cs typeface="Arial" panose="020B0604020202020204" pitchFamily="34" charset="0"/>
              </a:rPr>
              <a:t>Guests:</a:t>
            </a:r>
          </a:p>
          <a:p>
            <a:pPr marL="742950" lvl="1" indent="-285750">
              <a:buFont typeface="Arial" panose="020B0604020202020204" pitchFamily="34" charset="0"/>
              <a:buChar char="•"/>
            </a:pPr>
            <a:r>
              <a:rPr lang="en-US" dirty="0" smtClean="0">
                <a:solidFill>
                  <a:srgbClr val="FFFFFF"/>
                </a:solidFill>
                <a:cs typeface="Arial" panose="020B0604020202020204" pitchFamily="34" charset="0"/>
              </a:rPr>
              <a:t>Please </a:t>
            </a:r>
            <a:r>
              <a:rPr lang="en-US" dirty="0">
                <a:solidFill>
                  <a:srgbClr val="FFFFFF"/>
                </a:solidFill>
                <a:cs typeface="Arial" panose="020B0604020202020204" pitchFamily="34" charset="0"/>
              </a:rPr>
              <a:t>sign in</a:t>
            </a:r>
          </a:p>
          <a:p>
            <a:pPr marL="742950" lvl="1" indent="-285750">
              <a:buFont typeface="Arial" panose="020B0604020202020204" pitchFamily="34" charset="0"/>
              <a:buChar char="•"/>
            </a:pPr>
            <a:r>
              <a:rPr lang="en-US" dirty="0" smtClean="0">
                <a:solidFill>
                  <a:srgbClr val="FFFFFF"/>
                </a:solidFill>
                <a:cs typeface="Arial" panose="020B0604020202020204" pitchFamily="34" charset="0"/>
              </a:rPr>
              <a:t>Take </a:t>
            </a:r>
            <a:r>
              <a:rPr lang="en-US" dirty="0">
                <a:solidFill>
                  <a:srgbClr val="FFFFFF"/>
                </a:solidFill>
                <a:cs typeface="Arial" panose="020B0604020202020204" pitchFamily="34" charset="0"/>
              </a:rPr>
              <a:t>a seat in the chairs towards the back of the room</a:t>
            </a:r>
          </a:p>
        </p:txBody>
      </p:sp>
    </p:spTree>
    <p:extLst>
      <p:ext uri="{BB962C8B-B14F-4D97-AF65-F5344CB8AC3E}">
        <p14:creationId xmlns:p14="http://schemas.microsoft.com/office/powerpoint/2010/main" val="18573402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11737368" cy="4941165"/>
          </a:xfrm>
        </p:spPr>
        <p:txBody>
          <a:bodyPr>
            <a:normAutofit/>
          </a:bodyPr>
          <a:lstStyle/>
          <a:p>
            <a:endParaRPr lang="en-US" sz="3700" dirty="0"/>
          </a:p>
          <a:p>
            <a:r>
              <a:rPr lang="en-US" sz="2800" dirty="0"/>
              <a:t>The SUNY University Faculty Senate will convene it's 177th Fall Plenary Meeting at SUNY Delhi from October 19-21, 2017.</a:t>
            </a:r>
          </a:p>
          <a:p>
            <a:pPr lvl="0"/>
            <a:endParaRPr lang="en-US" dirty="0"/>
          </a:p>
        </p:txBody>
      </p:sp>
      <p:sp>
        <p:nvSpPr>
          <p:cNvPr id="5" name="Title 1"/>
          <p:cNvSpPr>
            <a:spLocks noGrp="1"/>
          </p:cNvSpPr>
          <p:nvPr>
            <p:ph type="title"/>
          </p:nvPr>
        </p:nvSpPr>
        <p:spPr>
          <a:xfrm>
            <a:off x="876448" y="433709"/>
            <a:ext cx="10660454" cy="1192696"/>
          </a:xfrm>
        </p:spPr>
        <p:txBody>
          <a:bodyPr/>
          <a:lstStyle/>
          <a:p>
            <a:r>
              <a:rPr lang="en-US" b="1" dirty="0" smtClean="0">
                <a:solidFill>
                  <a:srgbClr val="EDB211"/>
                </a:solidFill>
              </a:rPr>
              <a:t/>
            </a:r>
            <a:br>
              <a:rPr lang="en-US" b="1" dirty="0" smtClean="0">
                <a:solidFill>
                  <a:srgbClr val="EDB211"/>
                </a:solidFill>
              </a:rPr>
            </a:br>
            <a:r>
              <a:rPr lang="en-US" b="1" dirty="0" smtClean="0">
                <a:solidFill>
                  <a:srgbClr val="FFFFFF"/>
                </a:solidFill>
              </a:rPr>
              <a:t>UFS </a:t>
            </a:r>
            <a:r>
              <a:rPr lang="en-US" b="1" dirty="0">
                <a:solidFill>
                  <a:srgbClr val="FFFFFF"/>
                </a:solidFill>
              </a:rPr>
              <a:t>(University Faculty Senator’s Report) – Diane Hamilton, Walter Little, and Latonia Spencer </a:t>
            </a:r>
            <a:br>
              <a:rPr lang="en-US" b="1" dirty="0">
                <a:solidFill>
                  <a:srgbClr val="FFFFFF"/>
                </a:solidFill>
              </a:rPr>
            </a:br>
            <a:endParaRPr lang="en-US" dirty="0">
              <a:solidFill>
                <a:srgbClr val="FFFFFF"/>
              </a:solidFill>
            </a:endParaRPr>
          </a:p>
        </p:txBody>
      </p:sp>
    </p:spTree>
    <p:extLst>
      <p:ext uri="{BB962C8B-B14F-4D97-AF65-F5344CB8AC3E}">
        <p14:creationId xmlns:p14="http://schemas.microsoft.com/office/powerpoint/2010/main" val="4155073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433709"/>
            <a:ext cx="8761413" cy="1192696"/>
          </a:xfrm>
        </p:spPr>
        <p:txBody>
          <a:bodyPr/>
          <a:lstStyle/>
          <a:p>
            <a:r>
              <a:rPr lang="en-US" b="1" dirty="0">
                <a:solidFill>
                  <a:srgbClr val="FFFFFF"/>
                </a:solidFill>
              </a:rPr>
              <a:t>Graduate Student Association Report </a:t>
            </a:r>
            <a:br>
              <a:rPr lang="en-US" b="1" dirty="0">
                <a:solidFill>
                  <a:srgbClr val="FFFFFF"/>
                </a:solidFill>
              </a:rPr>
            </a:br>
            <a:r>
              <a:rPr lang="en-US" b="1" dirty="0" smtClean="0">
                <a:solidFill>
                  <a:srgbClr val="FFFFFF"/>
                </a:solidFill>
              </a:rPr>
              <a:t>		Dawn </a:t>
            </a:r>
            <a:r>
              <a:rPr lang="en-US" b="1" dirty="0" err="1" smtClean="0">
                <a:solidFill>
                  <a:srgbClr val="FFFFFF"/>
                </a:solidFill>
              </a:rPr>
              <a:t>Wharram</a:t>
            </a:r>
            <a:r>
              <a:rPr lang="en-US" dirty="0" smtClean="0">
                <a:solidFill>
                  <a:srgbClr val="FFFFFF"/>
                </a:solidFill>
              </a:rPr>
              <a:t>, </a:t>
            </a:r>
            <a:r>
              <a:rPr lang="en-US" dirty="0">
                <a:solidFill>
                  <a:srgbClr val="FFFFFF"/>
                </a:solidFill>
              </a:rPr>
              <a:t>GSA </a:t>
            </a:r>
            <a:r>
              <a:rPr lang="en-US" dirty="0" smtClean="0">
                <a:solidFill>
                  <a:srgbClr val="FFFFFF"/>
                </a:solidFill>
              </a:rPr>
              <a:t>Lead Senator</a:t>
            </a:r>
            <a:endParaRPr lang="en-US" dirty="0">
              <a:solidFill>
                <a:srgbClr val="FFFFFF"/>
              </a:solidFill>
            </a:endParaRPr>
          </a:p>
        </p:txBody>
      </p:sp>
      <p:sp>
        <p:nvSpPr>
          <p:cNvPr id="4" name="Rectangle 3"/>
          <p:cNvSpPr/>
          <p:nvPr/>
        </p:nvSpPr>
        <p:spPr>
          <a:xfrm>
            <a:off x="447207" y="2216709"/>
            <a:ext cx="11161239" cy="584776"/>
          </a:xfrm>
          <a:prstGeom prst="rect">
            <a:avLst/>
          </a:prstGeom>
        </p:spPr>
        <p:txBody>
          <a:bodyPr wrap="square">
            <a:spAutoFit/>
          </a:bodyPr>
          <a:lstStyle/>
          <a:p>
            <a:pPr lvl="0"/>
            <a:r>
              <a:rPr lang="en-US" sz="3200" dirty="0" smtClean="0">
                <a:solidFill>
                  <a:srgbClr val="46166B"/>
                </a:solidFill>
              </a:rPr>
              <a:t>Nothing to report</a:t>
            </a:r>
            <a:endParaRPr lang="en-US" sz="3200" dirty="0">
              <a:solidFill>
                <a:srgbClr val="46166B"/>
              </a:solidFill>
            </a:endParaRPr>
          </a:p>
        </p:txBody>
      </p:sp>
    </p:spTree>
    <p:extLst>
      <p:ext uri="{BB962C8B-B14F-4D97-AF65-F5344CB8AC3E}">
        <p14:creationId xmlns:p14="http://schemas.microsoft.com/office/powerpoint/2010/main" val="415507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433709"/>
            <a:ext cx="8761413" cy="1192696"/>
          </a:xfrm>
        </p:spPr>
        <p:txBody>
          <a:bodyPr/>
          <a:lstStyle/>
          <a:p>
            <a:r>
              <a:rPr lang="en-US" b="1" dirty="0" smtClean="0">
                <a:solidFill>
                  <a:srgbClr val="FFFFFF"/>
                </a:solidFill>
              </a:rPr>
              <a:t>Student </a:t>
            </a:r>
            <a:r>
              <a:rPr lang="en-US" b="1" dirty="0">
                <a:solidFill>
                  <a:srgbClr val="FFFFFF"/>
                </a:solidFill>
              </a:rPr>
              <a:t>Association Report </a:t>
            </a:r>
            <a:br>
              <a:rPr lang="en-US" b="1" dirty="0">
                <a:solidFill>
                  <a:srgbClr val="FFFFFF"/>
                </a:solidFill>
              </a:rPr>
            </a:br>
            <a:r>
              <a:rPr lang="en-US" b="1" dirty="0" smtClean="0">
                <a:solidFill>
                  <a:srgbClr val="FFFFFF"/>
                </a:solidFill>
              </a:rPr>
              <a:t>		</a:t>
            </a:r>
            <a:r>
              <a:rPr lang="en-US" b="1" dirty="0" err="1" smtClean="0">
                <a:solidFill>
                  <a:srgbClr val="FFFFFF"/>
                </a:solidFill>
              </a:rPr>
              <a:t>Jerlisa</a:t>
            </a:r>
            <a:r>
              <a:rPr lang="en-US" b="1" dirty="0" smtClean="0">
                <a:solidFill>
                  <a:srgbClr val="FFFFFF"/>
                </a:solidFill>
              </a:rPr>
              <a:t> Fontaine, President</a:t>
            </a:r>
            <a:endParaRPr lang="en-US" dirty="0">
              <a:solidFill>
                <a:srgbClr val="FFFFFF"/>
              </a:solidFill>
            </a:endParaRPr>
          </a:p>
        </p:txBody>
      </p:sp>
      <p:sp>
        <p:nvSpPr>
          <p:cNvPr id="7" name="TextBox 6"/>
          <p:cNvSpPr txBox="1"/>
          <p:nvPr/>
        </p:nvSpPr>
        <p:spPr>
          <a:xfrm>
            <a:off x="650522" y="1989100"/>
            <a:ext cx="10972800" cy="1015663"/>
          </a:xfrm>
          <a:prstGeom prst="rect">
            <a:avLst/>
          </a:prstGeom>
          <a:noFill/>
        </p:spPr>
        <p:txBody>
          <a:bodyPr wrap="square" rtlCol="0">
            <a:spAutoFit/>
          </a:bodyPr>
          <a:lstStyle/>
          <a:p>
            <a:r>
              <a:rPr lang="en-US" sz="3200" dirty="0" smtClean="0">
                <a:solidFill>
                  <a:srgbClr val="46166B"/>
                </a:solidFill>
              </a:rPr>
              <a:t>SA Senators</a:t>
            </a:r>
          </a:p>
          <a:p>
            <a:endParaRPr lang="en-US" sz="2800" dirty="0">
              <a:solidFill>
                <a:srgbClr val="46166B"/>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243828758"/>
              </p:ext>
            </p:extLst>
          </p:nvPr>
        </p:nvGraphicFramePr>
        <p:xfrm>
          <a:off x="3954813" y="2265313"/>
          <a:ext cx="5514234" cy="3657600"/>
        </p:xfrm>
        <a:graphic>
          <a:graphicData uri="http://schemas.openxmlformats.org/drawingml/2006/table">
            <a:tbl>
              <a:tblPr firstRow="1" bandRow="1">
                <a:tableStyleId>{2D5ABB26-0587-4C30-8999-92F81FD0307C}</a:tableStyleId>
              </a:tblPr>
              <a:tblGrid>
                <a:gridCol w="2757117"/>
                <a:gridCol w="2757117"/>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Brandon </a:t>
                      </a:r>
                      <a:r>
                        <a:rPr lang="en-US" sz="2400" dirty="0" err="1" smtClean="0"/>
                        <a:t>Holdridge</a:t>
                      </a:r>
                      <a:endParaRPr lang="en-US" sz="2400" dirty="0"/>
                    </a:p>
                  </a:txBody>
                  <a:tcPr/>
                </a:tc>
                <a:tc>
                  <a:txBody>
                    <a:bodyPr/>
                    <a:lstStyle/>
                    <a:p>
                      <a:r>
                        <a:rPr lang="en-US" sz="2400" dirty="0" smtClean="0"/>
                        <a:t>ULC &amp; CAA</a:t>
                      </a:r>
                      <a:endParaRPr lang="en-US" sz="2400" dirty="0"/>
                    </a:p>
                  </a:txBody>
                  <a:tcPr/>
                </a:tc>
              </a:tr>
              <a:tr h="370840">
                <a:tc>
                  <a:txBody>
                    <a:bodyPr/>
                    <a:lstStyle/>
                    <a:p>
                      <a:r>
                        <a:rPr lang="en-US" sz="2400" dirty="0" smtClean="0"/>
                        <a:t>Morgan </a:t>
                      </a:r>
                      <a:r>
                        <a:rPr lang="en-US" sz="2400" dirty="0" err="1" smtClean="0"/>
                        <a:t>Eldrige</a:t>
                      </a:r>
                      <a:endParaRPr lang="en-US" sz="2400" dirty="0"/>
                    </a:p>
                  </a:txBody>
                  <a:tcPr/>
                </a:tc>
                <a:tc>
                  <a:txBody>
                    <a:bodyPr/>
                    <a:lstStyle/>
                    <a:p>
                      <a:r>
                        <a:rPr lang="en-US" sz="2400" dirty="0" smtClean="0"/>
                        <a:t>COR &amp; UAC</a:t>
                      </a:r>
                      <a:endParaRPr lang="en-US" sz="2400" dirty="0"/>
                    </a:p>
                  </a:txBody>
                  <a:tcPr/>
                </a:tc>
              </a:tr>
              <a:tr h="370840">
                <a:tc>
                  <a:txBody>
                    <a:bodyPr/>
                    <a:lstStyle/>
                    <a:p>
                      <a:r>
                        <a:rPr lang="en-US" sz="2400" dirty="0" smtClean="0"/>
                        <a:t>Logan </a:t>
                      </a:r>
                      <a:r>
                        <a:rPr lang="en-US" sz="2400" dirty="0" err="1" smtClean="0"/>
                        <a:t>Losito</a:t>
                      </a:r>
                      <a:endParaRPr lang="en-US" sz="2400" dirty="0"/>
                    </a:p>
                  </a:txBody>
                  <a:tcPr/>
                </a:tc>
                <a:tc>
                  <a:txBody>
                    <a:bodyPr/>
                    <a:lstStyle/>
                    <a:p>
                      <a:r>
                        <a:rPr lang="en-US" sz="2400" dirty="0" smtClean="0"/>
                        <a:t>UAC &amp; CAA</a:t>
                      </a:r>
                      <a:endParaRPr lang="en-US" sz="2400" dirty="0"/>
                    </a:p>
                  </a:txBody>
                  <a:tcPr/>
                </a:tc>
              </a:tr>
              <a:tr h="370840">
                <a:tc>
                  <a:txBody>
                    <a:bodyPr/>
                    <a:lstStyle/>
                    <a:p>
                      <a:r>
                        <a:rPr lang="en-US" sz="2400" dirty="0" smtClean="0"/>
                        <a:t>Mitchell </a:t>
                      </a:r>
                      <a:r>
                        <a:rPr lang="en-US" sz="2400" dirty="0" err="1" smtClean="0"/>
                        <a:t>Rybak</a:t>
                      </a:r>
                      <a:endParaRPr lang="en-US" sz="2400" dirty="0"/>
                    </a:p>
                  </a:txBody>
                  <a:tcPr/>
                </a:tc>
                <a:tc>
                  <a:txBody>
                    <a:bodyPr/>
                    <a:lstStyle/>
                    <a:p>
                      <a:r>
                        <a:rPr lang="en-US" sz="2400" dirty="0" smtClean="0"/>
                        <a:t>UPPC &amp; UAC</a:t>
                      </a:r>
                      <a:endParaRPr lang="en-US" sz="2400" dirty="0"/>
                    </a:p>
                  </a:txBody>
                  <a:tcPr/>
                </a:tc>
              </a:tr>
              <a:tr h="370840">
                <a:tc>
                  <a:txBody>
                    <a:bodyPr/>
                    <a:lstStyle/>
                    <a:p>
                      <a:r>
                        <a:rPr lang="en-US" sz="2400" dirty="0" smtClean="0"/>
                        <a:t>Amanda </a:t>
                      </a:r>
                      <a:r>
                        <a:rPr lang="en-US" sz="2400" dirty="0" err="1" smtClean="0"/>
                        <a:t>Demma</a:t>
                      </a:r>
                      <a:endParaRPr lang="en-US" sz="2400" dirty="0"/>
                    </a:p>
                  </a:txBody>
                  <a:tcPr/>
                </a:tc>
                <a:tc>
                  <a:txBody>
                    <a:bodyPr/>
                    <a:lstStyle/>
                    <a:p>
                      <a:r>
                        <a:rPr lang="en-US" sz="2400" dirty="0" smtClean="0"/>
                        <a:t>GAC &amp; UPPC</a:t>
                      </a:r>
                      <a:endParaRPr lang="en-US" sz="2400" dirty="0"/>
                    </a:p>
                  </a:txBody>
                  <a:tcPr/>
                </a:tc>
              </a:tr>
              <a:tr h="370840">
                <a:tc>
                  <a:txBody>
                    <a:bodyPr/>
                    <a:lstStyle/>
                    <a:p>
                      <a:r>
                        <a:rPr lang="en-US" sz="2400" dirty="0" err="1" smtClean="0"/>
                        <a:t>Moises</a:t>
                      </a:r>
                      <a:r>
                        <a:rPr lang="en-US" sz="2400" dirty="0" smtClean="0"/>
                        <a:t> </a:t>
                      </a:r>
                      <a:r>
                        <a:rPr lang="en-US" sz="2400" dirty="0" err="1" smtClean="0"/>
                        <a:t>Urena</a:t>
                      </a:r>
                      <a:endParaRPr lang="en-US" sz="2400" dirty="0"/>
                    </a:p>
                  </a:txBody>
                  <a:tcPr/>
                </a:tc>
                <a:tc>
                  <a:txBody>
                    <a:bodyPr/>
                    <a:lstStyle/>
                    <a:p>
                      <a:r>
                        <a:rPr lang="en-US" sz="2400" dirty="0" smtClean="0"/>
                        <a:t>ULC &amp; GOV</a:t>
                      </a:r>
                      <a:endParaRPr lang="en-US" sz="2400" dirty="0"/>
                    </a:p>
                  </a:txBody>
                  <a:tcPr/>
                </a:tc>
              </a:tr>
              <a:tr h="370840">
                <a:tc>
                  <a:txBody>
                    <a:bodyPr/>
                    <a:lstStyle/>
                    <a:p>
                      <a:r>
                        <a:rPr lang="en-US" sz="2400" dirty="0" smtClean="0"/>
                        <a:t>Dillon </a:t>
                      </a:r>
                      <a:r>
                        <a:rPr lang="en-US" sz="2400" dirty="0" err="1" smtClean="0"/>
                        <a:t>Asmus</a:t>
                      </a:r>
                      <a:endParaRPr lang="en-US" sz="2400" dirty="0"/>
                    </a:p>
                  </a:txBody>
                  <a:tcPr/>
                </a:tc>
                <a:tc>
                  <a:txBody>
                    <a:bodyPr/>
                    <a:lstStyle/>
                    <a:p>
                      <a:r>
                        <a:rPr lang="en-US" sz="2400" dirty="0" smtClean="0"/>
                        <a:t>LISC</a:t>
                      </a:r>
                      <a:endParaRPr lang="en-US" sz="2400" dirty="0"/>
                    </a:p>
                  </a:txBody>
                  <a:tcPr/>
                </a:tc>
              </a:tr>
              <a:tr h="370840">
                <a:tc>
                  <a:txBody>
                    <a:bodyPr/>
                    <a:lstStyle/>
                    <a:p>
                      <a:r>
                        <a:rPr lang="en-US" sz="2400" dirty="0" err="1" smtClean="0"/>
                        <a:t>ChiChi</a:t>
                      </a:r>
                      <a:r>
                        <a:rPr lang="en-US" sz="2400" dirty="0" smtClean="0"/>
                        <a:t> </a:t>
                      </a:r>
                      <a:r>
                        <a:rPr lang="en-US" sz="2400" dirty="0" err="1" smtClean="0"/>
                        <a:t>Igboekwe</a:t>
                      </a:r>
                      <a:endParaRPr lang="en-US" sz="2400" dirty="0"/>
                    </a:p>
                  </a:txBody>
                  <a:tcPr/>
                </a:tc>
                <a:tc>
                  <a:txBody>
                    <a:bodyPr/>
                    <a:lstStyle/>
                    <a:p>
                      <a:r>
                        <a:rPr lang="en-US" sz="2400" dirty="0" smtClean="0"/>
                        <a:t>ULC &amp; UAC</a:t>
                      </a:r>
                      <a:endParaRPr lang="en-US" sz="2400" dirty="0"/>
                    </a:p>
                  </a:txBody>
                  <a:tcPr/>
                </a:tc>
              </a:tr>
            </a:tbl>
          </a:graphicData>
        </a:graphic>
      </p:graphicFrame>
    </p:spTree>
    <p:extLst>
      <p:ext uri="{BB962C8B-B14F-4D97-AF65-F5344CB8AC3E}">
        <p14:creationId xmlns:p14="http://schemas.microsoft.com/office/powerpoint/2010/main" val="2795222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dirty="0">
                <a:solidFill>
                  <a:schemeClr val="bg1"/>
                </a:solidFill>
              </a:rPr>
              <a:t>CAA </a:t>
            </a:r>
            <a:r>
              <a:rPr lang="en-US" sz="3200" dirty="0" smtClean="0">
                <a:solidFill>
                  <a:schemeClr val="bg1"/>
                </a:solidFill>
              </a:rPr>
              <a:t/>
            </a:r>
            <a:br>
              <a:rPr lang="en-US" sz="3200" dirty="0" smtClean="0">
                <a:solidFill>
                  <a:schemeClr val="bg1"/>
                </a:solidFill>
              </a:rPr>
            </a:br>
            <a:r>
              <a:rPr lang="en-US" sz="3200" dirty="0" smtClean="0">
                <a:solidFill>
                  <a:schemeClr val="bg1"/>
                </a:solidFill>
              </a:rPr>
              <a:t> </a:t>
            </a:r>
            <a:r>
              <a:rPr lang="en-US" sz="3200" dirty="0" err="1">
                <a:solidFill>
                  <a:schemeClr val="bg1"/>
                </a:solidFill>
              </a:rPr>
              <a:t>Istvan</a:t>
            </a:r>
            <a:r>
              <a:rPr lang="en-US" sz="3200" dirty="0">
                <a:solidFill>
                  <a:schemeClr val="bg1"/>
                </a:solidFill>
              </a:rPr>
              <a:t> </a:t>
            </a:r>
            <a:r>
              <a:rPr lang="en-US" sz="3200" dirty="0" err="1">
                <a:solidFill>
                  <a:schemeClr val="bg1"/>
                </a:solidFill>
              </a:rPr>
              <a:t>Kecskes</a:t>
            </a:r>
            <a:r>
              <a:rPr lang="en-US" sz="3200" dirty="0">
                <a:solidFill>
                  <a:schemeClr val="bg1"/>
                </a:solidFill>
              </a:rPr>
              <a:t>, Chair, Mary Ellen </a:t>
            </a:r>
            <a:r>
              <a:rPr lang="en-US" sz="3200" dirty="0" err="1">
                <a:solidFill>
                  <a:schemeClr val="bg1"/>
                </a:solidFill>
              </a:rPr>
              <a:t>Mallia</a:t>
            </a:r>
            <a:r>
              <a:rPr lang="en-US" sz="3200" dirty="0">
                <a:solidFill>
                  <a:schemeClr val="bg1"/>
                </a:solidFill>
              </a:rPr>
              <a:t> Co-Chair</a:t>
            </a:r>
            <a:br>
              <a:rPr lang="en-US" sz="3200" dirty="0">
                <a:solidFill>
                  <a:schemeClr val="bg1"/>
                </a:solidFill>
              </a:rPr>
            </a:br>
            <a:endParaRPr lang="en-US" sz="2000" dirty="0">
              <a:solidFill>
                <a:srgbClr val="FFFFFF"/>
              </a:solidFill>
            </a:endParaRPr>
          </a:p>
        </p:txBody>
      </p:sp>
      <p:sp>
        <p:nvSpPr>
          <p:cNvPr id="7" name="TextBox 6"/>
          <p:cNvSpPr txBox="1"/>
          <p:nvPr/>
        </p:nvSpPr>
        <p:spPr>
          <a:xfrm>
            <a:off x="650522" y="1989100"/>
            <a:ext cx="10972800" cy="584776"/>
          </a:xfrm>
          <a:prstGeom prst="rect">
            <a:avLst/>
          </a:prstGeom>
          <a:noFill/>
        </p:spPr>
        <p:txBody>
          <a:bodyPr wrap="square" rtlCol="0">
            <a:spAutoFit/>
          </a:bodyPr>
          <a:lstStyle/>
          <a:p>
            <a:r>
              <a:rPr lang="en-US" sz="3200" dirty="0" smtClean="0">
                <a:solidFill>
                  <a:srgbClr val="46166B"/>
                </a:solidFill>
              </a:rPr>
              <a:t>Nothing to report.</a:t>
            </a:r>
            <a:endParaRPr lang="en-US" sz="3200" dirty="0">
              <a:solidFill>
                <a:srgbClr val="46166B"/>
              </a:solidFill>
            </a:endParaRPr>
          </a:p>
        </p:txBody>
      </p:sp>
    </p:spTree>
    <p:extLst>
      <p:ext uri="{BB962C8B-B14F-4D97-AF65-F5344CB8AC3E}">
        <p14:creationId xmlns:p14="http://schemas.microsoft.com/office/powerpoint/2010/main" val="3661475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b="1" dirty="0" err="1">
                <a:solidFill>
                  <a:schemeClr val="bg1"/>
                </a:solidFill>
              </a:rPr>
              <a:t>CAFFECoR</a:t>
            </a:r>
            <a:r>
              <a:rPr lang="en-US" sz="3200" b="1" dirty="0">
                <a:solidFill>
                  <a:schemeClr val="bg1"/>
                </a:solidFill>
              </a:rPr>
              <a:t> – </a:t>
            </a:r>
            <a:r>
              <a:rPr lang="en-US" sz="3200" dirty="0">
                <a:solidFill>
                  <a:schemeClr val="bg1"/>
                </a:solidFill>
              </a:rPr>
              <a:t>Carol Jewell, </a:t>
            </a:r>
            <a:r>
              <a:rPr lang="en-US" sz="3200" dirty="0" smtClean="0">
                <a:solidFill>
                  <a:schemeClr val="bg1"/>
                </a:solidFill>
              </a:rPr>
              <a:t>Chair</a:t>
            </a:r>
            <a:r>
              <a:rPr lang="en-US" sz="3200" dirty="0">
                <a:solidFill>
                  <a:schemeClr val="bg1"/>
                </a:solidFill>
              </a:rPr>
              <a:t/>
            </a:r>
            <a:br>
              <a:rPr lang="en-US" sz="3200" dirty="0">
                <a:solidFill>
                  <a:schemeClr val="bg1"/>
                </a:solidFill>
              </a:rPr>
            </a:br>
            <a:endParaRPr lang="en-US" sz="2000" dirty="0">
              <a:solidFill>
                <a:srgbClr val="FFFFFF"/>
              </a:solidFill>
            </a:endParaRPr>
          </a:p>
        </p:txBody>
      </p:sp>
      <p:sp>
        <p:nvSpPr>
          <p:cNvPr id="7" name="TextBox 6"/>
          <p:cNvSpPr txBox="1"/>
          <p:nvPr/>
        </p:nvSpPr>
        <p:spPr>
          <a:xfrm>
            <a:off x="650522" y="1989100"/>
            <a:ext cx="10972800" cy="584776"/>
          </a:xfrm>
          <a:prstGeom prst="rect">
            <a:avLst/>
          </a:prstGeom>
          <a:noFill/>
        </p:spPr>
        <p:txBody>
          <a:bodyPr wrap="square" rtlCol="0">
            <a:spAutoFit/>
          </a:bodyPr>
          <a:lstStyle/>
          <a:p>
            <a:r>
              <a:rPr lang="en-US" sz="3200" dirty="0" smtClean="0">
                <a:solidFill>
                  <a:schemeClr val="accent2"/>
                </a:solidFill>
              </a:rPr>
              <a:t>Nothing to Report</a:t>
            </a:r>
            <a:endParaRPr lang="en-US" sz="3200" dirty="0">
              <a:solidFill>
                <a:schemeClr val="accent2"/>
              </a:solidFill>
            </a:endParaRPr>
          </a:p>
        </p:txBody>
      </p:sp>
    </p:spTree>
    <p:extLst>
      <p:ext uri="{BB962C8B-B14F-4D97-AF65-F5344CB8AC3E}">
        <p14:creationId xmlns:p14="http://schemas.microsoft.com/office/powerpoint/2010/main" val="284048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379" y="1765809"/>
            <a:ext cx="6984556" cy="4941165"/>
          </a:xfrm>
        </p:spPr>
        <p:txBody>
          <a:bodyPr>
            <a:normAutofit/>
          </a:bodyPr>
          <a:lstStyle/>
          <a:p>
            <a:endParaRPr lang="en-US" sz="3700" dirty="0"/>
          </a:p>
          <a:p>
            <a:r>
              <a:rPr lang="en-US" dirty="0" smtClean="0"/>
              <a:t>Michael </a:t>
            </a:r>
            <a:r>
              <a:rPr lang="en-US" dirty="0" err="1" smtClean="0"/>
              <a:t>Jerison</a:t>
            </a:r>
            <a:r>
              <a:rPr lang="en-US" dirty="0" smtClean="0"/>
              <a:t> is stepping down as chair,</a:t>
            </a:r>
          </a:p>
          <a:p>
            <a:r>
              <a:rPr lang="en-US" dirty="0" smtClean="0"/>
              <a:t>David Wagner nominated Chair</a:t>
            </a:r>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200" b="1" dirty="0" smtClean="0">
                <a:solidFill>
                  <a:schemeClr val="bg1"/>
                </a:solidFill>
              </a:rPr>
              <a:t>CERS </a:t>
            </a:r>
            <a:r>
              <a:rPr lang="en-US" sz="3200" b="1" dirty="0">
                <a:solidFill>
                  <a:schemeClr val="bg1"/>
                </a:solidFill>
              </a:rPr>
              <a:t>– Michael </a:t>
            </a:r>
            <a:r>
              <a:rPr lang="en-US" sz="3200" b="1" dirty="0" err="1">
                <a:solidFill>
                  <a:schemeClr val="bg1"/>
                </a:solidFill>
              </a:rPr>
              <a:t>Jerison</a:t>
            </a:r>
            <a:r>
              <a:rPr lang="en-US" sz="3200" b="1" dirty="0">
                <a:solidFill>
                  <a:schemeClr val="bg1"/>
                </a:solidFill>
              </a:rPr>
              <a:t>, </a:t>
            </a:r>
            <a:r>
              <a:rPr lang="en-US" sz="3200" b="1" dirty="0" smtClean="0">
                <a:solidFill>
                  <a:schemeClr val="bg1"/>
                </a:solidFill>
              </a:rPr>
              <a:t>Chair</a:t>
            </a:r>
            <a:endParaRPr lang="en-US" sz="3200" b="1" dirty="0">
              <a:solidFill>
                <a:schemeClr val="bg1"/>
              </a:solidFill>
            </a:endParaRPr>
          </a:p>
        </p:txBody>
      </p:sp>
    </p:spTree>
    <p:extLst>
      <p:ext uri="{BB962C8B-B14F-4D97-AF65-F5344CB8AC3E}">
        <p14:creationId xmlns:p14="http://schemas.microsoft.com/office/powerpoint/2010/main" val="378969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529" y="2250538"/>
            <a:ext cx="11708985" cy="3809739"/>
          </a:xfrm>
        </p:spPr>
        <p:txBody>
          <a:bodyPr>
            <a:normAutofit lnSpcReduction="10000"/>
          </a:bodyPr>
          <a:lstStyle/>
          <a:p>
            <a:pPr lvl="0"/>
            <a:r>
              <a:rPr lang="en-US" b="1" dirty="0" smtClean="0"/>
              <a:t>Subcommittees</a:t>
            </a:r>
            <a:r>
              <a:rPr lang="en-US" b="1" dirty="0"/>
              <a:t>: </a:t>
            </a:r>
            <a:r>
              <a:rPr lang="en-US" dirty="0"/>
              <a:t>each </a:t>
            </a:r>
            <a:r>
              <a:rPr lang="en-US" dirty="0" err="1"/>
              <a:t>CoR</a:t>
            </a:r>
            <a:r>
              <a:rPr lang="en-US" dirty="0"/>
              <a:t> member sits on two separate subcommittee and each subcommittee has a significant work load. Therefore, we plan to request that the number of </a:t>
            </a:r>
            <a:r>
              <a:rPr lang="en-US" dirty="0" err="1"/>
              <a:t>CoR</a:t>
            </a:r>
            <a:r>
              <a:rPr lang="en-US" dirty="0"/>
              <a:t> members be increase in the future and in particular that more teaching/research faculty be assigned to us. A formal request and proposal for an amendment to the Charter will follow.</a:t>
            </a:r>
          </a:p>
          <a:p>
            <a:pPr lvl="0"/>
            <a:r>
              <a:rPr lang="en-US" b="1" dirty="0" smtClean="0"/>
              <a:t>New </a:t>
            </a:r>
            <a:r>
              <a:rPr lang="en-US" b="1" dirty="0"/>
              <a:t>Institute: </a:t>
            </a:r>
            <a:r>
              <a:rPr lang="en-US" dirty="0"/>
              <a:t>Reviewed the updated proposal submitted by Dr. Theresa </a:t>
            </a:r>
            <a:r>
              <a:rPr lang="en-US" dirty="0" err="1"/>
              <a:t>Pardo</a:t>
            </a:r>
            <a:r>
              <a:rPr lang="en-US" dirty="0"/>
              <a:t>, the Director of the Center for Technology in Government (CTG) and  approved the proposal which requests the formation of a new research institute which will not only consist of the Center for Technology and Government, but will also have the ability to add additional centers</a:t>
            </a:r>
            <a:r>
              <a:rPr lang="en-US" dirty="0" smtClean="0"/>
              <a:t>.</a:t>
            </a:r>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COR –</a:t>
            </a:r>
            <a:r>
              <a:rPr lang="en-US" sz="3600" b="1" dirty="0">
                <a:solidFill>
                  <a:schemeClr val="bg1"/>
                </a:solidFill>
              </a:rPr>
              <a:t>Robert </a:t>
            </a:r>
            <a:r>
              <a:rPr lang="en-US" sz="3600" b="1" dirty="0" err="1">
                <a:solidFill>
                  <a:schemeClr val="bg1"/>
                </a:solidFill>
              </a:rPr>
              <a:t>Rosenswig</a:t>
            </a:r>
            <a:r>
              <a:rPr lang="en-US" sz="3600" b="1" dirty="0">
                <a:solidFill>
                  <a:schemeClr val="bg1"/>
                </a:solidFill>
              </a:rPr>
              <a:t>, </a:t>
            </a:r>
            <a:r>
              <a:rPr lang="en-US" sz="3600" b="1" dirty="0" smtClean="0">
                <a:solidFill>
                  <a:schemeClr val="bg1"/>
                </a:solidFill>
              </a:rPr>
              <a:t>Chair</a:t>
            </a:r>
            <a:endParaRPr lang="en-US" sz="3600" b="1" dirty="0">
              <a:solidFill>
                <a:schemeClr val="bg1"/>
              </a:solidFill>
            </a:endParaRPr>
          </a:p>
        </p:txBody>
      </p:sp>
    </p:spTree>
    <p:extLst>
      <p:ext uri="{BB962C8B-B14F-4D97-AF65-F5344CB8AC3E}">
        <p14:creationId xmlns:p14="http://schemas.microsoft.com/office/powerpoint/2010/main" val="2139345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529" y="2250538"/>
            <a:ext cx="11708985" cy="3809739"/>
          </a:xfrm>
        </p:spPr>
        <p:txBody>
          <a:bodyPr>
            <a:noAutofit/>
          </a:bodyPr>
          <a:lstStyle/>
          <a:p>
            <a:r>
              <a:rPr lang="en-US" b="1" dirty="0" smtClean="0"/>
              <a:t>Full </a:t>
            </a:r>
            <a:r>
              <a:rPr lang="en-US" b="1" dirty="0"/>
              <a:t>Center Status for the Center for Global Health (CGH). </a:t>
            </a:r>
            <a:r>
              <a:rPr lang="en-US" b="1" dirty="0" smtClean="0"/>
              <a:t> </a:t>
            </a:r>
            <a:r>
              <a:rPr lang="en-US" dirty="0" smtClean="0"/>
              <a:t>The </a:t>
            </a:r>
            <a:r>
              <a:rPr lang="en-US" dirty="0"/>
              <a:t>Center for Global Health is looking for official status for financial sustainability reasons and the Dean of the School of Public Health supports the approval of CGH’s status as a center. </a:t>
            </a:r>
            <a:r>
              <a:rPr lang="en-US" dirty="0" err="1"/>
              <a:t>CoR</a:t>
            </a:r>
            <a:r>
              <a:rPr lang="en-US" dirty="0"/>
              <a:t> has requested more information and expects to vote at our next meeting on Oct. 23, 2017.</a:t>
            </a:r>
          </a:p>
          <a:p>
            <a:r>
              <a:rPr lang="en-US" dirty="0" smtClean="0"/>
              <a:t>Following </a:t>
            </a:r>
            <a:r>
              <a:rPr lang="en-US" dirty="0"/>
              <a:t>a request from the College of Arts and Science (CAS) for the VPR’s office to share the criteria and method of reviewing FRAP-A applications, </a:t>
            </a:r>
            <a:r>
              <a:rPr lang="en-US" dirty="0" err="1"/>
              <a:t>CoR</a:t>
            </a:r>
            <a:r>
              <a:rPr lang="en-US" dirty="0"/>
              <a:t> members discussed the need for  us to make the formal, numeric method of evaluation available to FRAP A applicants. </a:t>
            </a:r>
            <a:r>
              <a:rPr lang="en-US" dirty="0" err="1"/>
              <a:t>CoR</a:t>
            </a:r>
            <a:r>
              <a:rPr lang="en-US" dirty="0"/>
              <a:t> also intends to formalize the use of Dean’s evaluations and rankings in the decision process. Our plan is to make all of these formal evaluation and ranking procedures available to applicants for the 2017-2018 competition. They will also be posted on the Senate </a:t>
            </a:r>
            <a:r>
              <a:rPr lang="en-US" dirty="0" err="1"/>
              <a:t>webside</a:t>
            </a:r>
            <a:r>
              <a:rPr lang="en-US" dirty="0" smtClean="0"/>
              <a:t>.</a:t>
            </a:r>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COR –</a:t>
            </a:r>
            <a:r>
              <a:rPr lang="en-US" sz="3600" b="1" dirty="0">
                <a:solidFill>
                  <a:schemeClr val="bg1"/>
                </a:solidFill>
              </a:rPr>
              <a:t>Robert </a:t>
            </a:r>
            <a:r>
              <a:rPr lang="en-US" sz="3600" b="1" dirty="0" err="1">
                <a:solidFill>
                  <a:schemeClr val="bg1"/>
                </a:solidFill>
              </a:rPr>
              <a:t>Rosenswig</a:t>
            </a:r>
            <a:r>
              <a:rPr lang="en-US" sz="3600" b="1" dirty="0">
                <a:solidFill>
                  <a:schemeClr val="bg1"/>
                </a:solidFill>
              </a:rPr>
              <a:t>, </a:t>
            </a:r>
            <a:r>
              <a:rPr lang="en-US" sz="3600" b="1" dirty="0" smtClean="0">
                <a:solidFill>
                  <a:schemeClr val="bg1"/>
                </a:solidFill>
              </a:rPr>
              <a:t>Chair</a:t>
            </a:r>
            <a:endParaRPr lang="en-US" sz="3600" b="1" dirty="0">
              <a:solidFill>
                <a:schemeClr val="bg1"/>
              </a:solidFill>
            </a:endParaRPr>
          </a:p>
        </p:txBody>
      </p:sp>
      <p:sp>
        <p:nvSpPr>
          <p:cNvPr id="2" name="Rectangle 1"/>
          <p:cNvSpPr/>
          <p:nvPr/>
        </p:nvSpPr>
        <p:spPr>
          <a:xfrm>
            <a:off x="1341541" y="2828836"/>
            <a:ext cx="9855513" cy="584776"/>
          </a:xfrm>
          <a:prstGeom prst="rect">
            <a:avLst/>
          </a:prstGeom>
        </p:spPr>
        <p:txBody>
          <a:bodyPr wrap="square">
            <a:spAutoFit/>
          </a:bodyPr>
          <a:lstStyle/>
          <a:p>
            <a:pPr lvl="0"/>
            <a:endParaRPr lang="en-US" sz="3200" dirty="0">
              <a:solidFill>
                <a:srgbClr val="46166B"/>
              </a:solidFill>
            </a:endParaRPr>
          </a:p>
        </p:txBody>
      </p:sp>
    </p:spTree>
    <p:extLst>
      <p:ext uri="{BB962C8B-B14F-4D97-AF65-F5344CB8AC3E}">
        <p14:creationId xmlns:p14="http://schemas.microsoft.com/office/powerpoint/2010/main" val="103774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CPCA – Louise Anne </a:t>
            </a:r>
            <a:r>
              <a:rPr lang="en-US" sz="3600" b="1" dirty="0" err="1" smtClean="0">
                <a:solidFill>
                  <a:schemeClr val="bg1"/>
                </a:solidFill>
              </a:rPr>
              <a:t>McNUtt</a:t>
            </a:r>
            <a:r>
              <a:rPr lang="en-US" sz="3600" b="1" dirty="0" smtClean="0">
                <a:solidFill>
                  <a:schemeClr val="bg1"/>
                </a:solidFill>
              </a:rPr>
              <a:t>, Chair</a:t>
            </a:r>
            <a:endParaRPr lang="en-US" sz="3600" b="1" dirty="0">
              <a:solidFill>
                <a:schemeClr val="bg1"/>
              </a:solidFill>
            </a:endParaRP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6" name="Rectangle 5"/>
          <p:cNvSpPr/>
          <p:nvPr/>
        </p:nvSpPr>
        <p:spPr>
          <a:xfrm>
            <a:off x="447207" y="2216709"/>
            <a:ext cx="11161239" cy="584776"/>
          </a:xfrm>
          <a:prstGeom prst="rect">
            <a:avLst/>
          </a:prstGeom>
        </p:spPr>
        <p:txBody>
          <a:bodyPr wrap="square">
            <a:spAutoFit/>
          </a:bodyPr>
          <a:lstStyle/>
          <a:p>
            <a:pPr lvl="0"/>
            <a:r>
              <a:rPr lang="en-US" sz="3200" dirty="0" smtClean="0">
                <a:solidFill>
                  <a:srgbClr val="46166B"/>
                </a:solidFill>
              </a:rPr>
              <a:t>Nothing to report</a:t>
            </a:r>
            <a:endParaRPr lang="en-US" sz="3200" dirty="0">
              <a:solidFill>
                <a:srgbClr val="46166B"/>
              </a:solidFill>
            </a:endParaRPr>
          </a:p>
        </p:txBody>
      </p:sp>
    </p:spTree>
    <p:extLst>
      <p:ext uri="{BB962C8B-B14F-4D97-AF65-F5344CB8AC3E}">
        <p14:creationId xmlns:p14="http://schemas.microsoft.com/office/powerpoint/2010/main" val="796555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GAC – Sean </a:t>
            </a:r>
            <a:r>
              <a:rPr lang="en-US" sz="3600" b="1" dirty="0">
                <a:solidFill>
                  <a:schemeClr val="bg1"/>
                </a:solidFill>
              </a:rPr>
              <a:t>Rafferty,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4" name="Rectangle 3"/>
          <p:cNvSpPr/>
          <p:nvPr/>
        </p:nvSpPr>
        <p:spPr>
          <a:xfrm>
            <a:off x="447207" y="2216709"/>
            <a:ext cx="11161239" cy="584776"/>
          </a:xfrm>
          <a:prstGeom prst="rect">
            <a:avLst/>
          </a:prstGeom>
        </p:spPr>
        <p:txBody>
          <a:bodyPr wrap="square">
            <a:spAutoFit/>
          </a:bodyPr>
          <a:lstStyle/>
          <a:p>
            <a:pPr lvl="0"/>
            <a:r>
              <a:rPr lang="en-US" sz="3200" dirty="0" smtClean="0">
                <a:solidFill>
                  <a:srgbClr val="46166B"/>
                </a:solidFill>
              </a:rPr>
              <a:t>Nothing to report</a:t>
            </a:r>
            <a:endParaRPr lang="en-US" sz="3200" dirty="0">
              <a:solidFill>
                <a:srgbClr val="46166B"/>
              </a:solidFill>
            </a:endParaRPr>
          </a:p>
        </p:txBody>
      </p:sp>
    </p:spTree>
    <p:extLst>
      <p:ext uri="{BB962C8B-B14F-4D97-AF65-F5344CB8AC3E}">
        <p14:creationId xmlns:p14="http://schemas.microsoft.com/office/powerpoint/2010/main" val="170290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Content Placeholder 3"/>
          <p:cNvSpPr txBox="1">
            <a:spLocks noGrp="1"/>
          </p:cNvSpPr>
          <p:nvPr>
            <p:ph idx="1"/>
          </p:nvPr>
        </p:nvSpPr>
        <p:spPr>
          <a:xfrm>
            <a:off x="371686" y="2015555"/>
            <a:ext cx="5668177" cy="41960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smtClean="0"/>
              <a:t>Approval of Minutes of Sept 25, 2017</a:t>
            </a:r>
          </a:p>
          <a:p>
            <a:r>
              <a:rPr lang="en-US" dirty="0" smtClean="0"/>
              <a:t>Provost’s Report – James Stellar</a:t>
            </a:r>
          </a:p>
          <a:p>
            <a:r>
              <a:rPr lang="en-US" dirty="0" smtClean="0"/>
              <a:t>Senate Chair’s Report –Karin Reinhold</a:t>
            </a:r>
          </a:p>
          <a:p>
            <a:r>
              <a:rPr lang="en-US" dirty="0" smtClean="0"/>
              <a:t>Other </a:t>
            </a:r>
            <a:r>
              <a:rPr lang="en-US" dirty="0"/>
              <a:t>Reports:</a:t>
            </a:r>
          </a:p>
          <a:p>
            <a:pPr marL="685800" lvl="1">
              <a:buFont typeface="Arial" panose="020B0604020202020204" pitchFamily="34" charset="0"/>
              <a:buChar char="•"/>
            </a:pPr>
            <a:r>
              <a:rPr lang="en-US" dirty="0"/>
              <a:t>SUNY Senators’ Report</a:t>
            </a:r>
          </a:p>
          <a:p>
            <a:pPr marL="685800" lvl="1">
              <a:buFont typeface="Arial" panose="020B0604020202020204" pitchFamily="34" charset="0"/>
              <a:buChar char="•"/>
            </a:pPr>
            <a:r>
              <a:rPr lang="en-US" dirty="0"/>
              <a:t>Graduate Student Association Report</a:t>
            </a:r>
          </a:p>
          <a:p>
            <a:pPr marL="685800" lvl="1">
              <a:buFont typeface="Arial" panose="020B0604020202020204" pitchFamily="34" charset="0"/>
              <a:buChar char="•"/>
            </a:pPr>
            <a:r>
              <a:rPr lang="en-US" dirty="0"/>
              <a:t>Undergraduate Student Association Report </a:t>
            </a:r>
          </a:p>
          <a:p>
            <a:pPr marL="685800" lvl="1">
              <a:buFont typeface="Arial" panose="020B0604020202020204" pitchFamily="34" charset="0"/>
              <a:buChar char="•"/>
            </a:pPr>
            <a:r>
              <a:rPr lang="en-US" dirty="0"/>
              <a:t>Council/Committee Reports</a:t>
            </a:r>
          </a:p>
          <a:p>
            <a:endParaRPr lang="en-US" dirty="0" smtClean="0"/>
          </a:p>
        </p:txBody>
      </p:sp>
      <p:sp>
        <p:nvSpPr>
          <p:cNvPr id="5" name="Rectangle 4"/>
          <p:cNvSpPr/>
          <p:nvPr/>
        </p:nvSpPr>
        <p:spPr>
          <a:xfrm>
            <a:off x="6148269" y="2013428"/>
            <a:ext cx="5544283" cy="4252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L="342900" indent="-342900">
              <a:spcBef>
                <a:spcPts val="1000"/>
              </a:spcBef>
              <a:buClr>
                <a:schemeClr val="accent1"/>
              </a:buClr>
              <a:buSzPct val="80000"/>
              <a:buFont typeface="Wingdings 3" charset="2"/>
              <a:buChar char=""/>
            </a:pPr>
            <a:r>
              <a:rPr lang="en-US" sz="2400" dirty="0"/>
              <a:t>New Business:</a:t>
            </a:r>
          </a:p>
          <a:p>
            <a:pPr marL="685800" lvl="1" indent="-285750">
              <a:spcBef>
                <a:spcPts val="1000"/>
              </a:spcBef>
              <a:buClr>
                <a:schemeClr val="accent1"/>
              </a:buClr>
              <a:buSzPct val="80000"/>
              <a:buFont typeface="Arial" panose="020B0604020202020204" pitchFamily="34" charset="0"/>
              <a:buChar char="•"/>
            </a:pPr>
            <a:r>
              <a:rPr lang="en-US" sz="2000" dirty="0"/>
              <a:t>Gwen Kay, SUNY Senate President</a:t>
            </a:r>
          </a:p>
          <a:p>
            <a:pPr marL="685800" lvl="1" indent="-285750">
              <a:spcBef>
                <a:spcPts val="1000"/>
              </a:spcBef>
              <a:buClr>
                <a:schemeClr val="accent1"/>
              </a:buClr>
              <a:buSzPct val="80000"/>
              <a:buFont typeface="Arial" panose="020B0604020202020204" pitchFamily="34" charset="0"/>
              <a:buChar char="•"/>
            </a:pPr>
            <a:r>
              <a:rPr lang="en-US" sz="2000" dirty="0"/>
              <a:t>Gina </a:t>
            </a:r>
            <a:r>
              <a:rPr lang="en-US" sz="2000" dirty="0" err="1"/>
              <a:t>Volynsky</a:t>
            </a:r>
            <a:r>
              <a:rPr lang="en-US" sz="2000" dirty="0"/>
              <a:t>, Director of the SUNY’s Center for International Development</a:t>
            </a:r>
          </a:p>
          <a:p>
            <a:pPr marL="685800" lvl="1" indent="-285750">
              <a:spcBef>
                <a:spcPts val="1000"/>
              </a:spcBef>
              <a:buClr>
                <a:schemeClr val="accent1"/>
              </a:buClr>
              <a:buSzPct val="80000"/>
              <a:buFont typeface="Arial" panose="020B0604020202020204" pitchFamily="34" charset="0"/>
              <a:buChar char="•"/>
            </a:pPr>
            <a:r>
              <a:rPr lang="en-US" sz="2000" dirty="0"/>
              <a:t>Approval of changes in Council membership</a:t>
            </a:r>
          </a:p>
          <a:p>
            <a:pPr marL="342900" indent="-342900">
              <a:spcBef>
                <a:spcPts val="1000"/>
              </a:spcBef>
              <a:buClr>
                <a:schemeClr val="accent1"/>
              </a:buClr>
              <a:buSzPct val="80000"/>
              <a:buFont typeface="Wingdings 3" charset="2"/>
              <a:buChar char=""/>
            </a:pPr>
            <a:r>
              <a:rPr lang="en-US" sz="2400" dirty="0"/>
              <a:t>Announcements</a:t>
            </a:r>
          </a:p>
          <a:p>
            <a:pPr marL="685800" lvl="1" indent="-285750">
              <a:spcBef>
                <a:spcPts val="1000"/>
              </a:spcBef>
              <a:buClr>
                <a:schemeClr val="accent1"/>
              </a:buClr>
              <a:buSzPct val="80000"/>
              <a:buFont typeface="Arial" panose="020B0604020202020204" pitchFamily="34" charset="0"/>
              <a:buChar char="•"/>
            </a:pPr>
            <a:r>
              <a:rPr lang="en-US" sz="2000" dirty="0" smtClean="0"/>
              <a:t>Bylaws </a:t>
            </a:r>
            <a:r>
              <a:rPr lang="en-US" sz="2000" dirty="0"/>
              <a:t>amendment 1718BA01 &amp;amp; 1718BA02</a:t>
            </a:r>
          </a:p>
          <a:p>
            <a:pPr marL="685800" lvl="1" indent="-285750">
              <a:spcBef>
                <a:spcPts val="1000"/>
              </a:spcBef>
              <a:buClr>
                <a:schemeClr val="accent1"/>
              </a:buClr>
              <a:buSzPct val="80000"/>
              <a:buFont typeface="Arial" panose="020B0604020202020204" pitchFamily="34" charset="0"/>
              <a:buChar char="•"/>
            </a:pPr>
            <a:r>
              <a:rPr lang="en-US" sz="2000" dirty="0" smtClean="0"/>
              <a:t>Vacancies </a:t>
            </a:r>
            <a:r>
              <a:rPr lang="en-US" sz="2000" dirty="0"/>
              <a:t>in Councils and subcommittees</a:t>
            </a:r>
          </a:p>
          <a:p>
            <a:pPr marL="342900" indent="-342900">
              <a:spcBef>
                <a:spcPts val="1000"/>
              </a:spcBef>
              <a:buClr>
                <a:schemeClr val="accent1"/>
              </a:buClr>
              <a:buSzPct val="80000"/>
              <a:buFont typeface="Wingdings 3" charset="2"/>
              <a:buChar char=""/>
            </a:pPr>
            <a:r>
              <a:rPr lang="en-US" sz="2400" dirty="0"/>
              <a:t>Adjournment</a:t>
            </a:r>
          </a:p>
        </p:txBody>
      </p:sp>
    </p:spTree>
    <p:extLst>
      <p:ext uri="{BB962C8B-B14F-4D97-AF65-F5344CB8AC3E}">
        <p14:creationId xmlns:p14="http://schemas.microsoft.com/office/powerpoint/2010/main" val="33840469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GOV –Jim </a:t>
            </a:r>
            <a:r>
              <a:rPr lang="en-US" sz="3600" b="1" dirty="0">
                <a:solidFill>
                  <a:schemeClr val="bg1"/>
                </a:solidFill>
              </a:rPr>
              <a:t>Mower,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6" name="Content Placeholder 2"/>
          <p:cNvSpPr txBox="1">
            <a:spLocks/>
          </p:cNvSpPr>
          <p:nvPr/>
        </p:nvSpPr>
        <p:spPr>
          <a:xfrm>
            <a:off x="447208" y="2121900"/>
            <a:ext cx="11176087" cy="45850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solidFill>
                  <a:srgbClr val="46166B"/>
                </a:solidFill>
              </a:rPr>
              <a:t>GOV met for its initial 2017-18 meeting on September 6. The chair (Mower) explained the functions and duties of GOV and its interactions with the Senate. He discussed known agenda items for the upcoming year including old business (reconsideration of Faculty Bylaws Amendments BA 1617:01 and BA 1617:02).</a:t>
            </a:r>
          </a:p>
          <a:p>
            <a:endParaRPr lang="en-US" dirty="0">
              <a:solidFill>
                <a:srgbClr val="46166B"/>
              </a:solidFill>
            </a:endParaRPr>
          </a:p>
          <a:p>
            <a:r>
              <a:rPr lang="en-US" dirty="0">
                <a:solidFill>
                  <a:srgbClr val="46166B"/>
                </a:solidFill>
              </a:rPr>
              <a:t>Actions taken: </a:t>
            </a:r>
            <a:r>
              <a:rPr lang="en-US" dirty="0"/>
              <a:t>GOV voted to:</a:t>
            </a:r>
          </a:p>
          <a:p>
            <a:pPr lvl="1"/>
            <a:r>
              <a:rPr lang="en-US" sz="2400" dirty="0"/>
              <a:t>Appoint Julie </a:t>
            </a:r>
            <a:r>
              <a:rPr lang="en-US" sz="2400" dirty="0" err="1"/>
              <a:t>Cuccio</a:t>
            </a:r>
            <a:r>
              <a:rPr lang="en-US" sz="2400" dirty="0"/>
              <a:t> </a:t>
            </a:r>
            <a:r>
              <a:rPr lang="en-US" sz="2400" dirty="0" err="1"/>
              <a:t>Slichko</a:t>
            </a:r>
            <a:r>
              <a:rPr lang="en-US" sz="2400" dirty="0"/>
              <a:t> to the Campus Recreation Advisory Board and</a:t>
            </a:r>
          </a:p>
          <a:p>
            <a:pPr lvl="1"/>
            <a:r>
              <a:rPr lang="en-US" sz="2400" dirty="0"/>
              <a:t>Appoint Karen Chico-Hurst to fill the UAS board member term vacated by Gary </a:t>
            </a:r>
            <a:r>
              <a:rPr lang="en-US" sz="2400" dirty="0" err="1"/>
              <a:t>Kleppel</a:t>
            </a:r>
            <a:r>
              <a:rPr lang="en-US" sz="2400" dirty="0"/>
              <a:t> on his </a:t>
            </a:r>
            <a:r>
              <a:rPr lang="en-US" sz="2400" dirty="0" err="1"/>
              <a:t>retirement.</a:t>
            </a:r>
            <a:r>
              <a:rPr lang="en-US" sz="2400" dirty="0" err="1" smtClean="0"/>
              <a:t>Approved</a:t>
            </a:r>
            <a:r>
              <a:rPr lang="en-US" sz="2400" dirty="0" smtClean="0"/>
              <a:t> changes to the major in Computer Engineering. </a:t>
            </a:r>
            <a:endParaRPr lang="en-US" sz="2400" dirty="0"/>
          </a:p>
        </p:txBody>
      </p:sp>
    </p:spTree>
    <p:extLst>
      <p:ext uri="{BB962C8B-B14F-4D97-AF65-F5344CB8AC3E}">
        <p14:creationId xmlns:p14="http://schemas.microsoft.com/office/powerpoint/2010/main" val="4000952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GOV –Jim </a:t>
            </a:r>
            <a:r>
              <a:rPr lang="en-US" sz="3600" b="1" dirty="0">
                <a:solidFill>
                  <a:schemeClr val="bg1"/>
                </a:solidFill>
              </a:rPr>
              <a:t>Mower, 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6" name="Content Placeholder 2"/>
          <p:cNvSpPr txBox="1">
            <a:spLocks/>
          </p:cNvSpPr>
          <p:nvPr/>
        </p:nvSpPr>
        <p:spPr>
          <a:xfrm>
            <a:off x="447208" y="2121900"/>
            <a:ext cx="11176087" cy="45850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2"/>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charset="2"/>
              <a:buChar char="§"/>
              <a:defRPr sz="2000" b="0" i="0" kern="1200">
                <a:solidFill>
                  <a:schemeClr val="tx2"/>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Arial" charset="0"/>
              <a:buChar char="•"/>
              <a:defRPr sz="1800" b="0" i="0" kern="1200">
                <a:solidFill>
                  <a:schemeClr val="tx2"/>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charset="2"/>
              <a:buChar char="ü"/>
              <a:defRPr sz="1600" b="0" i="0" kern="1200">
                <a:solidFill>
                  <a:schemeClr val="tx2"/>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Courier New" charset="0"/>
              <a:buChar char="o"/>
              <a:defRPr sz="1400" b="0" i="0" kern="1200">
                <a:solidFill>
                  <a:schemeClr val="tx2"/>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smtClean="0"/>
              <a:t>Anticipating </a:t>
            </a:r>
            <a:r>
              <a:rPr lang="en-US" dirty="0"/>
              <a:t>GOV’s approval of the Faculty Bylaws amendments BA 1617:01 and BA 1617:02</a:t>
            </a:r>
            <a:r>
              <a:rPr lang="en-US" dirty="0" smtClean="0"/>
              <a:t>: explored extending the voting period &amp; voting with </a:t>
            </a:r>
            <a:r>
              <a:rPr lang="en-US" dirty="0" err="1" smtClean="0"/>
              <a:t>BallotBin</a:t>
            </a:r>
            <a:r>
              <a:rPr lang="en-US" dirty="0" smtClean="0"/>
              <a:t>. </a:t>
            </a:r>
          </a:p>
          <a:p>
            <a:r>
              <a:rPr lang="en-US" dirty="0"/>
              <a:t>GOV will eventually take on new legislation to, in the words of Senate Resolution 1718-01R, “explore amending the Faculty Bylaws to grant voting faculty status to part-time faculty and staff. “ A positive vote will have implications for achieving quorum in future votes; GOV will likely take a role in defining how part-time faculty will be counted in quorum decisions.</a:t>
            </a:r>
          </a:p>
          <a:p>
            <a:r>
              <a:rPr lang="en-US" dirty="0"/>
              <a:t>GOV passed 1617BA01 and 1617BA02 (voting rights for part time faculty to elect their own representative and clarification of voting senators) with edits and forwarded both to SEC for consideration. SEC approved both amendments and has forwarded them to the Senate.</a:t>
            </a:r>
          </a:p>
          <a:p>
            <a:endParaRPr lang="en-US" sz="2400" dirty="0"/>
          </a:p>
        </p:txBody>
      </p:sp>
    </p:spTree>
    <p:extLst>
      <p:ext uri="{BB962C8B-B14F-4D97-AF65-F5344CB8AC3E}">
        <p14:creationId xmlns:p14="http://schemas.microsoft.com/office/powerpoint/2010/main" val="3078984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LISC –Billie </a:t>
            </a:r>
            <a:r>
              <a:rPr lang="en-US" sz="3600" b="1" dirty="0" err="1" smtClean="0">
                <a:solidFill>
                  <a:schemeClr val="bg1"/>
                </a:solidFill>
              </a:rPr>
              <a:t>Franchini</a:t>
            </a:r>
            <a:r>
              <a:rPr lang="en-US" sz="3600" b="1" dirty="0" smtClean="0">
                <a:solidFill>
                  <a:schemeClr val="bg1"/>
                </a:solidFill>
              </a:rPr>
              <a:t>, </a:t>
            </a:r>
            <a:r>
              <a:rPr lang="en-US" sz="3600" b="1" dirty="0">
                <a:solidFill>
                  <a:schemeClr val="bg1"/>
                </a:solidFill>
              </a:rPr>
              <a:t>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4" name="Rectangle 3"/>
          <p:cNvSpPr/>
          <p:nvPr/>
        </p:nvSpPr>
        <p:spPr>
          <a:xfrm>
            <a:off x="447207" y="1970188"/>
            <a:ext cx="11161239" cy="1569660"/>
          </a:xfrm>
          <a:prstGeom prst="rect">
            <a:avLst/>
          </a:prstGeom>
        </p:spPr>
        <p:txBody>
          <a:bodyPr wrap="square">
            <a:spAutoFit/>
          </a:bodyPr>
          <a:lstStyle/>
          <a:p>
            <a:pPr lvl="0"/>
            <a:r>
              <a:rPr lang="en-US" sz="3200" dirty="0"/>
              <a:t>The Council on Libraries, Information Systems, and Computing (LISC) will meet on October 12, 2017, and tour the new Educational Technology Center</a:t>
            </a:r>
            <a:r>
              <a:rPr lang="en-US" sz="3200" dirty="0" smtClean="0"/>
              <a:t>.</a:t>
            </a:r>
            <a:endParaRPr lang="en-US" sz="3200" dirty="0"/>
          </a:p>
        </p:txBody>
      </p:sp>
    </p:spTree>
    <p:extLst>
      <p:ext uri="{BB962C8B-B14F-4D97-AF65-F5344CB8AC3E}">
        <p14:creationId xmlns:p14="http://schemas.microsoft.com/office/powerpoint/2010/main" val="3443748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40" y="2012419"/>
            <a:ext cx="11977360" cy="4594409"/>
          </a:xfrm>
        </p:spPr>
        <p:txBody>
          <a:bodyPr>
            <a:noAutofit/>
          </a:bodyPr>
          <a:lstStyle/>
          <a:p>
            <a:r>
              <a:rPr lang="en-US" dirty="0"/>
              <a:t>Associate Dean for General Education Richard Fogarty reported on the current status of General Education Competency Plans. To date there are 42 approved programs; 11 more are undergoing revision, and 6 more are not yet submitted. </a:t>
            </a:r>
            <a:endParaRPr lang="en-US" dirty="0" smtClean="0"/>
          </a:p>
          <a:p>
            <a:r>
              <a:rPr lang="en-US" dirty="0"/>
              <a:t>The General Education Advisory Board was provided for in the General Education Program legislation effective Fall 2013. The Board will become more active as work progresses on assessment of the General Education Program in anticipation of the Middle States Accreditation Process. Institutional Research and the Counsel on Academic Assessment will spearhead assessment of General Education</a:t>
            </a:r>
            <a:r>
              <a:rPr lang="en-US" dirty="0" smtClean="0"/>
              <a:t>.</a:t>
            </a:r>
          </a:p>
          <a:p>
            <a:r>
              <a:rPr lang="en-US" dirty="0"/>
              <a:t>Celine </a:t>
            </a:r>
            <a:r>
              <a:rPr lang="en-US" dirty="0" err="1"/>
              <a:t>LaValley</a:t>
            </a:r>
            <a:r>
              <a:rPr lang="en-US" dirty="0"/>
              <a:t> (Undergraduate Education) summarized the procedures for new program proposals that go outside of SUNY Albany for review, and those that may come to UAC for review in 2017/2018. </a:t>
            </a:r>
          </a:p>
          <a:p>
            <a:endParaRPr lang="en-US" dirty="0" smtClean="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UAC –Christy Smith, </a:t>
            </a:r>
            <a:r>
              <a:rPr lang="en-US" sz="3600" b="1" dirty="0">
                <a:solidFill>
                  <a:schemeClr val="bg1"/>
                </a:solidFill>
              </a:rPr>
              <a:t>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Tree>
    <p:extLst>
      <p:ext uri="{BB962C8B-B14F-4D97-AF65-F5344CB8AC3E}">
        <p14:creationId xmlns:p14="http://schemas.microsoft.com/office/powerpoint/2010/main" val="4120583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ULC –</a:t>
            </a:r>
            <a:r>
              <a:rPr lang="en-US" sz="3600" b="1" dirty="0" err="1" smtClean="0">
                <a:solidFill>
                  <a:schemeClr val="bg1"/>
                </a:solidFill>
              </a:rPr>
              <a:t>Ekow</a:t>
            </a:r>
            <a:r>
              <a:rPr lang="en-US" sz="3600" b="1" dirty="0" smtClean="0">
                <a:solidFill>
                  <a:schemeClr val="bg1"/>
                </a:solidFill>
              </a:rPr>
              <a:t> King, </a:t>
            </a:r>
            <a:r>
              <a:rPr lang="en-US" sz="3600" b="1" dirty="0">
                <a:solidFill>
                  <a:schemeClr val="bg1"/>
                </a:solidFill>
              </a:rPr>
              <a:t>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4" name="Rectangle 3"/>
          <p:cNvSpPr/>
          <p:nvPr/>
        </p:nvSpPr>
        <p:spPr>
          <a:xfrm>
            <a:off x="447208" y="2631907"/>
            <a:ext cx="11161239" cy="1077218"/>
          </a:xfrm>
          <a:prstGeom prst="rect">
            <a:avLst/>
          </a:prstGeom>
        </p:spPr>
        <p:txBody>
          <a:bodyPr wrap="square">
            <a:spAutoFit/>
          </a:bodyPr>
          <a:lstStyle/>
          <a:p>
            <a:pPr lvl="0"/>
            <a:r>
              <a:rPr lang="en-US" sz="3200" dirty="0" smtClean="0">
                <a:solidFill>
                  <a:schemeClr val="accent2"/>
                </a:solidFill>
              </a:rPr>
              <a:t>ULC is considering an amendment to its charter which includes increasing student participation in the council.</a:t>
            </a:r>
            <a:endParaRPr lang="en-US" sz="3200" dirty="0">
              <a:solidFill>
                <a:schemeClr val="accent2"/>
              </a:solidFill>
            </a:endParaRPr>
          </a:p>
        </p:txBody>
      </p:sp>
    </p:spTree>
    <p:extLst>
      <p:ext uri="{BB962C8B-B14F-4D97-AF65-F5344CB8AC3E}">
        <p14:creationId xmlns:p14="http://schemas.microsoft.com/office/powerpoint/2010/main" val="4243024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6301" y="1765809"/>
            <a:ext cx="6984556" cy="4941165"/>
          </a:xfrm>
        </p:spPr>
        <p:txBody>
          <a:bodyPr>
            <a:normAutofit/>
          </a:bodyPr>
          <a:lstStyle/>
          <a:p>
            <a:endParaRPr lang="en-US" sz="3700" dirty="0"/>
          </a:p>
          <a:p>
            <a:endParaRPr lang="en-US" dirty="0"/>
          </a:p>
        </p:txBody>
      </p:sp>
      <p:sp>
        <p:nvSpPr>
          <p:cNvPr id="5" name="Title 1"/>
          <p:cNvSpPr>
            <a:spLocks noGrp="1"/>
          </p:cNvSpPr>
          <p:nvPr>
            <p:ph type="title"/>
          </p:nvPr>
        </p:nvSpPr>
        <p:spPr>
          <a:xfrm>
            <a:off x="1341542" y="558925"/>
            <a:ext cx="9855512" cy="1192696"/>
          </a:xfrm>
        </p:spPr>
        <p:txBody>
          <a:bodyPr/>
          <a:lstStyle/>
          <a:p>
            <a:pPr lvl="2" algn="l" defTabSz="457200" rtl="0">
              <a:spcBef>
                <a:spcPct val="0"/>
              </a:spcBef>
            </a:pPr>
            <a:r>
              <a:rPr lang="en-US" sz="3600" b="1" dirty="0" smtClean="0">
                <a:solidFill>
                  <a:schemeClr val="bg1"/>
                </a:solidFill>
              </a:rPr>
              <a:t>UPPC –Jim Collins, </a:t>
            </a:r>
            <a:r>
              <a:rPr lang="en-US" sz="3600" b="1" dirty="0">
                <a:solidFill>
                  <a:schemeClr val="bg1"/>
                </a:solidFill>
              </a:rPr>
              <a:t>Chair  </a:t>
            </a:r>
          </a:p>
        </p:txBody>
      </p:sp>
      <p:sp>
        <p:nvSpPr>
          <p:cNvPr id="2" name="Rectangle 1"/>
          <p:cNvSpPr/>
          <p:nvPr/>
        </p:nvSpPr>
        <p:spPr>
          <a:xfrm>
            <a:off x="447208" y="1970188"/>
            <a:ext cx="9855513" cy="954107"/>
          </a:xfrm>
          <a:prstGeom prst="rect">
            <a:avLst/>
          </a:prstGeom>
        </p:spPr>
        <p:txBody>
          <a:bodyPr wrap="square">
            <a:spAutoFit/>
          </a:bodyPr>
          <a:lstStyle/>
          <a:p>
            <a:endParaRPr lang="en-US" sz="2800" dirty="0">
              <a:solidFill>
                <a:srgbClr val="46166B"/>
              </a:solidFill>
            </a:endParaRPr>
          </a:p>
          <a:p>
            <a:pPr lvl="0"/>
            <a:endParaRPr lang="en-US" sz="2800" dirty="0">
              <a:solidFill>
                <a:srgbClr val="46166B"/>
              </a:solidFill>
            </a:endParaRPr>
          </a:p>
        </p:txBody>
      </p:sp>
      <p:sp>
        <p:nvSpPr>
          <p:cNvPr id="4" name="Rectangle 3"/>
          <p:cNvSpPr/>
          <p:nvPr/>
        </p:nvSpPr>
        <p:spPr>
          <a:xfrm>
            <a:off x="447208" y="1981869"/>
            <a:ext cx="11161239" cy="5016757"/>
          </a:xfrm>
          <a:prstGeom prst="rect">
            <a:avLst/>
          </a:prstGeom>
        </p:spPr>
        <p:txBody>
          <a:bodyPr wrap="square">
            <a:spAutoFit/>
          </a:bodyPr>
          <a:lstStyle/>
          <a:p>
            <a:r>
              <a:rPr lang="en-US" sz="3200" dirty="0" smtClean="0">
                <a:solidFill>
                  <a:srgbClr val="46166B"/>
                </a:solidFill>
              </a:rPr>
              <a:t>II</a:t>
            </a:r>
            <a:r>
              <a:rPr lang="en-US" sz="3200" dirty="0">
                <a:solidFill>
                  <a:srgbClr val="46166B"/>
                </a:solidFill>
              </a:rPr>
              <a:t>. Actions Taken</a:t>
            </a:r>
          </a:p>
          <a:p>
            <a:pPr marL="514350" lvl="0" indent="-514350">
              <a:buAutoNum type="alphaUcPeriod"/>
            </a:pPr>
            <a:r>
              <a:rPr lang="en-US" sz="3200" dirty="0" smtClean="0"/>
              <a:t>The </a:t>
            </a:r>
            <a:r>
              <a:rPr lang="en-US" sz="3200" dirty="0"/>
              <a:t>Council voted to approve the Center for International Education and Global Strategy proposal for a Global Distinction Milestone, with stipulations </a:t>
            </a:r>
            <a:r>
              <a:rPr lang="en-US" sz="3200" dirty="0" smtClean="0"/>
              <a:t>pending.</a:t>
            </a:r>
          </a:p>
          <a:p>
            <a:pPr lvl="0"/>
            <a:endParaRPr lang="en-US" sz="3200" dirty="0" smtClean="0"/>
          </a:p>
          <a:p>
            <a:pPr marL="514350" lvl="0" indent="-514350">
              <a:buAutoNum type="alphaUcPeriod"/>
            </a:pPr>
            <a:r>
              <a:rPr lang="en-US" sz="3200" dirty="0" smtClean="0"/>
              <a:t>The </a:t>
            </a:r>
            <a:r>
              <a:rPr lang="en-US" sz="3200" dirty="0"/>
              <a:t>Council voted to approve the proposed University Calendars for 2018-19</a:t>
            </a:r>
            <a:r>
              <a:rPr lang="en-US" sz="3200" dirty="0" smtClean="0"/>
              <a:t>.</a:t>
            </a:r>
          </a:p>
          <a:p>
            <a:pPr lvl="0"/>
            <a:endParaRPr lang="en-US" sz="3200" dirty="0"/>
          </a:p>
          <a:p>
            <a:endParaRPr lang="en-US" sz="3200" dirty="0">
              <a:solidFill>
                <a:srgbClr val="46166B"/>
              </a:solidFill>
            </a:endParaRPr>
          </a:p>
          <a:p>
            <a:pPr lvl="0"/>
            <a:endParaRPr lang="en-US" sz="3200" dirty="0">
              <a:solidFill>
                <a:schemeClr val="accent2"/>
              </a:solidFill>
            </a:endParaRPr>
          </a:p>
        </p:txBody>
      </p:sp>
    </p:spTree>
    <p:extLst>
      <p:ext uri="{BB962C8B-B14F-4D97-AF65-F5344CB8AC3E}">
        <p14:creationId xmlns:p14="http://schemas.microsoft.com/office/powerpoint/2010/main" val="532864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777783"/>
          </a:xfrm>
        </p:spPr>
        <p:txBody>
          <a:bodyPr/>
          <a:lstStyle/>
          <a:p>
            <a:pPr lvl="2" algn="l" defTabSz="457200" rtl="0">
              <a:spcBef>
                <a:spcPct val="0"/>
              </a:spcBef>
            </a:pPr>
            <a:r>
              <a:rPr lang="en-US" sz="3600" b="1" dirty="0" smtClean="0">
                <a:solidFill>
                  <a:schemeClr val="bg1"/>
                </a:solidFill>
              </a:rPr>
              <a:t>New Business: </a:t>
            </a:r>
            <a:br>
              <a:rPr lang="en-US" sz="3600" b="1" dirty="0" smtClean="0">
                <a:solidFill>
                  <a:schemeClr val="bg1"/>
                </a:solidFill>
              </a:rPr>
            </a:br>
            <a:r>
              <a:rPr lang="en-US" sz="3600" b="1" dirty="0">
                <a:solidFill>
                  <a:schemeClr val="bg1"/>
                </a:solidFill>
              </a:rPr>
              <a:t>	</a:t>
            </a:r>
            <a:r>
              <a:rPr lang="en-US" sz="3600" b="1" dirty="0" smtClean="0">
                <a:solidFill>
                  <a:schemeClr val="bg1"/>
                </a:solidFill>
              </a:rPr>
              <a:t>	A. Gwen </a:t>
            </a:r>
            <a:r>
              <a:rPr lang="en-US" sz="3600" b="1" dirty="0">
                <a:solidFill>
                  <a:schemeClr val="bg1"/>
                </a:solidFill>
              </a:rPr>
              <a:t>Kay, SUNY Senate President</a:t>
            </a:r>
            <a:br>
              <a:rPr lang="en-US" sz="3600" b="1" dirty="0">
                <a:solidFill>
                  <a:schemeClr val="bg1"/>
                </a:solidFill>
              </a:rPr>
            </a:br>
            <a:endParaRPr lang="en-US" sz="3600" b="1" dirty="0">
              <a:solidFill>
                <a:schemeClr val="bg1"/>
              </a:solidFill>
            </a:endParaRP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dirty="0">
              <a:solidFill>
                <a:schemeClr val="accent2"/>
              </a:solidFill>
            </a:endParaRPr>
          </a:p>
        </p:txBody>
      </p:sp>
      <p:sp>
        <p:nvSpPr>
          <p:cNvPr id="4" name="Content Placeholder 3"/>
          <p:cNvSpPr>
            <a:spLocks noGrp="1"/>
          </p:cNvSpPr>
          <p:nvPr>
            <p:ph idx="1"/>
          </p:nvPr>
        </p:nvSpPr>
        <p:spPr/>
        <p:txBody>
          <a:bodyPr/>
          <a:lstStyle/>
          <a:p>
            <a:r>
              <a:rPr lang="en-US" dirty="0" smtClean="0"/>
              <a:t>Implementation of </a:t>
            </a:r>
            <a:r>
              <a:rPr lang="en-US" dirty="0"/>
              <a:t>SUNY Trustees’ Resolution 2016-65, Cross Registration Policy</a:t>
            </a:r>
            <a:r>
              <a:rPr lang="en-US" i="1" dirty="0"/>
              <a:t>, </a:t>
            </a:r>
            <a:r>
              <a:rPr lang="en-US" dirty="0"/>
              <a:t>adopted on November 3, 2016</a:t>
            </a:r>
            <a:r>
              <a:rPr lang="en-US" dirty="0" smtClean="0"/>
              <a:t>. </a:t>
            </a:r>
            <a:r>
              <a:rPr lang="en-US" dirty="0">
                <a:hlinkClick r:id="rId2"/>
              </a:rPr>
              <a:t>http://system.suny.edu/academic-affairs/student-mobility/cross-registration/</a:t>
            </a:r>
            <a:endParaRPr lang="en-US" dirty="0" smtClean="0"/>
          </a:p>
          <a:p>
            <a:r>
              <a:rPr lang="en-US" dirty="0" smtClean="0"/>
              <a:t>Three things for October:</a:t>
            </a:r>
          </a:p>
          <a:p>
            <a:pPr lvl="1"/>
            <a:r>
              <a:rPr lang="en-US" dirty="0" smtClean="0"/>
              <a:t>1</a:t>
            </a:r>
            <a:r>
              <a:rPr lang="en-US" dirty="0"/>
              <a:t>. It's not too early to think about the</a:t>
            </a:r>
            <a:r>
              <a:rPr lang="en-US" dirty="0">
                <a:hlinkClick r:id="rId3"/>
              </a:rPr>
              <a:t> SUNY Shared Governance Award</a:t>
            </a:r>
            <a:r>
              <a:rPr lang="en-US" dirty="0"/>
              <a:t>. Applications are due November 21.  </a:t>
            </a:r>
          </a:p>
          <a:p>
            <a:pPr lvl="1"/>
            <a:r>
              <a:rPr lang="en-US" dirty="0"/>
              <a:t>2. We're looking for a SUNY Provost. For more information, see </a:t>
            </a:r>
            <a:r>
              <a:rPr lang="en-US" dirty="0">
                <a:hlinkClick r:id="rId4"/>
              </a:rPr>
              <a:t>http://www.suny.edu/provost-search/</a:t>
            </a:r>
            <a:r>
              <a:rPr lang="en-US" dirty="0"/>
              <a:t>.</a:t>
            </a:r>
          </a:p>
          <a:p>
            <a:pPr lvl="1"/>
            <a:r>
              <a:rPr lang="en-US" dirty="0"/>
              <a:t>3. Did you know that SUNY Delhi is one of five college in the northeast where students graduate with the least amount of debt?</a:t>
            </a:r>
          </a:p>
          <a:p>
            <a:endParaRPr lang="en-US" dirty="0"/>
          </a:p>
        </p:txBody>
      </p:sp>
    </p:spTree>
    <p:extLst>
      <p:ext uri="{BB962C8B-B14F-4D97-AF65-F5344CB8AC3E}">
        <p14:creationId xmlns:p14="http://schemas.microsoft.com/office/powerpoint/2010/main" val="104637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70783" y="450888"/>
            <a:ext cx="11143394" cy="1992513"/>
          </a:xfrm>
        </p:spPr>
        <p:txBody>
          <a:bodyPr/>
          <a:lstStyle/>
          <a:p>
            <a:pPr lvl="2" algn="l" defTabSz="457200" rtl="0">
              <a:spcBef>
                <a:spcPct val="0"/>
              </a:spcBef>
            </a:pPr>
            <a:r>
              <a:rPr lang="en-US" sz="3600" b="1" dirty="0" smtClean="0">
                <a:solidFill>
                  <a:schemeClr val="bg1"/>
                </a:solidFill>
              </a:rPr>
              <a:t>New Business: </a:t>
            </a:r>
            <a:br>
              <a:rPr lang="en-US" sz="3600" b="1" dirty="0" smtClean="0">
                <a:solidFill>
                  <a:schemeClr val="bg1"/>
                </a:solidFill>
              </a:rPr>
            </a:br>
            <a:r>
              <a:rPr lang="en-US" sz="3600" b="1" dirty="0">
                <a:solidFill>
                  <a:schemeClr val="bg1"/>
                </a:solidFill>
              </a:rPr>
              <a:t>	</a:t>
            </a:r>
            <a:r>
              <a:rPr lang="en-US" sz="3600" b="1" dirty="0" smtClean="0">
                <a:solidFill>
                  <a:schemeClr val="bg1"/>
                </a:solidFill>
              </a:rPr>
              <a:t>	B. Gina </a:t>
            </a:r>
            <a:r>
              <a:rPr lang="en-US" sz="3600" b="1" dirty="0" err="1">
                <a:solidFill>
                  <a:schemeClr val="bg1"/>
                </a:solidFill>
              </a:rPr>
              <a:t>Volynsky</a:t>
            </a:r>
            <a:r>
              <a:rPr lang="en-US" sz="3600" b="1" dirty="0">
                <a:solidFill>
                  <a:schemeClr val="bg1"/>
                </a:solidFill>
              </a:rPr>
              <a:t>, Director of the SUNY’s </a:t>
            </a:r>
            <a:r>
              <a:rPr lang="en-US" sz="3600" b="1" dirty="0" smtClean="0">
                <a:solidFill>
                  <a:schemeClr val="bg1"/>
                </a:solidFill>
              </a:rPr>
              <a:t>			         </a:t>
            </a:r>
            <a:r>
              <a:rPr lang="en-US" sz="3600" b="1" dirty="0" smtClean="0">
                <a:solidFill>
                  <a:srgbClr val="46166B"/>
                </a:solidFill>
              </a:rPr>
              <a:t>Center </a:t>
            </a:r>
            <a:r>
              <a:rPr lang="en-US" sz="3600" b="1" dirty="0">
                <a:solidFill>
                  <a:srgbClr val="46166B"/>
                </a:solidFill>
              </a:rPr>
              <a:t>for </a:t>
            </a:r>
            <a:r>
              <a:rPr lang="en-US" sz="3600" b="1" dirty="0">
                <a:solidFill>
                  <a:schemeClr val="accent2"/>
                </a:solidFill>
              </a:rPr>
              <a:t>International Development</a:t>
            </a:r>
          </a:p>
        </p:txBody>
      </p:sp>
      <p:sp>
        <p:nvSpPr>
          <p:cNvPr id="6" name="Rectangle 5"/>
          <p:cNvSpPr/>
          <p:nvPr/>
        </p:nvSpPr>
        <p:spPr>
          <a:xfrm>
            <a:off x="1788709" y="2586441"/>
            <a:ext cx="6600139" cy="523220"/>
          </a:xfrm>
          <a:prstGeom prst="rect">
            <a:avLst/>
          </a:prstGeom>
        </p:spPr>
        <p:txBody>
          <a:bodyPr wrap="square">
            <a:spAutoFit/>
          </a:bodyPr>
          <a:lstStyle/>
          <a:p>
            <a:pPr lvl="2"/>
            <a:endParaRPr lang="en-US" sz="2800" dirty="0">
              <a:solidFill>
                <a:schemeClr val="accent2"/>
              </a:solidFill>
            </a:endParaRPr>
          </a:p>
        </p:txBody>
      </p:sp>
      <p:sp>
        <p:nvSpPr>
          <p:cNvPr id="4" name="Content Placeholder 3"/>
          <p:cNvSpPr>
            <a:spLocks noGrp="1"/>
          </p:cNvSpPr>
          <p:nvPr>
            <p:ph idx="1"/>
          </p:nvPr>
        </p:nvSpPr>
        <p:spPr>
          <a:xfrm>
            <a:off x="-3484551" y="4420627"/>
            <a:ext cx="7632283" cy="2088688"/>
          </a:xfrm>
        </p:spPr>
        <p:txBody>
          <a:bodyPr/>
          <a:lstStyle/>
          <a:p>
            <a:endParaRPr lang="en-US" dirty="0"/>
          </a:p>
        </p:txBody>
      </p:sp>
    </p:spTree>
    <p:extLst>
      <p:ext uri="{BB962C8B-B14F-4D97-AF65-F5344CB8AC3E}">
        <p14:creationId xmlns:p14="http://schemas.microsoft.com/office/powerpoint/2010/main" val="1014293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07" y="321993"/>
            <a:ext cx="11071847" cy="1334642"/>
          </a:xfrm>
        </p:spPr>
        <p:txBody>
          <a:bodyPr/>
          <a:lstStyle/>
          <a:p>
            <a:pPr lvl="0"/>
            <a:r>
              <a:rPr lang="en-US" b="1" dirty="0">
                <a:solidFill>
                  <a:schemeClr val="bg1"/>
                </a:solidFill>
              </a:rPr>
              <a:t>New </a:t>
            </a:r>
            <a:r>
              <a:rPr lang="en-US" b="1" dirty="0" smtClean="0">
                <a:solidFill>
                  <a:schemeClr val="bg1"/>
                </a:solidFill>
              </a:rPr>
              <a:t>Business</a:t>
            </a:r>
            <a:br>
              <a:rPr lang="en-US" b="1" dirty="0" smtClean="0">
                <a:solidFill>
                  <a:schemeClr val="bg1"/>
                </a:solidFill>
              </a:rPr>
            </a:br>
            <a:r>
              <a:rPr lang="en-US" b="1" dirty="0">
                <a:solidFill>
                  <a:schemeClr val="bg1"/>
                </a:solidFill>
              </a:rPr>
              <a:t>	</a:t>
            </a:r>
            <a:r>
              <a:rPr lang="en-US" b="1" dirty="0" smtClean="0">
                <a:solidFill>
                  <a:schemeClr val="bg1"/>
                </a:solidFill>
              </a:rPr>
              <a:t>	</a:t>
            </a:r>
            <a:r>
              <a:rPr lang="en-US" dirty="0"/>
              <a:t>C</a:t>
            </a:r>
            <a:r>
              <a:rPr lang="en-US" dirty="0" smtClean="0"/>
              <a:t>. </a:t>
            </a:r>
            <a:r>
              <a:rPr lang="en-US" dirty="0"/>
              <a:t>Approval of changes in council </a:t>
            </a:r>
            <a:r>
              <a:rPr lang="en-US" dirty="0" smtClean="0"/>
              <a:t>membership</a:t>
            </a:r>
            <a:endParaRPr lang="en-US" dirty="0"/>
          </a:p>
        </p:txBody>
      </p:sp>
      <p:sp>
        <p:nvSpPr>
          <p:cNvPr id="3" name="Content Placeholder 2"/>
          <p:cNvSpPr>
            <a:spLocks noGrp="1"/>
          </p:cNvSpPr>
          <p:nvPr>
            <p:ph idx="1"/>
          </p:nvPr>
        </p:nvSpPr>
        <p:spPr>
          <a:xfrm>
            <a:off x="171619" y="2158492"/>
            <a:ext cx="8670445" cy="4290646"/>
          </a:xfrm>
        </p:spPr>
        <p:txBody>
          <a:bodyPr>
            <a:normAutofit/>
          </a:bodyPr>
          <a:lstStyle/>
          <a:p>
            <a:r>
              <a:rPr lang="en-US" sz="4000" dirty="0" smtClean="0"/>
              <a:t>UAC: </a:t>
            </a:r>
            <a:r>
              <a:rPr lang="en-US" sz="4000" dirty="0"/>
              <a:t>Lisa </a:t>
            </a:r>
            <a:r>
              <a:rPr lang="en-US" sz="4000" dirty="0" err="1" smtClean="0"/>
              <a:t>Baranik</a:t>
            </a:r>
            <a:r>
              <a:rPr lang="en-US" sz="4000" dirty="0" smtClean="0"/>
              <a:t>, Management, School of Business</a:t>
            </a:r>
            <a:endParaRPr lang="en-US" sz="4000" dirty="0"/>
          </a:p>
          <a:p>
            <a:r>
              <a:rPr lang="en-US" sz="4000" dirty="0" smtClean="0"/>
              <a:t>COR: </a:t>
            </a:r>
            <a:endParaRPr lang="en-US" sz="4000" dirty="0" smtClean="0"/>
          </a:p>
          <a:p>
            <a:pPr lvl="1"/>
            <a:r>
              <a:rPr lang="en-US" sz="3600" dirty="0" smtClean="0"/>
              <a:t>Jesse Ernst, Physics, CAS ,  </a:t>
            </a:r>
          </a:p>
          <a:p>
            <a:pPr lvl="1"/>
            <a:r>
              <a:rPr lang="en-US" sz="3600" dirty="0" smtClean="0"/>
              <a:t>Lynn Warner, School of Social Welfare</a:t>
            </a:r>
            <a:endParaRPr lang="en-US" sz="3600" dirty="0"/>
          </a:p>
          <a:p>
            <a:pPr marL="0" indent="0">
              <a:buNone/>
            </a:pPr>
            <a:endParaRPr lang="en-US" sz="4000" dirty="0"/>
          </a:p>
        </p:txBody>
      </p:sp>
    </p:spTree>
    <p:extLst>
      <p:ext uri="{BB962C8B-B14F-4D97-AF65-F5344CB8AC3E}">
        <p14:creationId xmlns:p14="http://schemas.microsoft.com/office/powerpoint/2010/main" val="23246077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07" y="321993"/>
            <a:ext cx="11071847" cy="1334642"/>
          </a:xfrm>
        </p:spPr>
        <p:txBody>
          <a:bodyPr/>
          <a:lstStyle/>
          <a:p>
            <a:pPr lvl="0"/>
            <a:r>
              <a:rPr lang="en-US" dirty="0" smtClean="0"/>
              <a:t>Announcements:</a:t>
            </a:r>
            <a:endParaRPr lang="en-US" dirty="0"/>
          </a:p>
        </p:txBody>
      </p:sp>
      <p:sp>
        <p:nvSpPr>
          <p:cNvPr id="3" name="Content Placeholder 2"/>
          <p:cNvSpPr>
            <a:spLocks noGrp="1"/>
          </p:cNvSpPr>
          <p:nvPr>
            <p:ph idx="1"/>
          </p:nvPr>
        </p:nvSpPr>
        <p:spPr>
          <a:xfrm>
            <a:off x="171619" y="2158492"/>
            <a:ext cx="8670445" cy="4290646"/>
          </a:xfrm>
        </p:spPr>
        <p:txBody>
          <a:bodyPr>
            <a:normAutofit/>
          </a:bodyPr>
          <a:lstStyle/>
          <a:p>
            <a:r>
              <a:rPr lang="en-US" sz="4000" dirty="0" smtClean="0"/>
              <a:t>Bylaws amendments</a:t>
            </a:r>
            <a:endParaRPr lang="en-US" sz="4000" dirty="0"/>
          </a:p>
        </p:txBody>
      </p:sp>
    </p:spTree>
    <p:extLst>
      <p:ext uri="{BB962C8B-B14F-4D97-AF65-F5344CB8AC3E}">
        <p14:creationId xmlns:p14="http://schemas.microsoft.com/office/powerpoint/2010/main" val="2127307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minutes September 25, 2017</a:t>
            </a:r>
            <a:endParaRPr lang="en-US" dirty="0"/>
          </a:p>
        </p:txBody>
      </p:sp>
    </p:spTree>
    <p:extLst>
      <p:ext uri="{BB962C8B-B14F-4D97-AF65-F5344CB8AC3E}">
        <p14:creationId xmlns:p14="http://schemas.microsoft.com/office/powerpoint/2010/main" val="1951183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377" y="242568"/>
            <a:ext cx="11478606" cy="6463309"/>
          </a:xfrm>
          <a:prstGeom prst="rect">
            <a:avLst/>
          </a:prstGeom>
        </p:spPr>
        <p:txBody>
          <a:bodyPr wrap="square">
            <a:spAutoFit/>
          </a:bodyPr>
          <a:lstStyle/>
          <a:p>
            <a:r>
              <a:rPr lang="en-US" dirty="0" smtClean="0"/>
              <a:t>UNIVERSITY SENATE												Faculty </a:t>
            </a:r>
            <a:r>
              <a:rPr lang="en-US" dirty="0"/>
              <a:t>Bylaws Amendment 1718-</a:t>
            </a:r>
            <a:r>
              <a:rPr lang="en-US" dirty="0" smtClean="0"/>
              <a:t>BA01</a:t>
            </a:r>
            <a:endParaRPr lang="en-US" dirty="0"/>
          </a:p>
          <a:p>
            <a:r>
              <a:rPr lang="en-US" dirty="0"/>
              <a:t>UNIVERSITY AT </a:t>
            </a:r>
            <a:r>
              <a:rPr lang="en-US" dirty="0" smtClean="0"/>
              <a:t>ALBANY STATE </a:t>
            </a:r>
            <a:r>
              <a:rPr lang="en-US" dirty="0"/>
              <a:t>UNIVERSITY OF NEW </a:t>
            </a:r>
            <a:r>
              <a:rPr lang="en-US" dirty="0" smtClean="0"/>
              <a:t>YORK</a:t>
            </a:r>
            <a:endParaRPr lang="en-US" dirty="0"/>
          </a:p>
          <a:p>
            <a:r>
              <a:rPr lang="en-US" dirty="0"/>
              <a:t>Introduced by: Governance Council</a:t>
            </a:r>
          </a:p>
          <a:p>
            <a:r>
              <a:rPr lang="en-US" dirty="0"/>
              <a:t>Date: </a:t>
            </a:r>
            <a:r>
              <a:rPr lang="en-US" dirty="0" smtClean="0"/>
              <a:t>February 14th</a:t>
            </a:r>
            <a:r>
              <a:rPr lang="en-US" dirty="0"/>
              <a:t>, </a:t>
            </a:r>
            <a:r>
              <a:rPr lang="en-US" dirty="0" smtClean="0"/>
              <a:t>2017</a:t>
            </a:r>
          </a:p>
          <a:p>
            <a:endParaRPr lang="en-US" dirty="0"/>
          </a:p>
          <a:p>
            <a:pPr algn="ctr"/>
            <a:r>
              <a:rPr lang="en-US" b="1" dirty="0"/>
              <a:t>FACULTY BYLAWS </a:t>
            </a:r>
            <a:r>
              <a:rPr lang="en-US" b="1" dirty="0" smtClean="0"/>
              <a:t>AMENDMENT for PART TIME REPRESENTATION</a:t>
            </a:r>
            <a:endParaRPr lang="en-US" b="1" dirty="0"/>
          </a:p>
          <a:p>
            <a:r>
              <a:rPr lang="en-US" dirty="0"/>
              <a:t>IT IS HEREBY PROPOSED THAT THE FOLLOWING BE ADOPTED:</a:t>
            </a:r>
          </a:p>
          <a:p>
            <a:pPr lvl="1"/>
            <a:r>
              <a:rPr lang="en-US" dirty="0"/>
              <a:t> That the proposed amendment of the Faculty Bylaws below be adopted</a:t>
            </a:r>
          </a:p>
          <a:p>
            <a:pPr lvl="1"/>
            <a:r>
              <a:rPr lang="en-US" dirty="0"/>
              <a:t> That these amendments go into effect immediately</a:t>
            </a:r>
          </a:p>
          <a:p>
            <a:endParaRPr lang="en-US" dirty="0" smtClean="0"/>
          </a:p>
          <a:p>
            <a:r>
              <a:rPr lang="en-US" b="1" dirty="0" smtClean="0"/>
              <a:t>Current </a:t>
            </a:r>
            <a:r>
              <a:rPr lang="en-US" b="1" dirty="0"/>
              <a:t>Faculty Bylaws</a:t>
            </a:r>
            <a:r>
              <a:rPr lang="en-US" b="1" dirty="0" smtClean="0"/>
              <a:t>:</a:t>
            </a:r>
          </a:p>
          <a:p>
            <a:r>
              <a:rPr lang="en-US" b="1" dirty="0"/>
              <a:t>Article II Section 2: Composition of the Senate</a:t>
            </a:r>
          </a:p>
          <a:p>
            <a:r>
              <a:rPr lang="en-US" b="1" dirty="0"/>
              <a:t>2.2 </a:t>
            </a:r>
            <a:r>
              <a:rPr lang="en-US" dirty="0"/>
              <a:t>There shall be eight Senators elected at large from the eligible Voting Faculty, </a:t>
            </a:r>
            <a:r>
              <a:rPr lang="en-US" dirty="0" smtClean="0"/>
              <a:t>of whom </a:t>
            </a:r>
            <a:r>
              <a:rPr lang="en-US" dirty="0"/>
              <a:t>four shall be from among the Professional Faculty. In addition there shall </a:t>
            </a:r>
            <a:r>
              <a:rPr lang="en-US" dirty="0" smtClean="0"/>
              <a:t>be two </a:t>
            </a:r>
            <a:r>
              <a:rPr lang="en-US" dirty="0"/>
              <a:t>Senators elected at-large from among the part-time Faculty.</a:t>
            </a:r>
          </a:p>
          <a:p>
            <a:r>
              <a:rPr lang="en-US" b="1" dirty="0"/>
              <a:t>Proposed Revision to the Faculty Bylaws:</a:t>
            </a:r>
          </a:p>
          <a:p>
            <a:r>
              <a:rPr lang="en-US" b="1" dirty="0"/>
              <a:t>Article II Section 2: Composition of the Senate</a:t>
            </a:r>
          </a:p>
          <a:p>
            <a:r>
              <a:rPr lang="en-US" b="1" dirty="0"/>
              <a:t>2.2 At-Large Senators.</a:t>
            </a:r>
          </a:p>
          <a:p>
            <a:r>
              <a:rPr lang="en-US" b="1" dirty="0" smtClean="0"/>
              <a:t>2.2.1 </a:t>
            </a:r>
            <a:r>
              <a:rPr lang="en-US" dirty="0" smtClean="0"/>
              <a:t>There shall be eight senators elected at-large from the eligible Voting Faculty, of whom four shall be from among the Professional Faculty.</a:t>
            </a:r>
          </a:p>
          <a:p>
            <a:r>
              <a:rPr lang="en-US" b="1" dirty="0" smtClean="0">
                <a:solidFill>
                  <a:srgbClr val="FF0000"/>
                </a:solidFill>
              </a:rPr>
              <a:t>2.2.2</a:t>
            </a:r>
            <a:r>
              <a:rPr lang="en-US" dirty="0" smtClean="0"/>
              <a:t>. There shall be two senators elected at-large from among the part-time Faculty. </a:t>
            </a:r>
            <a:r>
              <a:rPr lang="en-US" dirty="0" smtClean="0">
                <a:solidFill>
                  <a:srgbClr val="FF0000"/>
                </a:solidFill>
              </a:rPr>
              <a:t>These senators shall be nominated by the Faculty, and elected by the Voting Faculty and the part-time Faculty. Nominees for part-time senators are restricted to Faculty whose primary appointment at the University at Albany is part-time and have been employed at the University at Albany for at least one year.</a:t>
            </a:r>
            <a:endParaRPr lang="en-US" dirty="0">
              <a:solidFill>
                <a:srgbClr val="FF0000"/>
              </a:solidFill>
            </a:endParaRPr>
          </a:p>
        </p:txBody>
      </p:sp>
    </p:spTree>
    <p:extLst>
      <p:ext uri="{BB962C8B-B14F-4D97-AF65-F5344CB8AC3E}">
        <p14:creationId xmlns:p14="http://schemas.microsoft.com/office/powerpoint/2010/main" val="234157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377" y="242568"/>
            <a:ext cx="11478606" cy="5878534"/>
          </a:xfrm>
          <a:prstGeom prst="rect">
            <a:avLst/>
          </a:prstGeom>
        </p:spPr>
        <p:txBody>
          <a:bodyPr wrap="square">
            <a:spAutoFit/>
          </a:bodyPr>
          <a:lstStyle/>
          <a:p>
            <a:r>
              <a:rPr lang="en-US" dirty="0" smtClean="0"/>
              <a:t>UNIVERSITY SENATE												Faculty </a:t>
            </a:r>
            <a:r>
              <a:rPr lang="en-US" dirty="0"/>
              <a:t>Bylaws Amendment 1718-</a:t>
            </a:r>
            <a:r>
              <a:rPr lang="en-US" dirty="0" smtClean="0"/>
              <a:t>BA02</a:t>
            </a:r>
            <a:endParaRPr lang="en-US" dirty="0"/>
          </a:p>
          <a:p>
            <a:r>
              <a:rPr lang="en-US" dirty="0"/>
              <a:t>UNIVERSITY AT </a:t>
            </a:r>
            <a:r>
              <a:rPr lang="en-US" dirty="0" smtClean="0"/>
              <a:t>ALBANY STATE </a:t>
            </a:r>
            <a:r>
              <a:rPr lang="en-US" dirty="0"/>
              <a:t>UNIVERSITY OF NEW </a:t>
            </a:r>
            <a:r>
              <a:rPr lang="en-US" dirty="0" smtClean="0"/>
              <a:t>YORK</a:t>
            </a:r>
            <a:endParaRPr lang="en-US" dirty="0"/>
          </a:p>
          <a:p>
            <a:r>
              <a:rPr lang="en-US" dirty="0"/>
              <a:t>Introduced by: Governance Council</a:t>
            </a:r>
          </a:p>
          <a:p>
            <a:r>
              <a:rPr lang="en-US" dirty="0"/>
              <a:t>Date: </a:t>
            </a:r>
            <a:r>
              <a:rPr lang="en-US" dirty="0" smtClean="0"/>
              <a:t>March </a:t>
            </a:r>
            <a:r>
              <a:rPr lang="en-US" dirty="0"/>
              <a:t>8</a:t>
            </a:r>
            <a:r>
              <a:rPr lang="en-US" dirty="0" smtClean="0"/>
              <a:t>th</a:t>
            </a:r>
            <a:r>
              <a:rPr lang="en-US" dirty="0"/>
              <a:t>, </a:t>
            </a:r>
            <a:r>
              <a:rPr lang="en-US" dirty="0" smtClean="0"/>
              <a:t>2017</a:t>
            </a:r>
          </a:p>
          <a:p>
            <a:endParaRPr lang="en-US" dirty="0"/>
          </a:p>
          <a:p>
            <a:pPr algn="ctr"/>
            <a:r>
              <a:rPr lang="en-US" dirty="0"/>
              <a:t>FACULTY BYLAWS AMENDMENT DEFINING QUORUM FOR </a:t>
            </a:r>
            <a:r>
              <a:rPr lang="en-US" dirty="0" smtClean="0"/>
              <a:t>SENATE MEETINGS</a:t>
            </a:r>
            <a:endParaRPr lang="en-US" dirty="0"/>
          </a:p>
          <a:p>
            <a:endParaRPr lang="en-US" dirty="0"/>
          </a:p>
          <a:p>
            <a:r>
              <a:rPr lang="en-US" dirty="0"/>
              <a:t>IT IS HEREBY PROPOSED THAT THE FOLLOWING BE ADOPTED:</a:t>
            </a:r>
          </a:p>
          <a:p>
            <a:pPr lvl="1"/>
            <a:r>
              <a:rPr lang="en-US" dirty="0"/>
              <a:t> That the proposed amendment of the Faculty Bylaws below be adopted</a:t>
            </a:r>
          </a:p>
          <a:p>
            <a:pPr lvl="1"/>
            <a:r>
              <a:rPr lang="en-US" dirty="0"/>
              <a:t> That these amendments go into effect immediately</a:t>
            </a:r>
          </a:p>
          <a:p>
            <a:endParaRPr lang="en-US" dirty="0" smtClean="0"/>
          </a:p>
          <a:p>
            <a:r>
              <a:rPr lang="en-US" b="1" dirty="0" smtClean="0"/>
              <a:t>Current </a:t>
            </a:r>
            <a:r>
              <a:rPr lang="en-US" b="1" dirty="0"/>
              <a:t>Faculty Bylaws:</a:t>
            </a:r>
          </a:p>
          <a:p>
            <a:r>
              <a:rPr lang="en-US" b="1" dirty="0"/>
              <a:t>Article II. Section 7 – Calendar and Meetings of the Senate</a:t>
            </a:r>
          </a:p>
          <a:p>
            <a:r>
              <a:rPr lang="en-US" b="1" dirty="0"/>
              <a:t>7.6 </a:t>
            </a:r>
            <a:r>
              <a:rPr lang="en-US" dirty="0"/>
              <a:t>The quorum of the Senate shall be 50 percent of its membership plus </a:t>
            </a:r>
            <a:r>
              <a:rPr lang="en-US" dirty="0" smtClean="0"/>
              <a:t>one. In </a:t>
            </a:r>
            <a:r>
              <a:rPr lang="en-US" dirty="0"/>
              <a:t>all other matters of procedure, Robert’s Rules of Order shall be followed</a:t>
            </a:r>
            <a:r>
              <a:rPr lang="en-US" dirty="0" smtClean="0"/>
              <a:t>, except </a:t>
            </a:r>
            <a:r>
              <a:rPr lang="en-US" dirty="0"/>
              <a:t>where the Senate has established a rule of its own.</a:t>
            </a:r>
          </a:p>
          <a:p>
            <a:endParaRPr lang="en-US" dirty="0" smtClean="0"/>
          </a:p>
          <a:p>
            <a:r>
              <a:rPr lang="en-US" b="1" dirty="0" smtClean="0"/>
              <a:t>Proposed </a:t>
            </a:r>
            <a:r>
              <a:rPr lang="en-US" b="1" dirty="0"/>
              <a:t>Revision to the Faculty Bylaws:</a:t>
            </a:r>
          </a:p>
          <a:p>
            <a:r>
              <a:rPr lang="en-US" b="1" dirty="0"/>
              <a:t>Article II. Section 7 – Calendar and Meetings of the Senate</a:t>
            </a:r>
          </a:p>
          <a:p>
            <a:r>
              <a:rPr lang="en-US" b="1" dirty="0"/>
              <a:t>7.6 </a:t>
            </a:r>
            <a:r>
              <a:rPr lang="en-US" dirty="0"/>
              <a:t>The quorum of the Senate shall be 50 percent of its </a:t>
            </a:r>
            <a:r>
              <a:rPr lang="en-US" dirty="0">
                <a:solidFill>
                  <a:srgbClr val="FF0000"/>
                </a:solidFill>
              </a:rPr>
              <a:t>voting</a:t>
            </a:r>
            <a:r>
              <a:rPr lang="en-US" dirty="0"/>
              <a:t> </a:t>
            </a:r>
            <a:r>
              <a:rPr lang="en-US" dirty="0" smtClean="0"/>
              <a:t>membership plus </a:t>
            </a:r>
            <a:r>
              <a:rPr lang="en-US" dirty="0"/>
              <a:t>one. In all other matters of procedure, Robert’s Rules of Order shall </a:t>
            </a:r>
            <a:r>
              <a:rPr lang="en-US" dirty="0" smtClean="0"/>
              <a:t>be followed</a:t>
            </a:r>
            <a:r>
              <a:rPr lang="en-US" dirty="0"/>
              <a:t>, except where the Senate has established a rule of its own.</a:t>
            </a:r>
          </a:p>
          <a:p>
            <a:endParaRPr lang="en-US" sz="1600" dirty="0" smtClean="0"/>
          </a:p>
        </p:txBody>
      </p:sp>
    </p:spTree>
    <p:extLst>
      <p:ext uri="{BB962C8B-B14F-4D97-AF65-F5344CB8AC3E}">
        <p14:creationId xmlns:p14="http://schemas.microsoft.com/office/powerpoint/2010/main" val="4062381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07" y="321993"/>
            <a:ext cx="11071847" cy="1334642"/>
          </a:xfrm>
        </p:spPr>
        <p:txBody>
          <a:bodyPr/>
          <a:lstStyle/>
          <a:p>
            <a:pPr lvl="0"/>
            <a:r>
              <a:rPr lang="en-US" dirty="0" smtClean="0"/>
              <a:t>Announcements:</a:t>
            </a:r>
            <a:endParaRPr lang="en-US" dirty="0"/>
          </a:p>
        </p:txBody>
      </p:sp>
      <p:sp>
        <p:nvSpPr>
          <p:cNvPr id="3" name="Content Placeholder 2"/>
          <p:cNvSpPr>
            <a:spLocks noGrp="1"/>
          </p:cNvSpPr>
          <p:nvPr>
            <p:ph idx="1"/>
          </p:nvPr>
        </p:nvSpPr>
        <p:spPr>
          <a:xfrm>
            <a:off x="171619" y="2158492"/>
            <a:ext cx="11708899" cy="4290646"/>
          </a:xfrm>
        </p:spPr>
        <p:txBody>
          <a:bodyPr>
            <a:normAutofit/>
          </a:bodyPr>
          <a:lstStyle/>
          <a:p>
            <a:r>
              <a:rPr lang="en-US" sz="4000" dirty="0"/>
              <a:t>SAVE THE DATE: </a:t>
            </a:r>
            <a:endParaRPr lang="en-US" sz="4000" dirty="0" smtClean="0"/>
          </a:p>
          <a:p>
            <a:pPr marL="0" indent="0">
              <a:buNone/>
            </a:pPr>
            <a:r>
              <a:rPr lang="en-US" sz="4000" b="1" dirty="0">
                <a:solidFill>
                  <a:srgbClr val="FF6600"/>
                </a:solidFill>
              </a:rPr>
              <a:t>	</a:t>
            </a:r>
            <a:r>
              <a:rPr lang="en-US" sz="5400" b="1" dirty="0" smtClean="0">
                <a:solidFill>
                  <a:srgbClr val="FF6600"/>
                </a:solidFill>
              </a:rPr>
              <a:t>Fall </a:t>
            </a:r>
            <a:r>
              <a:rPr lang="en-US" sz="5400" b="1" dirty="0">
                <a:solidFill>
                  <a:srgbClr val="FF6600"/>
                </a:solidFill>
              </a:rPr>
              <a:t>Faculty Meeting </a:t>
            </a:r>
            <a:r>
              <a:rPr lang="en-US" sz="4000" dirty="0"/>
              <a:t>NOV 1</a:t>
            </a:r>
            <a:r>
              <a:rPr lang="en-US" sz="4000" baseline="30000" dirty="0"/>
              <a:t>st</a:t>
            </a:r>
            <a:r>
              <a:rPr lang="en-US" sz="4000" dirty="0"/>
              <a:t>, 1:00-3:00pm</a:t>
            </a:r>
          </a:p>
          <a:p>
            <a:endParaRPr lang="en-US" sz="4000" dirty="0" smtClean="0"/>
          </a:p>
          <a:p>
            <a:r>
              <a:rPr lang="en-US" sz="4000" dirty="0" smtClean="0"/>
              <a:t> </a:t>
            </a:r>
            <a:endParaRPr lang="en-US" sz="4000" dirty="0"/>
          </a:p>
        </p:txBody>
      </p:sp>
    </p:spTree>
    <p:extLst>
      <p:ext uri="{BB962C8B-B14F-4D97-AF65-F5344CB8AC3E}">
        <p14:creationId xmlns:p14="http://schemas.microsoft.com/office/powerpoint/2010/main" val="7319803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542" y="1695406"/>
            <a:ext cx="9182770" cy="4941165"/>
          </a:xfrm>
        </p:spPr>
        <p:txBody>
          <a:bodyPr>
            <a:normAutofit/>
          </a:bodyPr>
          <a:lstStyle/>
          <a:p>
            <a:endParaRPr lang="en-US" sz="3700" dirty="0"/>
          </a:p>
          <a:p>
            <a:r>
              <a:rPr lang="en-US" sz="4000" dirty="0" smtClean="0">
                <a:solidFill>
                  <a:srgbClr val="46166B"/>
                </a:solidFill>
              </a:rPr>
              <a:t>Are there any other new business?</a:t>
            </a:r>
            <a:endParaRPr lang="en-US" sz="4000" dirty="0">
              <a:solidFill>
                <a:srgbClr val="46166B"/>
              </a:solidFill>
            </a:endParaRPr>
          </a:p>
        </p:txBody>
      </p:sp>
      <p:sp>
        <p:nvSpPr>
          <p:cNvPr id="5" name="Title 1"/>
          <p:cNvSpPr>
            <a:spLocks noGrp="1"/>
          </p:cNvSpPr>
          <p:nvPr>
            <p:ph type="title"/>
          </p:nvPr>
        </p:nvSpPr>
        <p:spPr>
          <a:xfrm>
            <a:off x="1341542" y="433709"/>
            <a:ext cx="8761413" cy="1192696"/>
          </a:xfrm>
        </p:spPr>
        <p:txBody>
          <a:bodyPr/>
          <a:lstStyle/>
          <a:p>
            <a:r>
              <a:rPr lang="en-US" dirty="0" smtClean="0"/>
              <a:t>Adjournment</a:t>
            </a:r>
            <a:endParaRPr lang="en-US" dirty="0"/>
          </a:p>
        </p:txBody>
      </p:sp>
    </p:spTree>
    <p:extLst>
      <p:ext uri="{BB962C8B-B14F-4D97-AF65-F5344CB8AC3E}">
        <p14:creationId xmlns:p14="http://schemas.microsoft.com/office/powerpoint/2010/main" val="4155073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Provost’s Report – James </a:t>
            </a:r>
            <a:r>
              <a:rPr lang="en-US" dirty="0" smtClean="0"/>
              <a:t>Stellar</a:t>
            </a:r>
            <a:endParaRPr lang="en-US" dirty="0"/>
          </a:p>
        </p:txBody>
      </p:sp>
    </p:spTree>
    <p:extLst>
      <p:ext uri="{BB962C8B-B14F-4D97-AF65-F5344CB8AC3E}">
        <p14:creationId xmlns:p14="http://schemas.microsoft.com/office/powerpoint/2010/main" val="56271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Chair’s Report –Karin </a:t>
            </a:r>
            <a:r>
              <a:rPr lang="en-US" dirty="0" smtClean="0"/>
              <a:t>Reinhold</a:t>
            </a:r>
            <a:endParaRPr lang="en-US" dirty="0"/>
          </a:p>
        </p:txBody>
      </p:sp>
      <p:sp>
        <p:nvSpPr>
          <p:cNvPr id="3" name="Content Placeholder 2"/>
          <p:cNvSpPr>
            <a:spLocks noGrp="1"/>
          </p:cNvSpPr>
          <p:nvPr>
            <p:ph idx="1"/>
          </p:nvPr>
        </p:nvSpPr>
        <p:spPr/>
        <p:txBody>
          <a:bodyPr/>
          <a:lstStyle/>
          <a:p>
            <a:pPr marL="0" indent="0">
              <a:buNone/>
            </a:pPr>
            <a:r>
              <a:rPr lang="en-US" sz="2800" b="1" dirty="0"/>
              <a:t>II. Actions </a:t>
            </a:r>
            <a:r>
              <a:rPr lang="en-US" sz="2800" b="1" dirty="0" smtClean="0"/>
              <a:t>taken</a:t>
            </a:r>
          </a:p>
          <a:p>
            <a:r>
              <a:rPr lang="en-US" b="1" dirty="0"/>
              <a:t>MS &amp;amp; PhD in Electrical and Computer Science Engineering was sent to UAC </a:t>
            </a:r>
            <a:r>
              <a:rPr lang="en-US" b="1" dirty="0" smtClean="0"/>
              <a:t>&amp; UPPC </a:t>
            </a:r>
            <a:r>
              <a:rPr lang="en-US" b="1" dirty="0"/>
              <a:t>for Approval.</a:t>
            </a:r>
          </a:p>
          <a:p>
            <a:pPr marL="0" indent="0">
              <a:buNone/>
            </a:pPr>
            <a:r>
              <a:rPr lang="en-US" sz="2800" b="1" dirty="0"/>
              <a:t>III. Recommendations for actions</a:t>
            </a:r>
          </a:p>
          <a:p>
            <a:r>
              <a:rPr lang="en-US" b="1" dirty="0" smtClean="0"/>
              <a:t>Bylaws </a:t>
            </a:r>
            <a:r>
              <a:rPr lang="en-US" b="1" dirty="0"/>
              <a:t>amendments 1718BA01 </a:t>
            </a:r>
            <a:r>
              <a:rPr lang="en-US" b="1" dirty="0" smtClean="0"/>
              <a:t>&amp; </a:t>
            </a:r>
            <a:r>
              <a:rPr lang="en-US" b="1" dirty="0"/>
              <a:t>1718BA02 vote starting date is </a:t>
            </a:r>
            <a:r>
              <a:rPr lang="en-US" b="1" dirty="0" smtClean="0"/>
              <a:t>planned around </a:t>
            </a:r>
            <a:r>
              <a:rPr lang="en-US" b="1" dirty="0"/>
              <a:t>Nov 6 </a:t>
            </a:r>
            <a:r>
              <a:rPr lang="en-US" b="1" dirty="0" err="1"/>
              <a:t>th</a:t>
            </a:r>
            <a:r>
              <a:rPr lang="en-US" b="1" dirty="0"/>
              <a:t> .</a:t>
            </a:r>
          </a:p>
          <a:p>
            <a:r>
              <a:rPr lang="en-US" b="1" dirty="0" smtClean="0"/>
              <a:t>Videotaping </a:t>
            </a:r>
            <a:r>
              <a:rPr lang="en-US" b="1" dirty="0"/>
              <a:t>of President and/or Provost report on Senate meetings and </a:t>
            </a:r>
            <a:r>
              <a:rPr lang="en-US" b="1" dirty="0" smtClean="0"/>
              <a:t>upload them </a:t>
            </a:r>
            <a:r>
              <a:rPr lang="en-US" b="1" dirty="0"/>
              <a:t>to the Senate webpage.</a:t>
            </a:r>
          </a:p>
        </p:txBody>
      </p:sp>
    </p:spTree>
    <p:extLst>
      <p:ext uri="{BB962C8B-B14F-4D97-AF65-F5344CB8AC3E}">
        <p14:creationId xmlns:p14="http://schemas.microsoft.com/office/powerpoint/2010/main" val="4094092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Chair’s Report –Karin </a:t>
            </a:r>
            <a:r>
              <a:rPr lang="en-US" dirty="0" smtClean="0"/>
              <a:t>Reinhold</a:t>
            </a:r>
            <a:endParaRPr lang="en-US" dirty="0"/>
          </a:p>
        </p:txBody>
      </p:sp>
      <p:sp>
        <p:nvSpPr>
          <p:cNvPr id="3" name="Content Placeholder 2"/>
          <p:cNvSpPr>
            <a:spLocks noGrp="1"/>
          </p:cNvSpPr>
          <p:nvPr>
            <p:ph idx="1"/>
          </p:nvPr>
        </p:nvSpPr>
        <p:spPr>
          <a:xfrm>
            <a:off x="422033" y="1572866"/>
            <a:ext cx="11404879" cy="4812004"/>
          </a:xfrm>
        </p:spPr>
        <p:txBody>
          <a:bodyPr>
            <a:normAutofit fontScale="92500" lnSpcReduction="10000"/>
          </a:bodyPr>
          <a:lstStyle/>
          <a:p>
            <a:pPr marL="0" indent="0">
              <a:buNone/>
            </a:pPr>
            <a:r>
              <a:rPr lang="en-US" sz="2800" dirty="0" smtClean="0"/>
              <a:t>IV. Announcements</a:t>
            </a:r>
          </a:p>
          <a:p>
            <a:r>
              <a:rPr lang="en-US" sz="2800" dirty="0" smtClean="0"/>
              <a:t>Vacancies </a:t>
            </a:r>
            <a:r>
              <a:rPr lang="en-US" sz="2800" dirty="0"/>
              <a:t>in Councils and subcommittees</a:t>
            </a:r>
            <a:r>
              <a:rPr lang="en-US" sz="2800" dirty="0" smtClean="0"/>
              <a:t>:</a:t>
            </a:r>
          </a:p>
          <a:p>
            <a:pPr lvl="1"/>
            <a:r>
              <a:rPr lang="en-US" sz="2400" dirty="0" smtClean="0"/>
              <a:t>COR </a:t>
            </a:r>
            <a:r>
              <a:rPr lang="en-US" sz="2400" dirty="0"/>
              <a:t>is looking for faculty for its subcommittees</a:t>
            </a:r>
            <a:r>
              <a:rPr lang="en-US" sz="2400" dirty="0" smtClean="0"/>
              <a:t>: </a:t>
            </a:r>
          </a:p>
          <a:p>
            <a:pPr lvl="2"/>
            <a:r>
              <a:rPr lang="en-US" sz="2000" dirty="0" smtClean="0"/>
              <a:t>Committee </a:t>
            </a:r>
            <a:r>
              <a:rPr lang="en-US" sz="2000" dirty="0"/>
              <a:t>on Center, Institutes and Specialized </a:t>
            </a:r>
            <a:r>
              <a:rPr lang="en-US" sz="2000" dirty="0" smtClean="0"/>
              <a:t>Research</a:t>
            </a:r>
          </a:p>
          <a:p>
            <a:pPr lvl="2"/>
            <a:r>
              <a:rPr lang="en-US" sz="2000" dirty="0" smtClean="0"/>
              <a:t>Laboratories</a:t>
            </a:r>
          </a:p>
          <a:p>
            <a:pPr lvl="2"/>
            <a:r>
              <a:rPr lang="en-US" sz="2000" dirty="0" smtClean="0"/>
              <a:t>Researchers</a:t>
            </a:r>
            <a:r>
              <a:rPr lang="en-US" sz="2000" dirty="0"/>
              <a:t>’ Liaison </a:t>
            </a:r>
            <a:r>
              <a:rPr lang="en-US" sz="2000" dirty="0" smtClean="0"/>
              <a:t>Committee</a:t>
            </a:r>
          </a:p>
          <a:p>
            <a:pPr lvl="2"/>
            <a:r>
              <a:rPr lang="en-US" sz="2000" dirty="0" smtClean="0"/>
              <a:t>Ad </a:t>
            </a:r>
            <a:r>
              <a:rPr lang="en-US" sz="2000" dirty="0"/>
              <a:t>Hoc Committees</a:t>
            </a:r>
          </a:p>
          <a:p>
            <a:pPr lvl="1"/>
            <a:r>
              <a:rPr lang="en-US" sz="2400" dirty="0" smtClean="0"/>
              <a:t>UPPC has vacancies in</a:t>
            </a:r>
          </a:p>
          <a:p>
            <a:pPr lvl="2"/>
            <a:r>
              <a:rPr lang="en-US" sz="2000" dirty="0"/>
              <a:t>Resource Analysis and Planning Committee</a:t>
            </a:r>
          </a:p>
          <a:p>
            <a:pPr lvl="2"/>
            <a:r>
              <a:rPr lang="en-US" sz="2000" dirty="0"/>
              <a:t>University Facilities </a:t>
            </a:r>
            <a:r>
              <a:rPr lang="en-US" sz="2000" dirty="0" smtClean="0"/>
              <a:t>Committee</a:t>
            </a:r>
            <a:endParaRPr lang="en-US" sz="2400" dirty="0" smtClean="0"/>
          </a:p>
          <a:p>
            <a:pPr lvl="1"/>
            <a:r>
              <a:rPr lang="en-US" sz="2400" dirty="0" smtClean="0"/>
              <a:t>UAC has two vacancies in each of its committees</a:t>
            </a:r>
          </a:p>
        </p:txBody>
      </p:sp>
    </p:spTree>
    <p:extLst>
      <p:ext uri="{BB962C8B-B14F-4D97-AF65-F5344CB8AC3E}">
        <p14:creationId xmlns:p14="http://schemas.microsoft.com/office/powerpoint/2010/main" val="377347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Chair’s Report –Karin </a:t>
            </a:r>
            <a:r>
              <a:rPr lang="en-US" dirty="0" smtClean="0"/>
              <a:t>Reinhold</a:t>
            </a:r>
            <a:endParaRPr lang="en-US" dirty="0"/>
          </a:p>
        </p:txBody>
      </p:sp>
      <p:sp>
        <p:nvSpPr>
          <p:cNvPr id="3" name="Content Placeholder 2"/>
          <p:cNvSpPr>
            <a:spLocks noGrp="1"/>
          </p:cNvSpPr>
          <p:nvPr>
            <p:ph idx="1"/>
          </p:nvPr>
        </p:nvSpPr>
        <p:spPr>
          <a:xfrm>
            <a:off x="422033" y="1878291"/>
            <a:ext cx="11404879" cy="4812004"/>
          </a:xfrm>
        </p:spPr>
        <p:txBody>
          <a:bodyPr>
            <a:normAutofit/>
          </a:bodyPr>
          <a:lstStyle/>
          <a:p>
            <a:pPr marL="0" indent="0">
              <a:buNone/>
            </a:pPr>
            <a:r>
              <a:rPr lang="en-US" sz="3200" dirty="0"/>
              <a:t>IV. </a:t>
            </a:r>
            <a:r>
              <a:rPr lang="en-US" sz="3200" dirty="0" smtClean="0"/>
              <a:t>Announcements</a:t>
            </a:r>
            <a:endParaRPr lang="en-US" sz="3600" dirty="0"/>
          </a:p>
          <a:p>
            <a:r>
              <a:rPr lang="en-US" dirty="0" smtClean="0"/>
              <a:t>SAVE THE DATE: </a:t>
            </a:r>
            <a:r>
              <a:rPr lang="en-US" sz="3600" b="1" dirty="0" smtClean="0">
                <a:solidFill>
                  <a:srgbClr val="FF6600"/>
                </a:solidFill>
              </a:rPr>
              <a:t>Fall Faculty Meeting </a:t>
            </a:r>
            <a:r>
              <a:rPr lang="en-US" dirty="0" smtClean="0"/>
              <a:t>NOV 1</a:t>
            </a:r>
            <a:r>
              <a:rPr lang="en-US" baseline="30000" dirty="0" smtClean="0"/>
              <a:t>st</a:t>
            </a:r>
            <a:r>
              <a:rPr lang="en-US" dirty="0" smtClean="0"/>
              <a:t>, 1:00-3:00pm</a:t>
            </a:r>
          </a:p>
          <a:p>
            <a:r>
              <a:rPr lang="en-US" dirty="0" smtClean="0"/>
              <a:t>Information </a:t>
            </a:r>
            <a:r>
              <a:rPr lang="en-US" dirty="0"/>
              <a:t>about relief efforts for hurricanes Maria, Irma and Harvey and Mexico Earthquakes  </a:t>
            </a:r>
            <a:r>
              <a:rPr lang="en-US" u="sng" dirty="0">
                <a:hlinkClick r:id="rId2"/>
              </a:rPr>
              <a:t>http://www.albany.edu/relief</a:t>
            </a:r>
            <a:r>
              <a:rPr lang="en-US" u="sng" dirty="0" smtClean="0">
                <a:hlinkClick r:id="rId2"/>
              </a:rPr>
              <a:t>/</a:t>
            </a:r>
            <a:endParaRPr lang="en-US" dirty="0"/>
          </a:p>
          <a:p>
            <a:pPr lvl="0"/>
            <a:r>
              <a:rPr lang="en-US" dirty="0"/>
              <a:t>Congratulations to </a:t>
            </a:r>
            <a:r>
              <a:rPr lang="en-US" b="1" dirty="0"/>
              <a:t>Joachim Frank</a:t>
            </a:r>
            <a:r>
              <a:rPr lang="en-US" dirty="0"/>
              <a:t>, one of three scientists who were awarded the 2017 Nobel Prize in chemistry for developing </a:t>
            </a:r>
            <a:r>
              <a:rPr lang="en-US" dirty="0" err="1"/>
              <a:t>cryo</a:t>
            </a:r>
            <a:r>
              <a:rPr lang="en-US" dirty="0"/>
              <a:t>-electron microscopy, which simplifies and improves the imaging of biomolecules, allowing the image generation of everything from proteins that cause antibiotic resistance, to the surface of the </a:t>
            </a:r>
            <a:r>
              <a:rPr lang="en-US" dirty="0" err="1"/>
              <a:t>Zika</a:t>
            </a:r>
            <a:r>
              <a:rPr lang="en-US" dirty="0"/>
              <a:t> virus. “This method has moved biochemistry into a new era,” the Royal Swedish Academy of Sciences. </a:t>
            </a:r>
            <a:r>
              <a:rPr lang="en-US" dirty="0" smtClean="0"/>
              <a:t>Joachim is a SUNY </a:t>
            </a:r>
            <a:r>
              <a:rPr lang="en-US" dirty="0"/>
              <a:t>distinguished professor on the faculty of </a:t>
            </a:r>
            <a:r>
              <a:rPr lang="en-US" dirty="0">
                <a:hlinkClick r:id="rId3"/>
              </a:rPr>
              <a:t>Biomedical Sciences</a:t>
            </a:r>
            <a:r>
              <a:rPr lang="en-US" dirty="0"/>
              <a:t> from 1985 – </a:t>
            </a:r>
            <a:r>
              <a:rPr lang="en-US" dirty="0" smtClean="0"/>
              <a:t>2008.</a:t>
            </a:r>
            <a:endParaRPr lang="en-US" dirty="0"/>
          </a:p>
        </p:txBody>
      </p:sp>
    </p:spTree>
    <p:extLst>
      <p:ext uri="{BB962C8B-B14F-4D97-AF65-F5344CB8AC3E}">
        <p14:creationId xmlns:p14="http://schemas.microsoft.com/office/powerpoint/2010/main" val="69905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Chair’s Report –Karin </a:t>
            </a:r>
            <a:r>
              <a:rPr lang="en-US" dirty="0" smtClean="0"/>
              <a:t>Reinhold</a:t>
            </a:r>
            <a:endParaRPr lang="en-US" dirty="0"/>
          </a:p>
        </p:txBody>
      </p:sp>
      <p:sp>
        <p:nvSpPr>
          <p:cNvPr id="3" name="Content Placeholder 2"/>
          <p:cNvSpPr>
            <a:spLocks noGrp="1"/>
          </p:cNvSpPr>
          <p:nvPr>
            <p:ph idx="1"/>
          </p:nvPr>
        </p:nvSpPr>
        <p:spPr>
          <a:xfrm>
            <a:off x="422033" y="1878291"/>
            <a:ext cx="11404879" cy="4812004"/>
          </a:xfrm>
        </p:spPr>
        <p:txBody>
          <a:bodyPr>
            <a:normAutofit/>
          </a:bodyPr>
          <a:lstStyle/>
          <a:p>
            <a:pPr marL="0" indent="0">
              <a:buNone/>
            </a:pPr>
            <a:r>
              <a:rPr lang="en-US" sz="3200" dirty="0"/>
              <a:t>IV. </a:t>
            </a:r>
            <a:r>
              <a:rPr lang="en-US" sz="3200" dirty="0" smtClean="0"/>
              <a:t>Announcements</a:t>
            </a:r>
            <a:endParaRPr lang="en-US" sz="3600" dirty="0"/>
          </a:p>
          <a:p>
            <a:pPr lvl="0"/>
            <a:r>
              <a:rPr lang="en-US" dirty="0" smtClean="0"/>
              <a:t>2017 </a:t>
            </a:r>
            <a:r>
              <a:rPr lang="en-US" dirty="0"/>
              <a:t>SUNY Diversity Conference: Engaging Equity, Diversity and Inclusivity in the Classroom, Campus and Community, 29 Nov - 1 Dec.</a:t>
            </a:r>
          </a:p>
          <a:p>
            <a:pPr lvl="0"/>
            <a:r>
              <a:rPr lang="en-US" sz="2200" dirty="0"/>
              <a:t>SUNY Undergraduate Research Symposium 2018: Friday, April 20 at Oneonta, and Saturday, April 21 at Monroe County Community College. UFS supports this </a:t>
            </a:r>
            <a:r>
              <a:rPr lang="en-US" dirty="0"/>
              <a:t>opportunity for students across the SUNY system to come together and display, talk about, demonstrate and/or perform their research and scholarly activity</a:t>
            </a:r>
            <a:r>
              <a:rPr lang="en-US" dirty="0" smtClean="0"/>
              <a:t>.</a:t>
            </a:r>
            <a:endParaRPr lang="en-US" dirty="0"/>
          </a:p>
        </p:txBody>
      </p:sp>
    </p:spTree>
    <p:extLst>
      <p:ext uri="{BB962C8B-B14F-4D97-AF65-F5344CB8AC3E}">
        <p14:creationId xmlns:p14="http://schemas.microsoft.com/office/powerpoint/2010/main" val="968674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Senate Chair’s Report –Karin </a:t>
            </a:r>
            <a:r>
              <a:rPr lang="en-US" dirty="0" smtClean="0"/>
              <a:t>Reinhold</a:t>
            </a:r>
            <a:endParaRPr lang="en-US" dirty="0"/>
          </a:p>
        </p:txBody>
      </p:sp>
      <p:sp>
        <p:nvSpPr>
          <p:cNvPr id="3" name="Content Placeholder 2"/>
          <p:cNvSpPr>
            <a:spLocks noGrp="1"/>
          </p:cNvSpPr>
          <p:nvPr>
            <p:ph idx="1"/>
          </p:nvPr>
        </p:nvSpPr>
        <p:spPr>
          <a:xfrm>
            <a:off x="422033" y="1878291"/>
            <a:ext cx="11404879" cy="4812004"/>
          </a:xfrm>
        </p:spPr>
        <p:txBody>
          <a:bodyPr>
            <a:normAutofit/>
          </a:bodyPr>
          <a:lstStyle/>
          <a:p>
            <a:pPr marL="0" indent="0">
              <a:buNone/>
            </a:pPr>
            <a:r>
              <a:rPr lang="en-US" sz="3200" b="1" dirty="0"/>
              <a:t>V. Three Things for all </a:t>
            </a:r>
            <a:r>
              <a:rPr lang="en-US" sz="3200" b="1" dirty="0" smtClean="0"/>
              <a:t>Senators</a:t>
            </a:r>
            <a:endParaRPr lang="en-US" sz="3200" dirty="0"/>
          </a:p>
          <a:p>
            <a:pPr lvl="0"/>
            <a:r>
              <a:rPr lang="en-US" dirty="0"/>
              <a:t>IMPORTANT: In your next departmental faculty meeting, be an advocate in support of the Amendment to the Bylaws 1617BA01 Right of contingent faculty to vote for their own representative.  </a:t>
            </a:r>
            <a:endParaRPr lang="en-US" dirty="0" smtClean="0"/>
          </a:p>
          <a:p>
            <a:pPr lvl="0"/>
            <a:endParaRPr lang="en-US" dirty="0"/>
          </a:p>
          <a:p>
            <a:pPr lvl="0"/>
            <a:r>
              <a:rPr lang="en-US" dirty="0" smtClean="0"/>
              <a:t>Send me questions for the SUNY Chancellor to be asked at the SUNY Plenary this weekend, Delhi Oct 19-21. </a:t>
            </a:r>
          </a:p>
          <a:p>
            <a:pPr lvl="0"/>
            <a:endParaRPr lang="en-US" dirty="0" smtClean="0"/>
          </a:p>
          <a:p>
            <a:pPr lvl="0"/>
            <a:r>
              <a:rPr lang="en-US" dirty="0" smtClean="0"/>
              <a:t>Questions for President Rodriguez for the Fall Faculty meeting Nov 1</a:t>
            </a:r>
            <a:r>
              <a:rPr lang="en-US" baseline="30000" dirty="0" smtClean="0"/>
              <a:t>st</a:t>
            </a:r>
            <a:r>
              <a:rPr lang="en-US" dirty="0" smtClean="0"/>
              <a:t>. </a:t>
            </a:r>
          </a:p>
          <a:p>
            <a:pPr marL="0" indent="0">
              <a:buNone/>
            </a:pPr>
            <a:endParaRPr lang="en-US" dirty="0"/>
          </a:p>
        </p:txBody>
      </p:sp>
    </p:spTree>
    <p:extLst>
      <p:ext uri="{BB962C8B-B14F-4D97-AF65-F5344CB8AC3E}">
        <p14:creationId xmlns:p14="http://schemas.microsoft.com/office/powerpoint/2010/main" val="3972105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4">
      <a:dk1>
        <a:srgbClr val="000000"/>
      </a:dk1>
      <a:lt1>
        <a:srgbClr val="FFFFFF"/>
      </a:lt1>
      <a:dk2>
        <a:srgbClr val="3B3059"/>
      </a:dk2>
      <a:lt2>
        <a:srgbClr val="FEFFFF"/>
      </a:lt2>
      <a:accent1>
        <a:srgbClr val="EDB211"/>
      </a:accent1>
      <a:accent2>
        <a:srgbClr val="46166B"/>
      </a:accent2>
      <a:accent3>
        <a:srgbClr val="762AB2"/>
      </a:accent3>
      <a:accent4>
        <a:srgbClr val="762AB2"/>
      </a:accent4>
      <a:accent5>
        <a:srgbClr val="9B6BF2"/>
      </a:accent5>
      <a:accent6>
        <a:srgbClr val="762AB2"/>
      </a:accent6>
      <a:hlink>
        <a:srgbClr val="762AB2"/>
      </a:hlink>
      <a:folHlink>
        <a:srgbClr val="46166B"/>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18F66F2D352A4E9738C4B31DA7CC14" ma:contentTypeVersion="2" ma:contentTypeDescription="Create a new document." ma:contentTypeScope="" ma:versionID="e9bfd87f45713193e9ea456f25a6a0bf">
  <xsd:schema xmlns:xsd="http://www.w3.org/2001/XMLSchema" xmlns:xs="http://www.w3.org/2001/XMLSchema" xmlns:p="http://schemas.microsoft.com/office/2006/metadata/properties" xmlns:ns2="b5d45f2d-6f6c-409d-a28b-3d7fcec53b0e" targetNamespace="http://schemas.microsoft.com/office/2006/metadata/properties" ma:root="true" ma:fieldsID="47226a452fc4e67d698950a82226f74f" ns2:_="">
    <xsd:import namespace="b5d45f2d-6f6c-409d-a28b-3d7fcec53b0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d45f2d-6f6c-409d-a28b-3d7fcec53b0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A2CBF9-A213-42FC-9352-BD009404EDB2}"/>
</file>

<file path=customXml/itemProps2.xml><?xml version="1.0" encoding="utf-8"?>
<ds:datastoreItem xmlns:ds="http://schemas.openxmlformats.org/officeDocument/2006/customXml" ds:itemID="{3791E5EE-B91B-46E9-B7F2-8A8F7D35A4E9}"/>
</file>

<file path=customXml/itemProps3.xml><?xml version="1.0" encoding="utf-8"?>
<ds:datastoreItem xmlns:ds="http://schemas.openxmlformats.org/officeDocument/2006/customXml" ds:itemID="{5A084D24-8CC0-4BDD-BBC9-040503FEB097}"/>
</file>

<file path=docProps/app.xml><?xml version="1.0" encoding="utf-8"?>
<Properties xmlns="http://schemas.openxmlformats.org/officeDocument/2006/extended-properties" xmlns:vt="http://schemas.openxmlformats.org/officeDocument/2006/docPropsVTypes">
  <Template/>
  <TotalTime>695</TotalTime>
  <Words>1564</Words>
  <Application>Microsoft Macintosh PowerPoint</Application>
  <PresentationFormat>Custom</PresentationFormat>
  <Paragraphs>189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Ion Boardroom</vt:lpstr>
      <vt:lpstr>University Senate October 16th 2017</vt:lpstr>
      <vt:lpstr>Agenda</vt:lpstr>
      <vt:lpstr>Approval of minutes September 25, 2017</vt:lpstr>
      <vt:lpstr>Provost’s Report – James Stellar</vt:lpstr>
      <vt:lpstr>Senate Chair’s Report –Karin Reinhold</vt:lpstr>
      <vt:lpstr>Senate Chair’s Report –Karin Reinhold</vt:lpstr>
      <vt:lpstr>Senate Chair’s Report –Karin Reinhold</vt:lpstr>
      <vt:lpstr>Senate Chair’s Report –Karin Reinhold</vt:lpstr>
      <vt:lpstr>Senate Chair’s Report –Karin Reinhold</vt:lpstr>
      <vt:lpstr> UFS (University Faculty Senator’s Report) – Diane Hamilton, Walter Little, and Latonia Spencer  </vt:lpstr>
      <vt:lpstr>Graduate Student Association Report    Dawn Wharram, GSA Lead Senator</vt:lpstr>
      <vt:lpstr>Student Association Report    Jerlisa Fontaine, President</vt:lpstr>
      <vt:lpstr>CAA   Istvan Kecskes, Chair, Mary Ellen Mallia Co-Chair </vt:lpstr>
      <vt:lpstr>CAFFECoR – Carol Jewell, Chair </vt:lpstr>
      <vt:lpstr>CERS – Michael Jerison, Chair</vt:lpstr>
      <vt:lpstr>COR –Robert Rosenswig, Chair</vt:lpstr>
      <vt:lpstr>COR –Robert Rosenswig, Chair</vt:lpstr>
      <vt:lpstr>CPCA – Louise Anne McNUtt, Chair</vt:lpstr>
      <vt:lpstr>GAC – Sean Rafferty, Chair </vt:lpstr>
      <vt:lpstr>GOV –Jim Mower, Chair  </vt:lpstr>
      <vt:lpstr>GOV –Jim Mower, Chair  </vt:lpstr>
      <vt:lpstr>LISC –Billie Franchini, Chair  </vt:lpstr>
      <vt:lpstr>UAC –Christy Smith, Chair  </vt:lpstr>
      <vt:lpstr>ULC –Ekow King, Chair  </vt:lpstr>
      <vt:lpstr>UPPC –Jim Collins, Chair  </vt:lpstr>
      <vt:lpstr>New Business:    A. Gwen Kay, SUNY Senate President </vt:lpstr>
      <vt:lpstr>New Business:    B. Gina Volynsky, Director of the SUNY’s             Center for International Development</vt:lpstr>
      <vt:lpstr>New Business   C. Approval of changes in council membership</vt:lpstr>
      <vt:lpstr>Announcements:</vt:lpstr>
      <vt:lpstr>PowerPoint Presentation</vt:lpstr>
      <vt:lpstr>PowerPoint Presentation</vt:lpstr>
      <vt:lpstr>Announcements:</vt:lpstr>
      <vt:lpstr>Adjournment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Reid, Jill</dc:creator>
  <cp:lastModifiedBy>Karin Reinhold</cp:lastModifiedBy>
  <cp:revision>71</cp:revision>
  <dcterms:created xsi:type="dcterms:W3CDTF">2017-03-06T14:50:25Z</dcterms:created>
  <dcterms:modified xsi:type="dcterms:W3CDTF">2017-10-16T16:46:21Z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0x010100CC18F66F2D352A4E9738C4B31DA7CC14</vt:lpwstr>
  </property>
</Properties>
</file>