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56" r:id="rId2"/>
    <p:sldId id="280" r:id="rId3"/>
    <p:sldId id="277" r:id="rId4"/>
    <p:sldId id="279" r:id="rId5"/>
    <p:sldId id="257" r:id="rId6"/>
    <p:sldId id="270" r:id="rId7"/>
    <p:sldId id="269" r:id="rId8"/>
    <p:sldId id="258" r:id="rId9"/>
    <p:sldId id="302" r:id="rId10"/>
    <p:sldId id="309" r:id="rId11"/>
    <p:sldId id="278" r:id="rId12"/>
    <p:sldId id="264" r:id="rId13"/>
    <p:sldId id="261" r:id="rId14"/>
    <p:sldId id="290" r:id="rId15"/>
    <p:sldId id="291" r:id="rId16"/>
    <p:sldId id="292" r:id="rId17"/>
    <p:sldId id="299" r:id="rId18"/>
    <p:sldId id="293" r:id="rId19"/>
    <p:sldId id="300" r:id="rId20"/>
    <p:sldId id="301" r:id="rId21"/>
    <p:sldId id="297" r:id="rId22"/>
    <p:sldId id="295" r:id="rId23"/>
    <p:sldId id="296" r:id="rId24"/>
    <p:sldId id="298" r:id="rId25"/>
    <p:sldId id="281" r:id="rId26"/>
    <p:sldId id="303" r:id="rId27"/>
    <p:sldId id="304" r:id="rId28"/>
    <p:sldId id="305" r:id="rId29"/>
    <p:sldId id="306" r:id="rId30"/>
    <p:sldId id="282" r:id="rId31"/>
    <p:sldId id="262" r:id="rId32"/>
    <p:sldId id="310" r:id="rId33"/>
    <p:sldId id="307"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344" autoAdjust="0"/>
  </p:normalViewPr>
  <p:slideViewPr>
    <p:cSldViewPr>
      <p:cViewPr varScale="1">
        <p:scale>
          <a:sx n="46" d="100"/>
          <a:sy n="46" d="100"/>
        </p:scale>
        <p:origin x="207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E40E72F-9120-4F64-B528-3E45C47F6E28}" type="datetimeFigureOut">
              <a:rPr lang="en-US" smtClean="0"/>
              <a:pPr/>
              <a:t>2/1/2018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EEDF3F4-E944-4A04-9825-FF1C8EB1A24F}" type="slidenum">
              <a:rPr lang="en-US" smtClean="0"/>
              <a:pPr/>
              <a:t>‹#›</a:t>
            </a:fld>
            <a:endParaRPr lang="en-US" dirty="0"/>
          </a:p>
        </p:txBody>
      </p:sp>
    </p:spTree>
    <p:extLst>
      <p:ext uri="{BB962C8B-B14F-4D97-AF65-F5344CB8AC3E}">
        <p14:creationId xmlns:p14="http://schemas.microsoft.com/office/powerpoint/2010/main" val="3028261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anose="05000000000000000000" pitchFamily="2" charset="2"/>
              <a:buChar char="Ø"/>
            </a:pPr>
            <a:r>
              <a:rPr lang="en-US" dirty="0" smtClean="0">
                <a:latin typeface="Baskerville Old Face" panose="02020602080505020303" pitchFamily="18" charset="0"/>
              </a:rPr>
              <a:t>An opportunity for mental health programs to learn and broaden their views about the work “Native American Psychologist” to protect  Native American people and communities. </a:t>
            </a:r>
          </a:p>
          <a:p>
            <a:pPr>
              <a:buFont typeface="Wingdings" panose="05000000000000000000" pitchFamily="2" charset="2"/>
              <a:buChar char="Ø"/>
            </a:pPr>
            <a:endParaRPr lang="en-US" dirty="0" smtClean="0">
              <a:latin typeface="Baskerville Old Face" panose="02020602080505020303" pitchFamily="18" charset="0"/>
            </a:endParaRPr>
          </a:p>
          <a:p>
            <a:pPr>
              <a:buFont typeface="Wingdings" panose="05000000000000000000" pitchFamily="2" charset="2"/>
              <a:buChar char="Ø"/>
            </a:pPr>
            <a:r>
              <a:rPr lang="en-US" dirty="0" smtClean="0">
                <a:latin typeface="Baskerville Old Face" panose="02020602080505020303" pitchFamily="18" charset="0"/>
              </a:rPr>
              <a:t> Psychologist working in Native American communities can</a:t>
            </a:r>
            <a:r>
              <a:rPr lang="en-US" i="1" dirty="0" smtClean="0">
                <a:latin typeface="Baskerville Old Face" panose="02020602080505020303" pitchFamily="18" charset="0"/>
              </a:rPr>
              <a:t> learn from the diverse individual and collective experiences and stories of Native Psychologist and graduate students. </a:t>
            </a:r>
          </a:p>
          <a:p>
            <a:endParaRPr lang="en-US" dirty="0" smtClean="0"/>
          </a:p>
          <a:p>
            <a:pPr>
              <a:buFont typeface="Wingdings" panose="05000000000000000000" pitchFamily="2" charset="2"/>
              <a:buChar char="Ø"/>
            </a:pPr>
            <a:r>
              <a:rPr lang="en-US" i="1" dirty="0" smtClean="0"/>
              <a:t>Encourage support to incorporate “SIP Commentary” in your programs to enhance understanding the importance of multicultural ethical issues.  </a:t>
            </a:r>
          </a:p>
          <a:p>
            <a:pPr>
              <a:buFont typeface="Wingdings" panose="05000000000000000000" pitchFamily="2" charset="2"/>
              <a:buChar char="Ø"/>
            </a:pPr>
            <a:endParaRPr lang="en-US" i="1" dirty="0" smtClean="0"/>
          </a:p>
          <a:p>
            <a:pPr>
              <a:buFont typeface="Wingdings" panose="05000000000000000000" pitchFamily="2" charset="2"/>
              <a:buChar char="Ø"/>
            </a:pPr>
            <a:r>
              <a:rPr lang="en-US" i="1" dirty="0" smtClean="0"/>
              <a:t>Increase learning of challenges impacting indigenous professionals, clients, supervisees, research participants, and communities. </a:t>
            </a:r>
          </a:p>
          <a:p>
            <a:pPr>
              <a:buFont typeface="Wingdings" panose="05000000000000000000" pitchFamily="2" charset="2"/>
              <a:buChar char="Ø"/>
            </a:pPr>
            <a:endParaRPr lang="en-US" i="1" dirty="0" smtClean="0"/>
          </a:p>
          <a:p>
            <a:pPr>
              <a:buFont typeface="Wingdings" panose="05000000000000000000" pitchFamily="2" charset="2"/>
              <a:buChar char="Ø"/>
            </a:pPr>
            <a:r>
              <a:rPr lang="en-US" i="1" dirty="0" smtClean="0"/>
              <a:t>Increase cultural responsive knowledge, skills and abilities when working with Native people. </a:t>
            </a:r>
          </a:p>
          <a:p>
            <a:r>
              <a:rPr lang="en-US" i="1" dirty="0" smtClean="0"/>
              <a:t>The information provides an opportunity for Psychologist  to reflect on the APA Ethics Code challenges that they may face in the community and seek consultation or help. </a:t>
            </a:r>
          </a:p>
          <a:p>
            <a:endParaRPr lang="en-US" i="1" dirty="0" smtClean="0"/>
          </a:p>
          <a:p>
            <a:r>
              <a:rPr lang="en-US" i="1" dirty="0" smtClean="0"/>
              <a:t>Increase empathy to help others understand  the important role of a community professional.  </a:t>
            </a:r>
          </a:p>
          <a:p>
            <a:pPr>
              <a:buFont typeface="Wingdings" panose="05000000000000000000" pitchFamily="2" charset="2"/>
              <a:buChar char="Ø"/>
            </a:pPr>
            <a:endParaRPr lang="en-US" i="1" dirty="0" smtClean="0"/>
          </a:p>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16</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a:t>
            </a:r>
            <a:r>
              <a:rPr lang="en-US" baseline="0" dirty="0" smtClean="0"/>
              <a:t> Notes:</a:t>
            </a:r>
          </a:p>
          <a:p>
            <a:endParaRPr lang="en-US" baseline="0" dirty="0" smtClean="0"/>
          </a:p>
          <a:p>
            <a:r>
              <a:rPr lang="en-US" baseline="0" dirty="0" smtClean="0"/>
              <a:t>This is an excerpt from the APA Ethics Code</a:t>
            </a:r>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17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 Notes:</a:t>
            </a:r>
          </a:p>
          <a:p>
            <a:endParaRPr lang="en-US" dirty="0" smtClean="0"/>
          </a:p>
          <a:p>
            <a:r>
              <a:rPr lang="en-US" dirty="0" smtClean="0"/>
              <a:t>Excerpt from SIP</a:t>
            </a:r>
            <a:r>
              <a:rPr lang="en-US" baseline="0" dirty="0" smtClean="0"/>
              <a:t> Commentary. Expand on the ideas presented in the conversation elicited during reflection and this commentary.</a:t>
            </a:r>
            <a:endParaRPr lang="en-US" dirty="0" smtClean="0"/>
          </a:p>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20</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a:t>
            </a:r>
            <a:r>
              <a:rPr lang="en-US" baseline="0" dirty="0" smtClean="0"/>
              <a:t> Notes:</a:t>
            </a:r>
          </a:p>
          <a:p>
            <a:endParaRPr lang="en-US" baseline="0" dirty="0" smtClean="0"/>
          </a:p>
          <a:p>
            <a:r>
              <a:rPr lang="en-US" baseline="0" dirty="0" smtClean="0"/>
              <a:t>This is an excerpt from the APA Ethics Code</a:t>
            </a:r>
            <a:endParaRPr lang="en-US" dirty="0" smtClean="0"/>
          </a:p>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21</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 Notes:</a:t>
            </a:r>
          </a:p>
          <a:p>
            <a:endParaRPr lang="en-US" dirty="0" smtClean="0"/>
          </a:p>
          <a:p>
            <a:r>
              <a:rPr lang="en-US" dirty="0" smtClean="0"/>
              <a:t>Excerpt from SIP</a:t>
            </a:r>
            <a:r>
              <a:rPr lang="en-US" baseline="0" dirty="0" smtClean="0"/>
              <a:t> Commentary. Expand on the ideas presented in the conversation elicited during reflection and this commentary.</a:t>
            </a:r>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24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 Notes:</a:t>
            </a:r>
          </a:p>
          <a:p>
            <a:endParaRPr lang="en-US" dirty="0" smtClean="0"/>
          </a:p>
          <a:p>
            <a:r>
              <a:rPr lang="en-US" dirty="0" smtClean="0"/>
              <a:t>Select the Benefits slides that will</a:t>
            </a:r>
            <a:r>
              <a:rPr lang="en-US" baseline="0" dirty="0" smtClean="0"/>
              <a:t> be most relevant to your audience</a:t>
            </a:r>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25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 Notes:</a:t>
            </a:r>
          </a:p>
          <a:p>
            <a:endParaRPr lang="en-US" dirty="0" smtClean="0"/>
          </a:p>
          <a:p>
            <a:r>
              <a:rPr lang="en-US" dirty="0" smtClean="0"/>
              <a:t>Select the Benefits slides that will</a:t>
            </a:r>
            <a:r>
              <a:rPr lang="en-US" baseline="0" dirty="0" smtClean="0"/>
              <a:t> be most relevant to your audience</a:t>
            </a:r>
            <a:endParaRPr lang="en-US" dirty="0" smtClean="0"/>
          </a:p>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26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 Notes:</a:t>
            </a:r>
          </a:p>
          <a:p>
            <a:endParaRPr lang="en-US" dirty="0" smtClean="0"/>
          </a:p>
          <a:p>
            <a:r>
              <a:rPr lang="en-US" dirty="0" smtClean="0"/>
              <a:t>Select the Benefits slides that will</a:t>
            </a:r>
            <a:r>
              <a:rPr lang="en-US" baseline="0" dirty="0" smtClean="0"/>
              <a:t> be most relevant to your audience</a:t>
            </a:r>
            <a:endParaRPr lang="en-US" dirty="0" smtClean="0"/>
          </a:p>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28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 Notes:</a:t>
            </a:r>
          </a:p>
          <a:p>
            <a:endParaRPr lang="en-US" dirty="0" smtClean="0"/>
          </a:p>
          <a:p>
            <a:r>
              <a:rPr lang="en-US" dirty="0" smtClean="0"/>
              <a:t>Select the Benefits slides that will</a:t>
            </a:r>
            <a:r>
              <a:rPr lang="en-US" baseline="0" dirty="0" smtClean="0"/>
              <a:t> be most relevant to your audience</a:t>
            </a:r>
            <a:endParaRPr lang="en-US" dirty="0" smtClean="0"/>
          </a:p>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29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Facilitator’s Notes: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B3A72C2-FFA3-BB4A-B527-418F0E914055}"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 Notes:</a:t>
            </a:r>
          </a:p>
          <a:p>
            <a:endParaRPr lang="en-US" dirty="0" smtClean="0"/>
          </a:p>
          <a:p>
            <a:r>
              <a:rPr lang="en-US" dirty="0" smtClean="0"/>
              <a:t>Examples are top 4 ethical dilemmas coming to ethics boards and on surveys with psychologists</a:t>
            </a:r>
          </a:p>
          <a:p>
            <a:endParaRPr lang="en-US" dirty="0" smtClean="0"/>
          </a:p>
          <a:p>
            <a:r>
              <a:rPr lang="en-US" dirty="0" smtClean="0"/>
              <a:t>Demonstrate</a:t>
            </a:r>
            <a:r>
              <a:rPr lang="en-US" baseline="0" dirty="0" smtClean="0"/>
              <a:t> cultural perspectives/overlap in t</a:t>
            </a:r>
            <a:r>
              <a:rPr lang="en-US" dirty="0" smtClean="0"/>
              <a:t>hese 4 areas such as:</a:t>
            </a:r>
          </a:p>
          <a:p>
            <a:r>
              <a:rPr lang="en-US" dirty="0" smtClean="0"/>
              <a:t>Attributes of rural mental health settings (similar</a:t>
            </a:r>
            <a:r>
              <a:rPr lang="en-US" baseline="0" dirty="0" smtClean="0"/>
              <a:t> to experiences in tribal communities)</a:t>
            </a:r>
            <a:r>
              <a:rPr lang="en-US" dirty="0" smtClean="0"/>
              <a:t> that exacerbate ethical dilemmas</a:t>
            </a:r>
          </a:p>
          <a:p>
            <a:pPr lvl="1"/>
            <a:r>
              <a:rPr lang="en-US" sz="2000" dirty="0" smtClean="0"/>
              <a:t>Overlapping/conflicting relationships between caregivers, patients, and families;</a:t>
            </a:r>
          </a:p>
          <a:p>
            <a:pPr lvl="1"/>
            <a:r>
              <a:rPr lang="en-US" sz="2000" dirty="0" smtClean="0"/>
              <a:t>Challenges to patient confidentiality; </a:t>
            </a:r>
          </a:p>
          <a:p>
            <a:pPr lvl="1"/>
            <a:r>
              <a:rPr lang="en-US" sz="2000" dirty="0" smtClean="0"/>
              <a:t>Heightened cultural dimensions;</a:t>
            </a:r>
          </a:p>
          <a:p>
            <a:pPr lvl="1"/>
            <a:r>
              <a:rPr lang="en-US" sz="2000" dirty="0" smtClean="0"/>
              <a:t>“generalist” care and multidisciplinary team issues; </a:t>
            </a:r>
          </a:p>
          <a:p>
            <a:pPr lvl="1"/>
            <a:r>
              <a:rPr lang="en-US" sz="2000" dirty="0" smtClean="0"/>
              <a:t>limited resources for consultation; </a:t>
            </a:r>
          </a:p>
          <a:p>
            <a:pPr lvl="1"/>
            <a:r>
              <a:rPr lang="en-US" sz="2000" dirty="0" smtClean="0"/>
              <a:t>greater stresses experienced by rural caregivers </a:t>
            </a:r>
          </a:p>
          <a:p>
            <a:endParaRPr lang="en-US" dirty="0" smtClean="0"/>
          </a:p>
          <a:p>
            <a:endParaRPr lang="en-US" dirty="0" smtClean="0"/>
          </a:p>
          <a:p>
            <a:r>
              <a:rPr lang="en-US" dirty="0" smtClean="0"/>
              <a:t>http://learn.niu.edu/uhhs410/docs/Psychology/Roberts.pdf</a:t>
            </a:r>
            <a:endParaRPr lang="en-US" dirty="0"/>
          </a:p>
        </p:txBody>
      </p:sp>
      <p:sp>
        <p:nvSpPr>
          <p:cNvPr id="4" name="Slide Number Placeholder 3"/>
          <p:cNvSpPr>
            <a:spLocks noGrp="1"/>
          </p:cNvSpPr>
          <p:nvPr>
            <p:ph type="sldNum" sz="quarter" idx="10"/>
          </p:nvPr>
        </p:nvSpPr>
        <p:spPr/>
        <p:txBody>
          <a:bodyPr/>
          <a:lstStyle/>
          <a:p>
            <a:fld id="{19A22890-612A-3D47-A0CA-93815D06E06A}" type="slidenum">
              <a:rPr lang="en-US" smtClean="0"/>
              <a:pPr/>
              <a:t>4</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dirty="0" smtClean="0"/>
              <a:t>Facilitator Notes:</a:t>
            </a:r>
          </a:p>
          <a:p>
            <a:endParaRPr lang="en-US" sz="1200" dirty="0" smtClean="0"/>
          </a:p>
          <a:p>
            <a:r>
              <a:rPr lang="en-US" sz="1200" dirty="0" smtClean="0"/>
              <a:t>Provide</a:t>
            </a:r>
            <a:r>
              <a:rPr lang="en-US" sz="1200" baseline="0" dirty="0" smtClean="0"/>
              <a:t> suggestions on how to implement SIP Commentary or move it forward:</a:t>
            </a:r>
          </a:p>
          <a:p>
            <a:endParaRPr lang="en-US" sz="1200" baseline="0" dirty="0" smtClean="0"/>
          </a:p>
          <a:p>
            <a:r>
              <a:rPr lang="en-US" sz="1200" dirty="0" smtClean="0"/>
              <a:t>-Read the SIP Commentary on the APA Ethics Code</a:t>
            </a:r>
          </a:p>
          <a:p>
            <a:r>
              <a:rPr lang="en-US" sz="800" dirty="0" smtClean="0"/>
              <a:t>-</a:t>
            </a:r>
            <a:r>
              <a:rPr lang="en-US" sz="1200" dirty="0" smtClean="0"/>
              <a:t>Mark pages with tabs that are particularly pertinent to my setting</a:t>
            </a:r>
          </a:p>
          <a:p>
            <a:r>
              <a:rPr lang="en-US" sz="800" dirty="0" smtClean="0"/>
              <a:t>-</a:t>
            </a:r>
            <a:r>
              <a:rPr lang="en-US" sz="1200" dirty="0" smtClean="0"/>
              <a:t>Make the Commentary accessible to my supervisees and associates</a:t>
            </a:r>
          </a:p>
          <a:p>
            <a:r>
              <a:rPr lang="en-US" sz="1200" dirty="0" smtClean="0"/>
              <a:t>-Open yourself to an ethic of relationships</a:t>
            </a:r>
          </a:p>
          <a:p>
            <a:r>
              <a:rPr lang="en-US" sz="1200" dirty="0" smtClean="0"/>
              <a:t>-Validate and bring to the center marginalized knowledge to increase health equity</a:t>
            </a:r>
          </a:p>
          <a:p>
            <a:r>
              <a:rPr lang="en-US" sz="1200" dirty="0" smtClean="0"/>
              <a:t>-Make reading the SIP Commentary mandatory in my graduate training program</a:t>
            </a:r>
          </a:p>
          <a:p>
            <a:r>
              <a:rPr lang="en-US" sz="1200" dirty="0" smtClean="0"/>
              <a:t>-Include in a clinical service overhaul</a:t>
            </a:r>
          </a:p>
          <a:p>
            <a:r>
              <a:rPr lang="en-US" sz="1200" dirty="0" smtClean="0"/>
              <a:t>-Present to ASPPB and Licensing Boards</a:t>
            </a:r>
          </a:p>
          <a:p>
            <a:r>
              <a:rPr lang="en-US" sz="1200" dirty="0" smtClean="0"/>
              <a:t>-Submit a paper to Ethics and Behavior</a:t>
            </a:r>
          </a:p>
          <a:p>
            <a:r>
              <a:rPr lang="en-US" sz="1200" dirty="0" smtClean="0"/>
              <a:t>-Seek heartfelt experiences outside of your natural element to make you GASP</a:t>
            </a:r>
          </a:p>
          <a:p>
            <a:r>
              <a:rPr lang="en-US" sz="1200" dirty="0" smtClean="0"/>
              <a:t>-Radiate and transform</a:t>
            </a:r>
          </a:p>
          <a:p>
            <a:r>
              <a:rPr lang="en-US" sz="1200" dirty="0" smtClean="0"/>
              <a:t>-Live in Relationship!!!</a:t>
            </a:r>
          </a:p>
          <a:p>
            <a:endParaRPr lang="en-US" sz="1200" dirty="0" smtClean="0"/>
          </a:p>
          <a:p>
            <a:endParaRPr lang="en-US" sz="1200" dirty="0" smtClean="0"/>
          </a:p>
          <a:p>
            <a:r>
              <a:rPr lang="en-US" sz="1200" dirty="0" smtClean="0"/>
              <a:t>Prompt for self-identified</a:t>
            </a:r>
            <a:r>
              <a:rPr lang="en-US" sz="1200" baseline="0" dirty="0" smtClean="0"/>
              <a:t> reasons or motivations to share the SIP Commentary:</a:t>
            </a:r>
          </a:p>
          <a:p>
            <a:pPr>
              <a:buFont typeface="Wingdings" panose="05000000000000000000" pitchFamily="2" charset="2"/>
              <a:buChar char="Ø"/>
            </a:pPr>
            <a:r>
              <a:rPr lang="en-US" dirty="0" smtClean="0">
                <a:latin typeface="Baskerville Old Face" panose="02020602080505020303" pitchFamily="18" charset="0"/>
              </a:rPr>
              <a:t>Educate the public about the work of Society of Indian Psychologist Commentary and American Psychological Association.</a:t>
            </a:r>
          </a:p>
          <a:p>
            <a:pPr>
              <a:buFont typeface="Wingdings" panose="05000000000000000000" pitchFamily="2" charset="2"/>
              <a:buChar char="Ø"/>
            </a:pPr>
            <a:r>
              <a:rPr lang="en-US" dirty="0" smtClean="0">
                <a:latin typeface="Baskerville Old Face" panose="02020602080505020303" pitchFamily="18" charset="0"/>
              </a:rPr>
              <a:t>Mental Health Programs be informed to adopt “SIP Commentary” to serve as a guide and incorporate into daily clinical practice. </a:t>
            </a:r>
          </a:p>
          <a:p>
            <a:pPr marL="342900" indent="-342900">
              <a:buFont typeface="Wingdings" panose="05000000000000000000" pitchFamily="2" charset="2"/>
              <a:buChar char="Ø"/>
            </a:pPr>
            <a:r>
              <a:rPr lang="en-US" sz="1200" dirty="0" smtClean="0">
                <a:latin typeface="Baskerville Old Face" panose="02020602080505020303" pitchFamily="18" charset="0"/>
              </a:rPr>
              <a:t>Inform and Educate Mental Health of differences in Indigenous people cultural practices, beliefs and values that may impact clinical relationship or intervention.  </a:t>
            </a:r>
          </a:p>
          <a:p>
            <a:pPr marL="342900" indent="-342900">
              <a:buFont typeface="Wingdings" panose="05000000000000000000" pitchFamily="2" charset="2"/>
              <a:buChar char="Ø"/>
            </a:pPr>
            <a:r>
              <a:rPr lang="en-US" sz="1200" dirty="0" smtClean="0">
                <a:latin typeface="Baskerville Old Face" panose="02020602080505020303" pitchFamily="18" charset="0"/>
              </a:rPr>
              <a:t>Develop an awareness of values to further provider learning about Native cultures and psychological services to Native Americans. </a:t>
            </a:r>
          </a:p>
          <a:p>
            <a:pPr>
              <a:buFont typeface="Wingdings" panose="05000000000000000000" pitchFamily="2" charset="2"/>
              <a:buChar char="Ø"/>
            </a:pPr>
            <a:endParaRPr lang="en-US" dirty="0" smtClean="0">
              <a:latin typeface="Baskerville Old Face" panose="02020602080505020303" pitchFamily="18" charset="0"/>
            </a:endParaRP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31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 consolidation of the many voices of the Society of Indian Psychologists members </a:t>
            </a:r>
          </a:p>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 consolidation of the many voices of the Society of Indian Psychologists members </a:t>
            </a:r>
          </a:p>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10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465887">
              <a:defRPr/>
            </a:pPr>
            <a:r>
              <a:rPr lang="en-US" dirty="0" smtClean="0"/>
              <a:t>Facilitator Notes:</a:t>
            </a:r>
          </a:p>
          <a:p>
            <a:pPr marL="0" lvl="1" defTabSz="465887">
              <a:defRPr/>
            </a:pPr>
            <a:endParaRPr lang="en-US" dirty="0" smtClean="0"/>
          </a:p>
          <a:p>
            <a:pPr marL="0" lvl="1" defTabSz="465887">
              <a:defRPr/>
            </a:pPr>
            <a:r>
              <a:rPr lang="en-US" dirty="0" smtClean="0"/>
              <a:t>Affects groups of individuals whose identity, culture, norms and, often, political status have distinctive impact on mental health experiences outside of the assumed experiences of the general U.S. population (E.g. Native Americans, undocumented immigrants)</a:t>
            </a:r>
          </a:p>
          <a:p>
            <a:pPr marL="0" lvl="1" defTabSz="465887">
              <a:defRPr/>
            </a:pPr>
            <a:endParaRPr lang="en-US" dirty="0" smtClean="0"/>
          </a:p>
          <a:p>
            <a:r>
              <a:rPr lang="en-US" dirty="0" smtClean="0"/>
              <a:t>Psychologists are predominantly White, and not representative of the diversity of the general population. </a:t>
            </a:r>
          </a:p>
          <a:p>
            <a:r>
              <a:rPr lang="en-US" dirty="0" smtClean="0"/>
              <a:t>Mental health disparities are greater among ethnic minority communities.</a:t>
            </a:r>
          </a:p>
          <a:p>
            <a:r>
              <a:rPr lang="en-US" dirty="0" smtClean="0"/>
              <a:t>Ethical dilemmas are common. </a:t>
            </a:r>
          </a:p>
          <a:p>
            <a:endParaRPr lang="en-US" dirty="0" smtClean="0"/>
          </a:p>
          <a:p>
            <a:r>
              <a:rPr lang="en-US" dirty="0" smtClean="0"/>
              <a:t>There is a difference between SIP Commentary and APA Ethics Code on values. </a:t>
            </a:r>
          </a:p>
          <a:p>
            <a:endParaRPr lang="en-US" dirty="0" smtClean="0"/>
          </a:p>
          <a:p>
            <a:r>
              <a:rPr lang="en-US" dirty="0" smtClean="0"/>
              <a:t>SIP </a:t>
            </a:r>
            <a:r>
              <a:rPr lang="en-US" i="1" dirty="0" smtClean="0"/>
              <a:t>Commentary </a:t>
            </a:r>
            <a:r>
              <a:rPr lang="en-US" dirty="0" smtClean="0"/>
              <a:t>provides an overview of the values in the stories and comments originating from the culture of Native Psychologists and students.</a:t>
            </a:r>
          </a:p>
          <a:p>
            <a:endParaRPr lang="en-US" dirty="0" smtClean="0"/>
          </a:p>
          <a:p>
            <a:r>
              <a:rPr lang="en-US" i="1" dirty="0" smtClean="0"/>
              <a:t>Whereas, </a:t>
            </a:r>
            <a:r>
              <a:rPr lang="en-US" dirty="0" smtClean="0"/>
              <a:t>APA Ethics Code </a:t>
            </a:r>
            <a:r>
              <a:rPr lang="en-US" i="1" dirty="0" smtClean="0"/>
              <a:t>does not include “values” statement that explicitly separates the cultural values in which it is based.  </a:t>
            </a:r>
          </a:p>
          <a:p>
            <a:endParaRPr lang="en-US" dirty="0" smtClean="0"/>
          </a:p>
          <a:p>
            <a:pPr marL="0" lvl="1" defTabSz="465887">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9A22890-612A-3D47-A0CA-93815D06E06A}"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which they are a part of</a:t>
            </a:r>
          </a:p>
          <a:p>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12</a:t>
            </a:fld>
            <a:endParaRPr lang="en-US" dirty="0"/>
          </a:p>
        </p:txBody>
      </p:sp>
    </p:spTree>
    <p:extLst>
      <p:ext uri="{BB962C8B-B14F-4D97-AF65-F5344CB8AC3E}">
        <p14:creationId xmlns:p14="http://schemas.microsoft.com/office/powerpoint/2010/main" val="923119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 NOTES:</a:t>
            </a:r>
          </a:p>
          <a:p>
            <a:endParaRPr lang="en-US" dirty="0" smtClean="0"/>
          </a:p>
          <a:p>
            <a:r>
              <a:rPr lang="en-US" dirty="0" smtClean="0"/>
              <a:t>Select one</a:t>
            </a:r>
            <a:r>
              <a:rPr lang="en-US" baseline="0" dirty="0" smtClean="0"/>
              <a:t> or two activities, depending on time and audience. The first one is the best one to select for a short time period as it forms the core of the critique on the APA Ethics Code by explicitly stating the underlying values and being able to contrast this with the implicit values underlying the APA Ethics Code.</a:t>
            </a:r>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13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Facilitator</a:t>
            </a:r>
            <a:r>
              <a:rPr lang="en-US" baseline="0" dirty="0" smtClean="0"/>
              <a:t> Notes:</a:t>
            </a:r>
          </a:p>
          <a:p>
            <a:endParaRPr lang="en-US" baseline="0" dirty="0" smtClean="0"/>
          </a:p>
          <a:p>
            <a:r>
              <a:rPr lang="en-US" baseline="0" dirty="0" smtClean="0"/>
              <a:t>Please read the initial section on values closely and be able to place these values in context with what is stated in the SIP Commentary. </a:t>
            </a:r>
            <a:endParaRPr lang="en-US" dirty="0"/>
          </a:p>
        </p:txBody>
      </p:sp>
      <p:sp>
        <p:nvSpPr>
          <p:cNvPr id="4" name="Slide Number Placeholder 3"/>
          <p:cNvSpPr>
            <a:spLocks noGrp="1"/>
          </p:cNvSpPr>
          <p:nvPr>
            <p:ph type="sldNum" sz="quarter" idx="10"/>
          </p:nvPr>
        </p:nvSpPr>
        <p:spPr/>
        <p:txBody>
          <a:bodyPr/>
          <a:lstStyle/>
          <a:p>
            <a:fld id="{1EEDF3F4-E944-4A04-9825-FF1C8EB1A24F}" type="slidenum">
              <a:rPr lang="en-US" smtClean="0"/>
              <a:pPr/>
              <a:t>14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13C2A0A-BF22-438D-935D-9336837620A6}" type="datetimeFigureOut">
              <a:rPr lang="en-US" smtClean="0"/>
              <a:pPr/>
              <a:t>2/1/2018</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750AA08-E510-488D-887C-642A1E97B41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C2A0A-BF22-438D-935D-9336837620A6}" type="datetimeFigureOut">
              <a:rPr lang="en-US" smtClean="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50AA08-E510-488D-887C-642A1E97B41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C2A0A-BF22-438D-935D-9336837620A6}" type="datetimeFigureOut">
              <a:rPr lang="en-US" smtClean="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50AA08-E510-488D-887C-642A1E97B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C2A0A-BF22-438D-935D-9336837620A6}" type="datetimeFigureOut">
              <a:rPr lang="en-US" smtClean="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50AA08-E510-488D-887C-642A1E97B41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3C2A0A-BF22-438D-935D-9336837620A6}" type="datetimeFigureOut">
              <a:rPr lang="en-US" smtClean="0"/>
              <a:pPr/>
              <a:t>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50AA08-E510-488D-887C-642A1E97B41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13C2A0A-BF22-438D-935D-9336837620A6}" type="datetimeFigureOut">
              <a:rPr lang="en-US" smtClean="0"/>
              <a:pPr/>
              <a:t>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50AA08-E510-488D-887C-642A1E97B419}" type="slidenum">
              <a:rPr lang="en-US" smtClean="0"/>
              <a:pPr/>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13C2A0A-BF22-438D-935D-9336837620A6}" type="datetimeFigureOut">
              <a:rPr lang="en-US" smtClean="0"/>
              <a:pPr/>
              <a:t>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50AA08-E510-488D-887C-642A1E97B419}" type="slidenum">
              <a:rPr lang="en-US" smtClean="0"/>
              <a:pPr/>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3C2A0A-BF22-438D-935D-9336837620A6}" type="datetimeFigureOut">
              <a:rPr lang="en-US" smtClean="0"/>
              <a:pPr/>
              <a:t>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50AA08-E510-488D-887C-642A1E97B41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C2A0A-BF22-438D-935D-9336837620A6}" type="datetimeFigureOut">
              <a:rPr lang="en-US" smtClean="0"/>
              <a:pPr/>
              <a:t>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50AA08-E510-488D-887C-642A1E97B41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13C2A0A-BF22-438D-935D-9336837620A6}" type="datetimeFigureOut">
              <a:rPr lang="en-US" smtClean="0"/>
              <a:pPr/>
              <a:t>2/1/2018</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D750AA08-E510-488D-887C-642A1E97B41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13C2A0A-BF22-438D-935D-9336837620A6}" type="datetimeFigureOut">
              <a:rPr lang="en-US" smtClean="0"/>
              <a:pPr/>
              <a:t>2/1/2018</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D750AA08-E510-488D-887C-642A1E97B41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13C2A0A-BF22-438D-935D-9336837620A6}" type="datetimeFigureOut">
              <a:rPr lang="en-US" smtClean="0"/>
              <a:pPr/>
              <a:t>2/1/2018</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750AA08-E510-488D-887C-642A1E97B4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aiansip.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524000"/>
            <a:ext cx="6629400" cy="2667000"/>
          </a:xfrm>
        </p:spPr>
        <p:txBody>
          <a:bodyPr>
            <a:noAutofit/>
          </a:bodyPr>
          <a:lstStyle/>
          <a:p>
            <a:r>
              <a:rPr lang="en-US" sz="2400" b="1" dirty="0" smtClean="0">
                <a:latin typeface="+mn-lt"/>
                <a:cs typeface="Traditional Arabic" panose="02020603050405020304" pitchFamily="18" charset="-78"/>
              </a:rPr>
              <a:t/>
            </a:r>
            <a:br>
              <a:rPr lang="en-US" sz="2400" b="1" dirty="0" smtClean="0">
                <a:latin typeface="+mn-lt"/>
                <a:cs typeface="Traditional Arabic" panose="02020603050405020304" pitchFamily="18" charset="-78"/>
              </a:rPr>
            </a:br>
            <a:r>
              <a:rPr lang="en-US" sz="2400" b="1" dirty="0" smtClean="0">
                <a:latin typeface="+mn-lt"/>
                <a:cs typeface="Traditional Arabic" panose="02020603050405020304" pitchFamily="18" charset="-78"/>
              </a:rPr>
              <a:t/>
            </a:r>
            <a:br>
              <a:rPr lang="en-US" sz="2400" b="1" dirty="0" smtClean="0">
                <a:latin typeface="+mn-lt"/>
                <a:cs typeface="Traditional Arabic" panose="02020603050405020304" pitchFamily="18" charset="-78"/>
              </a:rPr>
            </a:br>
            <a:r>
              <a:rPr lang="en-US" sz="2400" b="1" dirty="0">
                <a:latin typeface="+mn-lt"/>
                <a:cs typeface="Traditional Arabic" panose="02020603050405020304" pitchFamily="18" charset="-78"/>
              </a:rPr>
              <a:t/>
            </a:r>
            <a:br>
              <a:rPr lang="en-US" sz="2400" b="1" dirty="0">
                <a:latin typeface="+mn-lt"/>
                <a:cs typeface="Traditional Arabic" panose="02020603050405020304" pitchFamily="18" charset="-78"/>
              </a:rPr>
            </a:br>
            <a:r>
              <a:rPr lang="en-US" sz="2400" b="1" dirty="0" smtClean="0">
                <a:latin typeface="+mn-lt"/>
                <a:cs typeface="Traditional Arabic" panose="02020603050405020304" pitchFamily="18" charset="-78"/>
              </a:rPr>
              <a:t/>
            </a:r>
            <a:br>
              <a:rPr lang="en-US" sz="2400" b="1" dirty="0" smtClean="0">
                <a:latin typeface="+mn-lt"/>
                <a:cs typeface="Traditional Arabic" panose="02020603050405020304" pitchFamily="18" charset="-78"/>
              </a:rPr>
            </a:br>
            <a:r>
              <a:rPr lang="en-US" sz="2400" b="1" dirty="0">
                <a:latin typeface="+mn-lt"/>
                <a:cs typeface="Traditional Arabic" panose="02020603050405020304" pitchFamily="18" charset="-78"/>
              </a:rPr>
              <a:t/>
            </a:r>
            <a:br>
              <a:rPr lang="en-US" sz="2400" b="1" dirty="0">
                <a:latin typeface="+mn-lt"/>
                <a:cs typeface="Traditional Arabic" panose="02020603050405020304" pitchFamily="18" charset="-78"/>
              </a:rPr>
            </a:br>
            <a:r>
              <a:rPr lang="en-US" sz="2400" b="1" dirty="0" smtClean="0">
                <a:latin typeface="+mn-lt"/>
                <a:cs typeface="Traditional Arabic" panose="02020603050405020304" pitchFamily="18" charset="-78"/>
              </a:rPr>
              <a:t/>
            </a:r>
            <a:br>
              <a:rPr lang="en-US" sz="2400" b="1" dirty="0" smtClean="0">
                <a:latin typeface="+mn-lt"/>
                <a:cs typeface="Traditional Arabic" panose="02020603050405020304" pitchFamily="18" charset="-78"/>
              </a:rPr>
            </a:br>
            <a:r>
              <a:rPr lang="en-US" sz="2400" b="1" dirty="0">
                <a:latin typeface="+mn-lt"/>
                <a:cs typeface="Traditional Arabic" panose="02020603050405020304" pitchFamily="18" charset="-78"/>
              </a:rPr>
              <a:t/>
            </a:r>
            <a:br>
              <a:rPr lang="en-US" sz="2400" b="1" dirty="0">
                <a:latin typeface="+mn-lt"/>
                <a:cs typeface="Traditional Arabic" panose="02020603050405020304" pitchFamily="18" charset="-78"/>
              </a:rPr>
            </a:br>
            <a:r>
              <a:rPr lang="en-US" sz="2400" b="1" dirty="0" smtClean="0">
                <a:latin typeface="Baskerville Old Face" panose="02020602080505020303" pitchFamily="18" charset="0"/>
                <a:cs typeface="Traditional Arabic" panose="02020603050405020304" pitchFamily="18" charset="-78"/>
              </a:rPr>
              <a:t>Society of Indian Psychologist </a:t>
            </a:r>
            <a:r>
              <a:rPr lang="en-US" sz="2800" b="1" dirty="0" smtClean="0">
                <a:latin typeface="Baskerville Old Face" panose="02020602080505020303" pitchFamily="18" charset="0"/>
                <a:cs typeface="Traditional Arabic" panose="02020603050405020304" pitchFamily="18" charset="-78"/>
              </a:rPr>
              <a:t/>
            </a:r>
            <a:br>
              <a:rPr lang="en-US" sz="2800" b="1" dirty="0" smtClean="0">
                <a:latin typeface="Baskerville Old Face" panose="02020602080505020303" pitchFamily="18" charset="0"/>
                <a:cs typeface="Traditional Arabic" panose="02020603050405020304" pitchFamily="18" charset="-78"/>
              </a:rPr>
            </a:br>
            <a:r>
              <a:rPr lang="en-US" sz="2000" dirty="0" smtClean="0">
                <a:latin typeface="Baskerville Old Face" panose="02020602080505020303" pitchFamily="18" charset="0"/>
                <a:cs typeface="Traditional Arabic" panose="02020603050405020304" pitchFamily="18" charset="-78"/>
              </a:rPr>
              <a:t/>
            </a:r>
            <a:br>
              <a:rPr lang="en-US" sz="2000" dirty="0" smtClean="0">
                <a:latin typeface="Baskerville Old Face" panose="02020602080505020303" pitchFamily="18" charset="0"/>
                <a:cs typeface="Traditional Arabic" panose="02020603050405020304" pitchFamily="18" charset="-78"/>
              </a:rPr>
            </a:br>
            <a:r>
              <a:rPr lang="en-US" sz="3600" dirty="0" smtClean="0">
                <a:latin typeface="Baskerville Old Face" panose="02020602080505020303" pitchFamily="18" charset="0"/>
                <a:cs typeface="Traditional Arabic" panose="02020603050405020304" pitchFamily="18" charset="-78"/>
              </a:rPr>
              <a:t>The APA Ethics Code Through an Indigenous Lens:</a:t>
            </a:r>
            <a:r>
              <a:rPr lang="en-US" sz="2400" dirty="0" smtClean="0">
                <a:latin typeface="Baskerville Old Face" panose="02020602080505020303" pitchFamily="18" charset="0"/>
                <a:cs typeface="Traditional Arabic" panose="02020603050405020304" pitchFamily="18" charset="-78"/>
              </a:rPr>
              <a:t/>
            </a:r>
            <a:br>
              <a:rPr lang="en-US" sz="2400" dirty="0" smtClean="0">
                <a:latin typeface="Baskerville Old Face" panose="02020602080505020303" pitchFamily="18" charset="0"/>
                <a:cs typeface="Traditional Arabic" panose="02020603050405020304" pitchFamily="18" charset="-78"/>
              </a:rPr>
            </a:br>
            <a:r>
              <a:rPr lang="en-US" sz="2400" dirty="0" smtClean="0">
                <a:latin typeface="Baskerville Old Face" panose="02020602080505020303" pitchFamily="18" charset="0"/>
                <a:cs typeface="Traditional Arabic" panose="02020603050405020304" pitchFamily="18" charset="-78"/>
              </a:rPr>
              <a:t>Introduction to the SIP Commentary on the American Psychological Association’s (APA) Ethical Principles of Psychologists and Code of Conduct  </a:t>
            </a:r>
            <a:endParaRPr lang="en-US" sz="2400" dirty="0">
              <a:latin typeface="Baskerville Old Face" panose="02020602080505020303" pitchFamily="18" charset="0"/>
              <a:cs typeface="Traditional Arabic" panose="02020603050405020304" pitchFamily="18" charset="-78"/>
            </a:endParaRPr>
          </a:p>
        </p:txBody>
      </p:sp>
      <p:sp>
        <p:nvSpPr>
          <p:cNvPr id="3" name="Subtitle 2"/>
          <p:cNvSpPr>
            <a:spLocks noGrp="1"/>
          </p:cNvSpPr>
          <p:nvPr>
            <p:ph type="subTitle" idx="1"/>
          </p:nvPr>
        </p:nvSpPr>
        <p:spPr>
          <a:xfrm>
            <a:off x="1727200" y="4419600"/>
            <a:ext cx="5712179" cy="841022"/>
          </a:xfrm>
        </p:spPr>
        <p:txBody>
          <a:bodyPr>
            <a:normAutofit fontScale="47500" lnSpcReduction="20000"/>
          </a:bodyPr>
          <a:lstStyle/>
          <a:p>
            <a:r>
              <a:rPr lang="en-US" sz="1600" b="1" dirty="0" smtClean="0">
                <a:latin typeface="Baskerville Old Face" panose="02020602080505020303" pitchFamily="18" charset="0"/>
              </a:rPr>
              <a:t>Carolyn Morris, Ph.D.</a:t>
            </a:r>
          </a:p>
          <a:p>
            <a:r>
              <a:rPr lang="en-US" sz="1600" b="1" dirty="0" smtClean="0">
                <a:latin typeface="Baskerville Old Face" panose="02020602080505020303" pitchFamily="18" charset="0"/>
              </a:rPr>
              <a:t>Kee Straits, Ph.D. </a:t>
            </a:r>
          </a:p>
          <a:p>
            <a:r>
              <a:rPr lang="en-US" sz="1600" b="1" dirty="0" err="1" smtClean="0">
                <a:latin typeface="Baskerville Old Face" panose="02020602080505020303" pitchFamily="18" charset="0"/>
              </a:rPr>
              <a:t>Violette</a:t>
            </a:r>
            <a:r>
              <a:rPr lang="en-US" sz="1600" b="1" dirty="0" smtClean="0">
                <a:latin typeface="Baskerville Old Face" panose="02020602080505020303" pitchFamily="18" charset="0"/>
              </a:rPr>
              <a:t> Cloud</a:t>
            </a:r>
          </a:p>
          <a:p>
            <a:r>
              <a:rPr lang="en-US" sz="1600" b="1" dirty="0" smtClean="0">
                <a:latin typeface="Baskerville Old Face" panose="02020602080505020303" pitchFamily="18" charset="0"/>
              </a:rPr>
              <a:t>The SIP Commentary Dissemination Committee</a:t>
            </a:r>
          </a:p>
          <a:p>
            <a:endParaRPr lang="en-US" sz="1600" b="1" dirty="0" smtClean="0">
              <a:latin typeface="Baskerville Old Face" panose="02020602080505020303" pitchFamily="18" charset="0"/>
            </a:endParaRPr>
          </a:p>
          <a:p>
            <a:r>
              <a:rPr lang="en-US" sz="1600" b="1" smtClean="0">
                <a:latin typeface="Baskerville Old Face" panose="02020602080505020303" pitchFamily="18" charset="0"/>
              </a:rPr>
              <a:t>June </a:t>
            </a:r>
            <a:r>
              <a:rPr lang="en-US" sz="1600" b="1" dirty="0" smtClean="0">
                <a:latin typeface="Baskerville Old Face" panose="02020602080505020303" pitchFamily="18" charset="0"/>
              </a:rPr>
              <a:t>2017</a:t>
            </a:r>
            <a:r>
              <a:rPr lang="en-US" sz="1600" dirty="0" smtClean="0">
                <a:latin typeface="Baskerville Old Face" panose="02020602080505020303" pitchFamily="18" charset="0"/>
              </a:rPr>
              <a:t> </a:t>
            </a:r>
            <a:endParaRPr lang="en-US" sz="1600" dirty="0">
              <a:latin typeface="Baskerville Old Face" panose="02020602080505020303" pitchFamily="18" charset="0"/>
            </a:endParaRPr>
          </a:p>
        </p:txBody>
      </p:sp>
    </p:spTree>
    <p:extLst>
      <p:ext uri="{BB962C8B-B14F-4D97-AF65-F5344CB8AC3E}">
        <p14:creationId xmlns:p14="http://schemas.microsoft.com/office/powerpoint/2010/main" val="1123235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Commentary Overview</a:t>
            </a:r>
            <a:endParaRPr lang="en-US" dirty="0"/>
          </a:p>
        </p:txBody>
      </p:sp>
      <p:sp>
        <p:nvSpPr>
          <p:cNvPr id="3" name="Content Placeholder 2"/>
          <p:cNvSpPr>
            <a:spLocks noGrp="1"/>
          </p:cNvSpPr>
          <p:nvPr>
            <p:ph idx="1"/>
          </p:nvPr>
        </p:nvSpPr>
        <p:spPr/>
        <p:txBody>
          <a:bodyPr/>
          <a:lstStyle/>
          <a:p>
            <a:r>
              <a:rPr lang="en-US" dirty="0" smtClean="0"/>
              <a:t>Represents 120 different tribes</a:t>
            </a:r>
          </a:p>
          <a:p>
            <a:r>
              <a:rPr lang="en-US" dirty="0" smtClean="0"/>
              <a:t>Contains: </a:t>
            </a:r>
          </a:p>
          <a:p>
            <a:pPr lvl="1"/>
            <a:r>
              <a:rPr lang="en-US" dirty="0" smtClean="0"/>
              <a:t>Introduction</a:t>
            </a:r>
          </a:p>
          <a:p>
            <a:pPr lvl="1"/>
            <a:r>
              <a:rPr lang="en-US" dirty="0" smtClean="0"/>
              <a:t>Values Statement</a:t>
            </a:r>
          </a:p>
          <a:p>
            <a:pPr lvl="1"/>
            <a:r>
              <a:rPr lang="en-US" dirty="0" smtClean="0"/>
              <a:t>Point-by-Point commentary on APA Ethics Principles and Standards</a:t>
            </a:r>
          </a:p>
          <a:p>
            <a:pPr lvl="1"/>
            <a:r>
              <a:rPr lang="en-US" dirty="0" smtClean="0"/>
              <a:t>References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APA Ethics Code: Areas for Growth</a:t>
            </a:r>
            <a:endParaRPr lang="en-US" dirty="0"/>
          </a:p>
        </p:txBody>
      </p:sp>
      <p:sp>
        <p:nvSpPr>
          <p:cNvPr id="3" name="Content Placeholder 2"/>
          <p:cNvSpPr>
            <a:spLocks noGrp="1"/>
          </p:cNvSpPr>
          <p:nvPr>
            <p:ph idx="1"/>
          </p:nvPr>
        </p:nvSpPr>
        <p:spPr>
          <a:xfrm>
            <a:off x="1295400" y="2119256"/>
            <a:ext cx="6629400" cy="3976743"/>
          </a:xfrm>
        </p:spPr>
        <p:txBody>
          <a:bodyPr>
            <a:normAutofit/>
          </a:bodyPr>
          <a:lstStyle/>
          <a:p>
            <a:r>
              <a:rPr lang="en-US" sz="2800" dirty="0" smtClean="0"/>
              <a:t>Clearly state the underlying values</a:t>
            </a:r>
          </a:p>
          <a:p>
            <a:r>
              <a:rPr lang="en-US" sz="2800" dirty="0" smtClean="0"/>
              <a:t>Demonstrate how differing cultural perspectives can lead to ethical dilemmas</a:t>
            </a:r>
          </a:p>
          <a:p>
            <a:r>
              <a:rPr lang="en-US" sz="2800" dirty="0" smtClean="0"/>
              <a:t>Integrate a concept of “community” and how to effectively navigate ethical dilemmas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4000" dirty="0" smtClean="0"/>
              <a:t>What are </a:t>
            </a:r>
            <a:br>
              <a:rPr lang="en-US" sz="4000" dirty="0" smtClean="0"/>
            </a:br>
            <a:r>
              <a:rPr lang="en-US" sz="4000" dirty="0" smtClean="0"/>
              <a:t>Indigenous Shared Values?</a:t>
            </a:r>
            <a:endParaRPr lang="en-US" sz="4000" dirty="0"/>
          </a:p>
        </p:txBody>
      </p:sp>
      <p:sp>
        <p:nvSpPr>
          <p:cNvPr id="18" name="Content Placeholder 17"/>
          <p:cNvSpPr>
            <a:spLocks noGrp="1"/>
          </p:cNvSpPr>
          <p:nvPr>
            <p:ph idx="1"/>
          </p:nvPr>
        </p:nvSpPr>
        <p:spPr>
          <a:xfrm>
            <a:off x="1463040" y="2133601"/>
            <a:ext cx="6196405" cy="3124200"/>
          </a:xfrm>
        </p:spPr>
        <p:txBody>
          <a:bodyPr>
            <a:normAutofit fontScale="85000" lnSpcReduction="20000"/>
          </a:bodyPr>
          <a:lstStyle/>
          <a:p>
            <a:pPr>
              <a:buFont typeface="Wingdings" panose="05000000000000000000" pitchFamily="2" charset="2"/>
              <a:buChar char="Ø"/>
            </a:pPr>
            <a:r>
              <a:rPr lang="en-US" dirty="0" smtClean="0"/>
              <a:t>Emphasis on Shared Values  that are common to Indigenous people of the Americas and Hawaii.</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Values reflect a holistic and inter-relational view of health</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Healing is transpersonal.</a:t>
            </a:r>
          </a:p>
          <a:p>
            <a:pPr>
              <a:buFont typeface="Wingdings" panose="05000000000000000000" pitchFamily="2" charset="2"/>
              <a:buChar char="Ø"/>
            </a:pPr>
            <a:endParaRPr lang="en-US" dirty="0" smtClean="0"/>
          </a:p>
          <a:p>
            <a:pPr>
              <a:buFont typeface="Wingdings" panose="05000000000000000000" pitchFamily="2" charset="2"/>
              <a:buChar char="Ø"/>
            </a:pPr>
            <a:r>
              <a:rPr lang="en-US" dirty="0" smtClean="0"/>
              <a:t>Healing extends beyond the physical person to the environment and society</a:t>
            </a:r>
            <a:endParaRPr lang="en-US" dirty="0"/>
          </a:p>
        </p:txBody>
      </p:sp>
    </p:spTree>
    <p:extLst>
      <p:ext uri="{BB962C8B-B14F-4D97-AF65-F5344CB8AC3E}">
        <p14:creationId xmlns:p14="http://schemas.microsoft.com/office/powerpoint/2010/main" val="33527794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mn-lt"/>
              </a:rPr>
              <a:t>Activities and Reflection </a:t>
            </a:r>
            <a:br>
              <a:rPr lang="en-US" sz="4000" dirty="0" smtClean="0">
                <a:latin typeface="+mn-lt"/>
              </a:rPr>
            </a:br>
            <a:r>
              <a:rPr lang="en-US" sz="4000" dirty="0" smtClean="0">
                <a:latin typeface="+mn-lt"/>
              </a:rPr>
              <a:t>on the SIP Commentary</a:t>
            </a:r>
            <a:endParaRPr lang="en-US" sz="4000" dirty="0">
              <a:latin typeface="+mn-lt"/>
            </a:endParaRPr>
          </a:p>
        </p:txBody>
      </p:sp>
      <p:sp>
        <p:nvSpPr>
          <p:cNvPr id="3" name="Content Placeholder 2"/>
          <p:cNvSpPr>
            <a:spLocks noGrp="1"/>
          </p:cNvSpPr>
          <p:nvPr>
            <p:ph idx="1"/>
          </p:nvPr>
        </p:nvSpPr>
        <p:spPr>
          <a:xfrm>
            <a:off x="1463040" y="2339788"/>
            <a:ext cx="6196405" cy="3603812"/>
          </a:xfrm>
        </p:spPr>
        <p:txBody>
          <a:bodyPr/>
          <a:lstStyle/>
          <a:p>
            <a:r>
              <a:rPr lang="en-US" dirty="0" smtClean="0"/>
              <a:t>Activity 1: Explicit and Implicit Values Underpinning Ethics</a:t>
            </a:r>
          </a:p>
          <a:p>
            <a:r>
              <a:rPr lang="en-US" dirty="0" smtClean="0"/>
              <a:t>Activity 2: Academic Scenario, 3.04 Avoiding Harm</a:t>
            </a:r>
          </a:p>
          <a:p>
            <a:r>
              <a:rPr lang="en-US" dirty="0" smtClean="0"/>
              <a:t>Activity 3: Clinical Scenario, Standard 10 Therapy</a:t>
            </a:r>
            <a:endParaRPr lang="en-US" dirty="0"/>
          </a:p>
        </p:txBody>
      </p:sp>
    </p:spTree>
    <p:extLst>
      <p:ext uri="{BB962C8B-B14F-4D97-AF65-F5344CB8AC3E}">
        <p14:creationId xmlns:p14="http://schemas.microsoft.com/office/powerpoint/2010/main" val="4053112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2"/>
            <a:ext cx="6965245" cy="1316018"/>
          </a:xfrm>
        </p:spPr>
        <p:txBody>
          <a:bodyPr>
            <a:normAutofit fontScale="90000"/>
          </a:bodyPr>
          <a:lstStyle/>
          <a:p>
            <a:r>
              <a:rPr lang="en-US" dirty="0" smtClean="0"/>
              <a:t>SIP Commentary </a:t>
            </a:r>
            <a:br>
              <a:rPr lang="en-US" dirty="0" smtClean="0"/>
            </a:br>
            <a:r>
              <a:rPr lang="en-US" dirty="0" smtClean="0"/>
              <a:t>Statement of Values </a:t>
            </a:r>
            <a:br>
              <a:rPr lang="en-US" dirty="0" smtClean="0"/>
            </a:br>
            <a:r>
              <a:rPr lang="en-US" sz="1556" dirty="0" smtClean="0"/>
              <a:t>(Thomas &amp; Morse, 2017, </a:t>
            </a:r>
            <a:r>
              <a:rPr lang="en-US" sz="1556" dirty="0" err="1" smtClean="0"/>
              <a:t>p</a:t>
            </a:r>
            <a:r>
              <a:rPr lang="en-US" sz="1556" dirty="0" smtClean="0"/>
              <a:t>. 2)</a:t>
            </a:r>
            <a:endParaRPr lang="en-US" sz="1556" dirty="0"/>
          </a:p>
        </p:txBody>
      </p:sp>
      <p:sp>
        <p:nvSpPr>
          <p:cNvPr id="3" name="Content Placeholder 2"/>
          <p:cNvSpPr>
            <a:spLocks noGrp="1"/>
          </p:cNvSpPr>
          <p:nvPr>
            <p:ph idx="1"/>
          </p:nvPr>
        </p:nvSpPr>
        <p:spPr>
          <a:xfrm>
            <a:off x="1463040" y="2119256"/>
            <a:ext cx="6196405" cy="3824343"/>
          </a:xfrm>
        </p:spPr>
        <p:txBody>
          <a:bodyPr>
            <a:normAutofit fontScale="92500" lnSpcReduction="10000"/>
          </a:bodyPr>
          <a:lstStyle/>
          <a:p>
            <a:r>
              <a:rPr lang="en-US" dirty="0" smtClean="0"/>
              <a:t>1. All things are sacred and have spirit.</a:t>
            </a:r>
          </a:p>
          <a:p>
            <a:r>
              <a:rPr lang="en-US" dirty="0" smtClean="0"/>
              <a:t>2. Life and development occur in cycles.</a:t>
            </a:r>
          </a:p>
          <a:p>
            <a:r>
              <a:rPr lang="en-US" dirty="0" smtClean="0"/>
              <a:t>3. Everything is connected (people, land, and past, present, and future events).</a:t>
            </a:r>
          </a:p>
          <a:p>
            <a:r>
              <a:rPr lang="en-US" dirty="0" smtClean="0"/>
              <a:t>4. Life events are lessons.</a:t>
            </a:r>
          </a:p>
          <a:p>
            <a:r>
              <a:rPr lang="en-US" dirty="0" smtClean="0"/>
              <a:t>5. Respect and honoring are essential to relationship.</a:t>
            </a:r>
          </a:p>
          <a:p>
            <a:r>
              <a:rPr lang="en-US" dirty="0" smtClean="0"/>
              <a:t>6. Social, historical, and political contexts shape the lives, experiences, and perceptions of Indigenous people and are essential considerations in healing.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SIP Commentary </a:t>
            </a:r>
            <a:br>
              <a:rPr lang="en-US" dirty="0" smtClean="0"/>
            </a:br>
            <a:r>
              <a:rPr lang="en-US" dirty="0" smtClean="0"/>
              <a:t>Statement of Values</a:t>
            </a:r>
            <a:br>
              <a:rPr lang="en-US" dirty="0" smtClean="0"/>
            </a:br>
            <a:r>
              <a:rPr lang="en-US" sz="1556" dirty="0" smtClean="0"/>
              <a:t>(Thomas &amp; Morse, 2017, </a:t>
            </a:r>
            <a:r>
              <a:rPr lang="en-US" sz="1556" dirty="0" err="1" smtClean="0"/>
              <a:t>p</a:t>
            </a:r>
            <a:r>
              <a:rPr lang="en-US" sz="1556" dirty="0" smtClean="0"/>
              <a:t>. 2)</a:t>
            </a:r>
            <a:endParaRPr lang="en-US" sz="1556" dirty="0"/>
          </a:p>
        </p:txBody>
      </p:sp>
      <p:sp>
        <p:nvSpPr>
          <p:cNvPr id="3" name="Content Placeholder 2"/>
          <p:cNvSpPr>
            <a:spLocks noGrp="1"/>
          </p:cNvSpPr>
          <p:nvPr>
            <p:ph idx="1"/>
          </p:nvPr>
        </p:nvSpPr>
        <p:spPr/>
        <p:txBody>
          <a:bodyPr>
            <a:normAutofit fontScale="85000" lnSpcReduction="10000"/>
          </a:bodyPr>
          <a:lstStyle/>
          <a:p>
            <a:r>
              <a:rPr lang="en-US" dirty="0" smtClean="0"/>
              <a:t>7. Balance and harmony strengthen resiliency.</a:t>
            </a:r>
          </a:p>
          <a:p>
            <a:r>
              <a:rPr lang="en-US" dirty="0" smtClean="0"/>
              <a:t>8. Collaboration is more important than competition.</a:t>
            </a:r>
          </a:p>
          <a:p>
            <a:r>
              <a:rPr lang="en-US" dirty="0" smtClean="0"/>
              <a:t>9. Sustainability is essential for survival. Individual actions must be considered in terms of</a:t>
            </a:r>
          </a:p>
          <a:p>
            <a:r>
              <a:rPr lang="en-US" dirty="0" smtClean="0"/>
              <a:t>their impact on the seventh generation yet to come.</a:t>
            </a:r>
          </a:p>
          <a:p>
            <a:r>
              <a:rPr lang="en-US" dirty="0" smtClean="0"/>
              <a:t>10. Mystery, awe, wonder, intuition, and miracles occur in everyday life.</a:t>
            </a:r>
          </a:p>
          <a:p>
            <a:r>
              <a:rPr lang="en-US" dirty="0" smtClean="0"/>
              <a:t>11. One’s identity and place evolve in the context of one’s community through consideration of</a:t>
            </a:r>
          </a:p>
          <a:p>
            <a:r>
              <a:rPr lang="en-US" dirty="0" smtClean="0"/>
              <a:t>past, present, and future.</a:t>
            </a:r>
          </a:p>
          <a:p>
            <a:r>
              <a:rPr lang="en-US" dirty="0" smtClean="0"/>
              <a:t>12. Consideration of the whole is paramount.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Questions</a:t>
            </a:r>
            <a:endParaRPr lang="en-US" dirty="0"/>
          </a:p>
        </p:txBody>
      </p:sp>
      <p:sp>
        <p:nvSpPr>
          <p:cNvPr id="3" name="Content Placeholder 2"/>
          <p:cNvSpPr>
            <a:spLocks noGrp="1"/>
          </p:cNvSpPr>
          <p:nvPr>
            <p:ph idx="1"/>
          </p:nvPr>
        </p:nvSpPr>
        <p:spPr/>
        <p:txBody>
          <a:bodyPr/>
          <a:lstStyle/>
          <a:p>
            <a:r>
              <a:rPr lang="en-US" dirty="0" smtClean="0"/>
              <a:t>How are your values, assumptions, and beliefs reflected in or different from the 12 values described in the SIP Commentary?</a:t>
            </a:r>
          </a:p>
          <a:p>
            <a:r>
              <a:rPr lang="en-US" dirty="0" smtClean="0"/>
              <a:t>What are some of the values implicit in the APA Ethics Code? </a:t>
            </a:r>
          </a:p>
          <a:p>
            <a:r>
              <a:rPr lang="en-US" dirty="0" smtClean="0"/>
              <a:t>How does it help or hinder ethical decisions if the underlying values are implicit?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Setting Example</a:t>
            </a:r>
            <a:endParaRPr lang="en-US" dirty="0"/>
          </a:p>
        </p:txBody>
      </p:sp>
      <p:sp>
        <p:nvSpPr>
          <p:cNvPr id="3" name="Content Placeholder 2"/>
          <p:cNvSpPr>
            <a:spLocks noGrp="1"/>
          </p:cNvSpPr>
          <p:nvPr>
            <p:ph idx="1"/>
          </p:nvPr>
        </p:nvSpPr>
        <p:spPr>
          <a:xfrm>
            <a:off x="1463040" y="2119256"/>
            <a:ext cx="6196405" cy="3824343"/>
          </a:xfrm>
        </p:spPr>
        <p:txBody>
          <a:bodyPr>
            <a:normAutofit/>
          </a:bodyPr>
          <a:lstStyle/>
          <a:p>
            <a:r>
              <a:rPr lang="en-US" dirty="0" smtClean="0"/>
              <a:t>Standard 3.04(a): Avoiding Harm</a:t>
            </a:r>
          </a:p>
          <a:p>
            <a:r>
              <a:rPr lang="en-US" dirty="0" smtClean="0"/>
              <a:t>Psychologists take reasonable steps to avoid harming their clients/patients, students, supervisees, research participants, organizational clients and others with whom they work, and to minimize harm where it is foreseeable and unavoidable. </a:t>
            </a:r>
            <a:r>
              <a:rPr lang="en-US" sz="1400" dirty="0" smtClean="0"/>
              <a:t>(APA, 2016, </a:t>
            </a:r>
            <a:r>
              <a:rPr lang="en-US" sz="1400" dirty="0" err="1" smtClean="0"/>
              <a:t>p</a:t>
            </a:r>
            <a:r>
              <a:rPr lang="en-US" sz="1400" dirty="0" smtClean="0"/>
              <a:t>. 6)</a:t>
            </a:r>
            <a:endParaRPr lang="en-US"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321515"/>
            <a:ext cx="6965245" cy="1202485"/>
          </a:xfrm>
        </p:spPr>
        <p:txBody>
          <a:bodyPr>
            <a:normAutofit/>
          </a:bodyPr>
          <a:lstStyle/>
          <a:p>
            <a:r>
              <a:rPr lang="en-US" dirty="0" smtClean="0"/>
              <a:t>Story: Avoiding harm</a:t>
            </a:r>
            <a:br>
              <a:rPr lang="en-US" dirty="0" smtClean="0"/>
            </a:br>
            <a:r>
              <a:rPr lang="en-US" sz="1556" dirty="0" smtClean="0"/>
              <a:t>(Garcia &amp; </a:t>
            </a:r>
            <a:r>
              <a:rPr lang="en-US" sz="1556" dirty="0" err="1" smtClean="0"/>
              <a:t>Tehee</a:t>
            </a:r>
            <a:r>
              <a:rPr lang="en-US" sz="1556" dirty="0" smtClean="0"/>
              <a:t>, 2014, </a:t>
            </a:r>
            <a:r>
              <a:rPr lang="en-US" sz="1556" dirty="0" err="1" smtClean="0"/>
              <a:t>p</a:t>
            </a:r>
            <a:r>
              <a:rPr lang="en-US" sz="1556" dirty="0" smtClean="0"/>
              <a:t>. 46)</a:t>
            </a:r>
            <a:endParaRPr lang="en-US" sz="1556" dirty="0"/>
          </a:p>
        </p:txBody>
      </p:sp>
      <p:sp>
        <p:nvSpPr>
          <p:cNvPr id="3" name="Content Placeholder 2"/>
          <p:cNvSpPr>
            <a:spLocks noGrp="1"/>
          </p:cNvSpPr>
          <p:nvPr>
            <p:ph idx="1"/>
          </p:nvPr>
        </p:nvSpPr>
        <p:spPr>
          <a:xfrm>
            <a:off x="457200" y="1524000"/>
            <a:ext cx="8077200" cy="5334000"/>
          </a:xfrm>
        </p:spPr>
        <p:txBody>
          <a:bodyPr>
            <a:normAutofit/>
          </a:bodyPr>
          <a:lstStyle/>
          <a:p>
            <a:r>
              <a:rPr lang="en-US" dirty="0" smtClean="0"/>
              <a:t> </a:t>
            </a:r>
            <a:r>
              <a:rPr lang="en-US" sz="2800" dirty="0" smtClean="0"/>
              <a:t>During my externship, I worked therapeutically with a young woman during the entire rotation. Among her many symptoms, this client used to cut herself. At the end of our time together, she gave me a gift for helping her through rough times. The gift I was given was a tool the client used to cut on herself. I attempted to process this with the clinical supervisor but was told, “Throw it away.” I wanted to process the meaning of a gift I thought was highly significant to the client, but could not as a result of the psychologist’s incompetence.</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Questions</a:t>
            </a:r>
            <a:endParaRPr lang="en-US" dirty="0"/>
          </a:p>
        </p:txBody>
      </p:sp>
      <p:sp>
        <p:nvSpPr>
          <p:cNvPr id="3" name="Content Placeholder 2"/>
          <p:cNvSpPr>
            <a:spLocks noGrp="1"/>
          </p:cNvSpPr>
          <p:nvPr>
            <p:ph idx="1"/>
          </p:nvPr>
        </p:nvSpPr>
        <p:spPr>
          <a:xfrm>
            <a:off x="990600" y="2119256"/>
            <a:ext cx="7162800" cy="4357743"/>
          </a:xfrm>
        </p:spPr>
        <p:txBody>
          <a:bodyPr>
            <a:normAutofit/>
          </a:bodyPr>
          <a:lstStyle/>
          <a:p>
            <a:r>
              <a:rPr lang="en-US" sz="2600" dirty="0" smtClean="0"/>
              <a:t>Culture influences our definition of harm. How does the supervisee define harm? What is your definition of harm? How does the definition influence adherence to this standard?</a:t>
            </a:r>
          </a:p>
          <a:p>
            <a:endParaRPr lang="en-US" sz="2600" dirty="0" smtClean="0"/>
          </a:p>
          <a:p>
            <a:r>
              <a:rPr lang="en-US" sz="2600" dirty="0" smtClean="0"/>
              <a:t>Who has greater power to define harm in this situation? What steps would you take to minimize harm if you were the supervisee? If you were the supervisor?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Why Should You Care?</a:t>
            </a:r>
          </a:p>
          <a:p>
            <a:r>
              <a:rPr lang="en-US" dirty="0" smtClean="0"/>
              <a:t>History- “In the Know”</a:t>
            </a:r>
          </a:p>
          <a:p>
            <a:r>
              <a:rPr lang="en-US" dirty="0" smtClean="0"/>
              <a:t>SIP Commentary Overview</a:t>
            </a:r>
          </a:p>
          <a:p>
            <a:r>
              <a:rPr lang="en-US" dirty="0" smtClean="0"/>
              <a:t>Areas of Growth for APA Ethics Code</a:t>
            </a:r>
          </a:p>
          <a:p>
            <a:r>
              <a:rPr lang="en-US" dirty="0" smtClean="0"/>
              <a:t>Indigenous Shared Values</a:t>
            </a:r>
          </a:p>
          <a:p>
            <a:r>
              <a:rPr lang="en-US" dirty="0" smtClean="0"/>
              <a:t>3 Activities and Reflection on the SIP Commentary</a:t>
            </a:r>
          </a:p>
          <a:p>
            <a:r>
              <a:rPr lang="en-US" dirty="0" smtClean="0"/>
              <a:t>Barriers &amp; Resolutions to Use</a:t>
            </a:r>
          </a:p>
          <a:p>
            <a:r>
              <a:rPr lang="en-US" dirty="0" smtClean="0"/>
              <a:t>Benefits of SIP Commentary</a:t>
            </a:r>
          </a:p>
          <a:p>
            <a:r>
              <a:rPr lang="en-US" dirty="0" smtClean="0"/>
              <a:t>Next Steps: How Will You Radiate?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01000" cy="1202485"/>
          </a:xfrm>
        </p:spPr>
        <p:txBody>
          <a:bodyPr>
            <a:normAutofit fontScale="90000"/>
          </a:bodyPr>
          <a:lstStyle/>
          <a:p>
            <a:r>
              <a:rPr lang="en-US" dirty="0" smtClean="0"/>
              <a:t>SIP Commentary on Standard  3.04</a:t>
            </a:r>
            <a:br>
              <a:rPr lang="en-US" dirty="0" smtClean="0"/>
            </a:br>
            <a:r>
              <a:rPr lang="en-US" sz="1556" dirty="0" smtClean="0"/>
              <a:t>(Garcia &amp; </a:t>
            </a:r>
            <a:r>
              <a:rPr lang="en-US" sz="1556" dirty="0" err="1" smtClean="0"/>
              <a:t>Tehee</a:t>
            </a:r>
            <a:r>
              <a:rPr lang="en-US" sz="1556" dirty="0" smtClean="0"/>
              <a:t>, 2014, </a:t>
            </a:r>
            <a:r>
              <a:rPr lang="en-US" sz="1556" dirty="0" err="1" smtClean="0"/>
              <a:t>p</a:t>
            </a:r>
            <a:r>
              <a:rPr lang="en-US" sz="1556" dirty="0" smtClean="0"/>
              <a:t>. 45)</a:t>
            </a:r>
            <a:endParaRPr lang="en-US" sz="1556" dirty="0"/>
          </a:p>
        </p:txBody>
      </p:sp>
      <p:sp>
        <p:nvSpPr>
          <p:cNvPr id="3" name="Content Placeholder 2"/>
          <p:cNvSpPr>
            <a:spLocks noGrp="1"/>
          </p:cNvSpPr>
          <p:nvPr>
            <p:ph idx="1"/>
          </p:nvPr>
        </p:nvSpPr>
        <p:spPr>
          <a:xfrm>
            <a:off x="685800" y="2119256"/>
            <a:ext cx="7772400" cy="4205343"/>
          </a:xfrm>
        </p:spPr>
        <p:txBody>
          <a:bodyPr>
            <a:normAutofit/>
          </a:bodyPr>
          <a:lstStyle/>
          <a:p>
            <a:r>
              <a:rPr lang="en-US" sz="2800" b="1" dirty="0" smtClean="0"/>
              <a:t>This Standard is where it is important to note how value systems and biases can impact the definition of “harm.” Avoiding harm is related to cultural safety and how psychologists’ behavior communicates that safety to clients. Micro-aggressions destroy cultural safety. If a psychologist or supervisor does not recognize and accept their actions as harmful, they will not do anything to minimize the harm. </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 Setting Example</a:t>
            </a:r>
            <a:br>
              <a:rPr lang="en-US" dirty="0" smtClean="0"/>
            </a:br>
            <a:r>
              <a:rPr lang="en-US" sz="1556" dirty="0" smtClean="0"/>
              <a:t>(APA 2016, p.13)</a:t>
            </a:r>
            <a:endParaRPr lang="en-US" sz="1556" dirty="0"/>
          </a:p>
        </p:txBody>
      </p:sp>
      <p:sp>
        <p:nvSpPr>
          <p:cNvPr id="3" name="Content Placeholder 2"/>
          <p:cNvSpPr>
            <a:spLocks noGrp="1"/>
          </p:cNvSpPr>
          <p:nvPr>
            <p:ph idx="1"/>
          </p:nvPr>
        </p:nvSpPr>
        <p:spPr>
          <a:xfrm>
            <a:off x="838200" y="2119256"/>
            <a:ext cx="7620000" cy="4738744"/>
          </a:xfrm>
        </p:spPr>
        <p:txBody>
          <a:bodyPr>
            <a:normAutofit/>
          </a:bodyPr>
          <a:lstStyle/>
          <a:p>
            <a:r>
              <a:rPr lang="en-US" sz="2600" b="1" dirty="0" smtClean="0"/>
              <a:t>10.01(a) Informed Consent to Therapy (a) When obtaining informed consent to therapy as required in Standard 3.10, Informed Consent, psychologists inform clients/patients as early as is feasible in the therapeutic relationship about the nature and anticipated course of therapy, fees, involvement of third parties and limits of confidentiality and provide sufficient opportunity for the client/patient to ask questions and receive answers. </a:t>
            </a:r>
            <a:endParaRPr lang="en-US" sz="2600"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5023" y="228600"/>
            <a:ext cx="6965245" cy="1202485"/>
          </a:xfrm>
        </p:spPr>
        <p:txBody>
          <a:bodyPr>
            <a:normAutofit/>
          </a:bodyPr>
          <a:lstStyle/>
          <a:p>
            <a:r>
              <a:rPr lang="en-US" dirty="0" smtClean="0"/>
              <a:t>Story: Therapy</a:t>
            </a:r>
            <a:br>
              <a:rPr lang="en-US" dirty="0" smtClean="0"/>
            </a:br>
            <a:r>
              <a:rPr lang="en-US" sz="1556" dirty="0" smtClean="0"/>
              <a:t>(Garcia &amp; </a:t>
            </a:r>
            <a:r>
              <a:rPr lang="en-US" sz="1556" dirty="0" err="1" smtClean="0"/>
              <a:t>Tehee</a:t>
            </a:r>
            <a:r>
              <a:rPr lang="en-US" sz="1556" dirty="0" smtClean="0"/>
              <a:t>, 2014, </a:t>
            </a:r>
            <a:r>
              <a:rPr lang="en-US" sz="1556" dirty="0" err="1" smtClean="0"/>
              <a:t>p</a:t>
            </a:r>
            <a:r>
              <a:rPr lang="en-US" sz="1556" dirty="0" smtClean="0"/>
              <a:t>. 90)</a:t>
            </a:r>
            <a:endParaRPr lang="en-US" sz="1556" dirty="0"/>
          </a:p>
        </p:txBody>
      </p:sp>
      <p:sp>
        <p:nvSpPr>
          <p:cNvPr id="3" name="Content Placeholder 2"/>
          <p:cNvSpPr>
            <a:spLocks noGrp="1"/>
          </p:cNvSpPr>
          <p:nvPr>
            <p:ph idx="1"/>
          </p:nvPr>
        </p:nvSpPr>
        <p:spPr>
          <a:xfrm>
            <a:off x="914400" y="1447800"/>
            <a:ext cx="7391400" cy="4953000"/>
          </a:xfrm>
        </p:spPr>
        <p:txBody>
          <a:bodyPr>
            <a:normAutofit fontScale="92500"/>
          </a:bodyPr>
          <a:lstStyle/>
          <a:p>
            <a:r>
              <a:rPr lang="en-US" b="1" i="1" dirty="0" smtClean="0"/>
              <a:t>I was asked by the uncle of a husband to do a family intervention for a couple who was experiencing trouble in their marriage. Twelve people representing three generations of this family were present for the intervention. It was clear to everyone that the reason that we were there was to support the couple. For that intervention, the couple gave the informed consent. It would have been considered disrespectful and a breach of trust on my part had I asked all the participants to sign papers for the intervention. This intervention was conducted in a way that was culturally appropriate for this family. It included prayer, ceremony, talking, silence, weeping, a break, and eventually, problem solving. It lasted six hours during a single day.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Questions</a:t>
            </a:r>
            <a:endParaRPr lang="en-US" dirty="0"/>
          </a:p>
        </p:txBody>
      </p:sp>
      <p:sp>
        <p:nvSpPr>
          <p:cNvPr id="3" name="Content Placeholder 2"/>
          <p:cNvSpPr>
            <a:spLocks noGrp="1"/>
          </p:cNvSpPr>
          <p:nvPr>
            <p:ph idx="1"/>
          </p:nvPr>
        </p:nvSpPr>
        <p:spPr/>
        <p:txBody>
          <a:bodyPr/>
          <a:lstStyle/>
          <a:p>
            <a:r>
              <a:rPr lang="en-US" dirty="0" smtClean="0"/>
              <a:t>What are the salient ethical challenges and themes you observed?</a:t>
            </a:r>
          </a:p>
          <a:p>
            <a:r>
              <a:rPr lang="en-US" dirty="0" smtClean="0"/>
              <a:t>What might be some conflicts between the implied values of the APA Ethics Code Standard 10 and the explicit values of the SIP Commentary?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696200" cy="1202485"/>
          </a:xfrm>
        </p:spPr>
        <p:txBody>
          <a:bodyPr>
            <a:normAutofit fontScale="90000"/>
          </a:bodyPr>
          <a:lstStyle/>
          <a:p>
            <a:r>
              <a:rPr lang="en-US" dirty="0" smtClean="0"/>
              <a:t>SIP Commentary on </a:t>
            </a:r>
            <a:br>
              <a:rPr lang="en-US" dirty="0" smtClean="0"/>
            </a:br>
            <a:r>
              <a:rPr lang="en-US" dirty="0" smtClean="0"/>
              <a:t>Standard 10.01</a:t>
            </a:r>
            <a:br>
              <a:rPr lang="en-US" dirty="0" smtClean="0"/>
            </a:br>
            <a:r>
              <a:rPr lang="en-US" sz="1556" dirty="0" smtClean="0"/>
              <a:t>(Garcia &amp; </a:t>
            </a:r>
            <a:r>
              <a:rPr lang="en-US" sz="1556" dirty="0" err="1" smtClean="0"/>
              <a:t>Tehee</a:t>
            </a:r>
            <a:r>
              <a:rPr lang="en-US" sz="1556" dirty="0" smtClean="0"/>
              <a:t>, 2014, </a:t>
            </a:r>
            <a:r>
              <a:rPr lang="en-US" sz="1556" dirty="0" err="1" smtClean="0"/>
              <a:t>p</a:t>
            </a:r>
            <a:r>
              <a:rPr lang="en-US" sz="1556" dirty="0" smtClean="0"/>
              <a:t>. 88)</a:t>
            </a:r>
            <a:endParaRPr lang="en-US" sz="1556" dirty="0"/>
          </a:p>
        </p:txBody>
      </p:sp>
      <p:sp>
        <p:nvSpPr>
          <p:cNvPr id="3" name="Content Placeholder 2"/>
          <p:cNvSpPr>
            <a:spLocks noGrp="1"/>
          </p:cNvSpPr>
          <p:nvPr>
            <p:ph idx="1"/>
          </p:nvPr>
        </p:nvSpPr>
        <p:spPr>
          <a:xfrm>
            <a:off x="685800" y="2119256"/>
            <a:ext cx="7696200" cy="4738743"/>
          </a:xfrm>
        </p:spPr>
        <p:txBody>
          <a:bodyPr>
            <a:normAutofit/>
          </a:bodyPr>
          <a:lstStyle/>
          <a:p>
            <a:r>
              <a:rPr lang="en-US" sz="2800" b="1" dirty="0" smtClean="0"/>
              <a:t> Psychologists working in Native communities work in two worlds. They have to follow the rules from their licensing boards, state laws, insurance contracts, and funding agency mandates. Yet those rules may be alienating to Native clients and communities unless the psychologists can explain themselves in culturally appropriate ways. </a:t>
            </a: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(Clinical Settings)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Already serving Native communities and/or with Native clinicians on staff</a:t>
            </a:r>
          </a:p>
          <a:p>
            <a:pPr lvl="1"/>
            <a:r>
              <a:rPr lang="en-US" dirty="0" smtClean="0"/>
              <a:t>Validate ethical challenges</a:t>
            </a:r>
          </a:p>
          <a:p>
            <a:pPr lvl="1"/>
            <a:r>
              <a:rPr lang="en-US" dirty="0" smtClean="0"/>
              <a:t>Create a platform for discussion and local resolution within your clinic setting</a:t>
            </a:r>
          </a:p>
          <a:p>
            <a:pPr lvl="1"/>
            <a:r>
              <a:rPr lang="en-US" dirty="0" smtClean="0"/>
              <a:t>Provide support for decisions that are inclusive of or derived from Native values when documenting your resolutions</a:t>
            </a:r>
          </a:p>
          <a:p>
            <a:r>
              <a:rPr lang="en-US" dirty="0" smtClean="0"/>
              <a:t>Serving Ethnically Diverse populations other than Native communities</a:t>
            </a:r>
          </a:p>
          <a:p>
            <a:pPr lvl="1"/>
            <a:r>
              <a:rPr lang="en-US" dirty="0" smtClean="0"/>
              <a:t>Increases awareness of and sensitivity to ethical dilemmas coming from differing cultural frameworks</a:t>
            </a:r>
          </a:p>
          <a:p>
            <a:pPr lvl="1"/>
            <a:r>
              <a:rPr lang="en-US" dirty="0" smtClean="0"/>
              <a:t>Provides a model for problem-solving and resolving APA professional ethics and community-based ethics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(Academic Settings)</a:t>
            </a:r>
            <a:endParaRPr lang="en-US" dirty="0"/>
          </a:p>
        </p:txBody>
      </p:sp>
      <p:sp>
        <p:nvSpPr>
          <p:cNvPr id="3" name="Content Placeholder 2"/>
          <p:cNvSpPr>
            <a:spLocks noGrp="1"/>
          </p:cNvSpPr>
          <p:nvPr>
            <p:ph idx="1"/>
          </p:nvPr>
        </p:nvSpPr>
        <p:spPr/>
        <p:txBody>
          <a:bodyPr/>
          <a:lstStyle/>
          <a:p>
            <a:r>
              <a:rPr lang="en-US" dirty="0" smtClean="0"/>
              <a:t>Expand student/trainee ethical thinking and problem-solving in working with diverse communities</a:t>
            </a:r>
          </a:p>
          <a:p>
            <a:r>
              <a:rPr lang="en-US" dirty="0" smtClean="0"/>
              <a:t>Enhance critical thought regarding underlying Western values of psychology as a profession and health impact on ethnic minority communities</a:t>
            </a:r>
          </a:p>
          <a:p>
            <a:r>
              <a:rPr lang="en-US" dirty="0" smtClean="0"/>
              <a:t>Increase student/trainee ability to be aware of and negotiate ethical dilemmas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Benefits (General)</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dirty="0" smtClean="0">
                <a:latin typeface="Baskerville Old Face" panose="02020602080505020303" pitchFamily="18" charset="0"/>
              </a:rPr>
              <a:t>An opportunity for mental health programs to learn and broaden their views about the work “Native American Psychologist” to protect  Native American people and communities. </a:t>
            </a:r>
          </a:p>
          <a:p>
            <a:pPr>
              <a:buFont typeface="Wingdings" panose="05000000000000000000" pitchFamily="2" charset="2"/>
              <a:buChar char="Ø"/>
            </a:pPr>
            <a:endParaRPr lang="en-US" dirty="0" smtClean="0">
              <a:latin typeface="Baskerville Old Face" panose="02020602080505020303" pitchFamily="18" charset="0"/>
            </a:endParaRPr>
          </a:p>
          <a:p>
            <a:pPr>
              <a:buFont typeface="Wingdings" panose="05000000000000000000" pitchFamily="2" charset="2"/>
              <a:buChar char="Ø"/>
            </a:pPr>
            <a:r>
              <a:rPr lang="en-US" dirty="0" smtClean="0">
                <a:latin typeface="Baskerville Old Face" panose="02020602080505020303" pitchFamily="18" charset="0"/>
              </a:rPr>
              <a:t> Psychologist working in Native American communities can</a:t>
            </a:r>
            <a:r>
              <a:rPr lang="en-US" i="1" dirty="0" smtClean="0">
                <a:latin typeface="Baskerville Old Face" panose="02020602080505020303" pitchFamily="18" charset="0"/>
              </a:rPr>
              <a:t> learn from the diverse individual and collective experiences and stories of Native Psychologist and graduate students.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(General)</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i="1" dirty="0" smtClean="0"/>
              <a:t>Encourage support to incorporate “SIP Commentary” in your programs to enhance understanding the importance of multicultural ethical issues.  </a:t>
            </a:r>
          </a:p>
          <a:p>
            <a:pPr>
              <a:buFont typeface="Wingdings" panose="05000000000000000000" pitchFamily="2" charset="2"/>
              <a:buChar char="Ø"/>
            </a:pPr>
            <a:endParaRPr lang="en-US" i="1" dirty="0" smtClean="0"/>
          </a:p>
          <a:p>
            <a:pPr>
              <a:buFont typeface="Wingdings" panose="05000000000000000000" pitchFamily="2" charset="2"/>
              <a:buChar char="Ø"/>
            </a:pPr>
            <a:r>
              <a:rPr lang="en-US" i="1" dirty="0" smtClean="0"/>
              <a:t>Increase learning of challenges impacting indigenous professionals, clients, supervisees, research participants, and communities.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(General)</a:t>
            </a:r>
            <a:endParaRPr lang="en-US" dirty="0"/>
          </a:p>
        </p:txBody>
      </p:sp>
      <p:sp>
        <p:nvSpPr>
          <p:cNvPr id="3" name="Content Placeholder 2"/>
          <p:cNvSpPr>
            <a:spLocks noGrp="1"/>
          </p:cNvSpPr>
          <p:nvPr>
            <p:ph idx="1"/>
          </p:nvPr>
        </p:nvSpPr>
        <p:spPr/>
        <p:txBody>
          <a:bodyPr>
            <a:normAutofit lnSpcReduction="10000"/>
          </a:bodyPr>
          <a:lstStyle/>
          <a:p>
            <a:r>
              <a:rPr lang="en-US" i="1" dirty="0" smtClean="0"/>
              <a:t>The information provides an opportunity for psychologists  to reflect on the APA Ethics Code (2016) from a specific cultural lens</a:t>
            </a:r>
          </a:p>
          <a:p>
            <a:r>
              <a:rPr lang="en-US" i="1" dirty="0" smtClean="0"/>
              <a:t> Encourages awareness of challenges that psychologists may face in serving ethnic minority communities and seek consultation or help. </a:t>
            </a:r>
          </a:p>
          <a:p>
            <a:r>
              <a:rPr lang="en-US" i="1" dirty="0" smtClean="0"/>
              <a:t>Increase empathy to help others understand  the important role of a community professional.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09600"/>
            <a:ext cx="6965245" cy="1202485"/>
          </a:xfrm>
        </p:spPr>
        <p:txBody>
          <a:bodyPr/>
          <a:lstStyle/>
          <a:p>
            <a:r>
              <a:rPr lang="en-US" dirty="0" smtClean="0"/>
              <a:t>Why Should You Care?</a:t>
            </a:r>
            <a:endParaRPr lang="en-US" dirty="0"/>
          </a:p>
        </p:txBody>
      </p:sp>
      <p:sp>
        <p:nvSpPr>
          <p:cNvPr id="3" name="Content Placeholder 2"/>
          <p:cNvSpPr>
            <a:spLocks noGrp="1"/>
          </p:cNvSpPr>
          <p:nvPr>
            <p:ph idx="1"/>
          </p:nvPr>
        </p:nvSpPr>
        <p:spPr>
          <a:xfrm>
            <a:off x="1463040" y="1905000"/>
            <a:ext cx="6196405" cy="3818069"/>
          </a:xfrm>
        </p:spPr>
        <p:txBody>
          <a:bodyPr>
            <a:normAutofit/>
          </a:bodyPr>
          <a:lstStyle/>
          <a:p>
            <a:r>
              <a:rPr lang="en-US" dirty="0" smtClean="0"/>
              <a:t>Increasing clinician cultural competence will:</a:t>
            </a:r>
          </a:p>
          <a:p>
            <a:pPr lvl="1"/>
            <a:r>
              <a:rPr lang="en-US" dirty="0" smtClean="0"/>
              <a:t> increase treatment effectiveness</a:t>
            </a:r>
          </a:p>
          <a:p>
            <a:pPr lvl="1"/>
            <a:r>
              <a:rPr lang="en-US" dirty="0" smtClean="0"/>
              <a:t>Reduce disparities in mental </a:t>
            </a:r>
            <a:r>
              <a:rPr lang="en-US" dirty="0"/>
              <a:t>h</a:t>
            </a:r>
            <a:r>
              <a:rPr lang="en-US" dirty="0" smtClean="0"/>
              <a:t>ealth care</a:t>
            </a:r>
          </a:p>
          <a:p>
            <a:r>
              <a:rPr lang="en-US" dirty="0" smtClean="0"/>
              <a:t>Increasing awareness and ability to navigate ethical dilemmas will:</a:t>
            </a:r>
          </a:p>
          <a:p>
            <a:pPr lvl="1"/>
            <a:r>
              <a:rPr lang="en-US" dirty="0" smtClean="0"/>
              <a:t>Reduce clinician and clinic risk</a:t>
            </a:r>
          </a:p>
          <a:p>
            <a:pPr lvl="1"/>
            <a:r>
              <a:rPr lang="en-US" dirty="0" smtClean="0"/>
              <a:t>Increase client participation and adherence to treatment</a:t>
            </a:r>
          </a:p>
          <a:p>
            <a:pPr lvl="1"/>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9077"/>
            <a:ext cx="8229600" cy="918723"/>
          </a:xfrm>
        </p:spPr>
        <p:txBody>
          <a:bodyPr>
            <a:normAutofit/>
          </a:bodyPr>
          <a:lstStyle/>
          <a:p>
            <a:r>
              <a:rPr lang="en-US" sz="4800" dirty="0" smtClean="0"/>
              <a:t>Barriers to Active Use</a:t>
            </a:r>
            <a:endParaRPr lang="en-US" sz="4800" dirty="0"/>
          </a:p>
        </p:txBody>
      </p:sp>
      <p:sp>
        <p:nvSpPr>
          <p:cNvPr id="3" name="Content Placeholder 2"/>
          <p:cNvSpPr>
            <a:spLocks noGrp="1"/>
          </p:cNvSpPr>
          <p:nvPr>
            <p:ph idx="1"/>
          </p:nvPr>
        </p:nvSpPr>
        <p:spPr>
          <a:xfrm>
            <a:off x="914400" y="2057400"/>
            <a:ext cx="8005829" cy="4048008"/>
          </a:xfrm>
        </p:spPr>
        <p:txBody>
          <a:bodyPr>
            <a:normAutofit/>
          </a:bodyPr>
          <a:lstStyle/>
          <a:p>
            <a:r>
              <a:rPr lang="en-US" sz="3200" dirty="0" smtClean="0"/>
              <a:t>Access</a:t>
            </a:r>
          </a:p>
          <a:p>
            <a:r>
              <a:rPr lang="en-US" sz="3200" dirty="0" smtClean="0"/>
              <a:t>It’s about Ethics</a:t>
            </a:r>
          </a:p>
          <a:p>
            <a:r>
              <a:rPr lang="en-US" sz="3200" dirty="0" smtClean="0"/>
              <a:t>How do I apply this?</a:t>
            </a:r>
          </a:p>
          <a:p>
            <a:r>
              <a:rPr lang="en-US" sz="3200" dirty="0" smtClean="0"/>
              <a:t>Lack of opportunities to use it</a:t>
            </a:r>
          </a:p>
          <a:p>
            <a:r>
              <a:rPr lang="en-US" sz="3200" dirty="0" smtClean="0"/>
              <a:t>Socialization/acceptability of use</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mn-lt"/>
              </a:rPr>
              <a:t>Next Steps: How Will You Radiate?</a:t>
            </a:r>
            <a:endParaRPr lang="en-US" sz="4000" dirty="0">
              <a:latin typeface="+mn-lt"/>
            </a:endParaRPr>
          </a:p>
        </p:txBody>
      </p:sp>
      <p:sp>
        <p:nvSpPr>
          <p:cNvPr id="3" name="Content Placeholder 2"/>
          <p:cNvSpPr>
            <a:spLocks noGrp="1"/>
          </p:cNvSpPr>
          <p:nvPr>
            <p:ph idx="1"/>
          </p:nvPr>
        </p:nvSpPr>
        <p:spPr>
          <a:xfrm>
            <a:off x="1066800" y="2119256"/>
            <a:ext cx="6858000" cy="3976743"/>
          </a:xfrm>
        </p:spPr>
        <p:txBody>
          <a:bodyPr/>
          <a:lstStyle/>
          <a:p>
            <a:r>
              <a:rPr lang="en-US" dirty="0" smtClean="0"/>
              <a:t>What is one significant idea you will you take away from this presentation?</a:t>
            </a:r>
          </a:p>
          <a:p>
            <a:r>
              <a:rPr lang="en-US" dirty="0" smtClean="0"/>
              <a:t>How do you plan to use the SIP Commentary in your work?</a:t>
            </a:r>
          </a:p>
          <a:p>
            <a:r>
              <a:rPr lang="en-US" dirty="0" smtClean="0"/>
              <a:t>With whom do you plan to share it?</a:t>
            </a:r>
          </a:p>
          <a:p>
            <a:r>
              <a:rPr lang="en-US" dirty="0" smtClean="0"/>
              <a:t>What is one reason it would be important for you to share or use?</a:t>
            </a:r>
            <a:endParaRPr lang="en-US" dirty="0"/>
          </a:p>
        </p:txBody>
      </p:sp>
    </p:spTree>
    <p:extLst>
      <p:ext uri="{BB962C8B-B14F-4D97-AF65-F5344CB8AC3E}">
        <p14:creationId xmlns:p14="http://schemas.microsoft.com/office/powerpoint/2010/main" val="41226934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SIP Commentary on Ethics Code</a:t>
            </a:r>
          </a:p>
          <a:p>
            <a:r>
              <a:rPr lang="en-US" dirty="0" smtClean="0"/>
              <a:t>Instructor’s </a:t>
            </a:r>
            <a:r>
              <a:rPr lang="en-US" smtClean="0"/>
              <a:t>Manual</a:t>
            </a:r>
          </a:p>
          <a:p>
            <a:r>
              <a:rPr lang="en-US" smtClean="0"/>
              <a:t>APA </a:t>
            </a:r>
            <a:r>
              <a:rPr lang="en-US" dirty="0" smtClean="0"/>
              <a:t>Ethics Code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Society of Indian Psychologists: </a:t>
            </a:r>
            <a:r>
              <a:rPr lang="en-US" dirty="0" smtClean="0">
                <a:hlinkClick r:id="rId2"/>
              </a:rPr>
              <a:t>https://www.aiansip.org</a:t>
            </a:r>
            <a:r>
              <a:rPr lang="en-US" dirty="0" smtClean="0"/>
              <a:t> </a:t>
            </a:r>
          </a:p>
          <a:p>
            <a:r>
              <a:rPr lang="en-US" dirty="0" smtClean="0"/>
              <a:t>SIP Commentary Dissemination Committee: Kee Straits (Chair), Alberta </a:t>
            </a:r>
            <a:r>
              <a:rPr lang="en-US" dirty="0" err="1" smtClean="0"/>
              <a:t>Arviso</a:t>
            </a:r>
            <a:r>
              <a:rPr lang="en-US" dirty="0" smtClean="0"/>
              <a:t>, Janet Thomas, Linda Forrest, Carolyn Morris, Amanda </a:t>
            </a:r>
            <a:r>
              <a:rPr lang="en-US" dirty="0" err="1" smtClean="0"/>
              <a:t>Blume</a:t>
            </a:r>
            <a:r>
              <a:rPr lang="en-US" dirty="0" smtClean="0"/>
              <a:t>, </a:t>
            </a:r>
            <a:r>
              <a:rPr lang="en-US" dirty="0" err="1" smtClean="0"/>
              <a:t>Violette</a:t>
            </a:r>
            <a:r>
              <a:rPr lang="en-US" dirty="0" smtClean="0"/>
              <a:t> Cloud,  Carolyn </a:t>
            </a:r>
            <a:r>
              <a:rPr lang="en-US" dirty="0" err="1" smtClean="0"/>
              <a:t>Barcus</a:t>
            </a:r>
            <a:r>
              <a:rPr lang="en-US" dirty="0" smtClean="0"/>
              <a:t>, Melinda Garcia, </a:t>
            </a:r>
          </a:p>
          <a:p>
            <a:r>
              <a:rPr lang="en-US" dirty="0" smtClean="0"/>
              <a:t>Other SIP member support: Wendy Peters, Chris Morris, Art </a:t>
            </a:r>
            <a:r>
              <a:rPr lang="en-US" dirty="0" err="1" smtClean="0"/>
              <a:t>Blume</a:t>
            </a:r>
            <a:r>
              <a:rPr lang="en-US" dirty="0" smtClean="0"/>
              <a:t>, Gayle Morse, </a:t>
            </a:r>
            <a:r>
              <a:rPr lang="en-US" dirty="0" err="1" smtClean="0"/>
              <a:t>Syd</a:t>
            </a:r>
            <a:r>
              <a:rPr lang="en-US" dirty="0" smtClean="0"/>
              <a:t> Davies</a:t>
            </a:r>
          </a:p>
          <a:p>
            <a:r>
              <a:rPr lang="en-US" dirty="0" smtClean="0"/>
              <a:t>APA Public Interest Leadership Conference (PILC) Grant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Should You Care?</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t>Increase cultural responsive knowledge, skills and abilities with Native and other diverse populations</a:t>
            </a:r>
          </a:p>
          <a:p>
            <a:r>
              <a:rPr lang="en-US" sz="2800" dirty="0" smtClean="0"/>
              <a:t>Frequently encountered ethical dilemmas for psychologists</a:t>
            </a:r>
          </a:p>
          <a:p>
            <a:pPr lvl="1"/>
            <a:r>
              <a:rPr lang="en-US" sz="2800" dirty="0" smtClean="0"/>
              <a:t>Confidentiality</a:t>
            </a:r>
          </a:p>
          <a:p>
            <a:pPr lvl="1"/>
            <a:r>
              <a:rPr lang="en-US" sz="2800" dirty="0" smtClean="0"/>
              <a:t>Relationships</a:t>
            </a:r>
          </a:p>
          <a:p>
            <a:pPr lvl="1"/>
            <a:r>
              <a:rPr lang="en-US" sz="2800" dirty="0" smtClean="0"/>
              <a:t>Payment sources</a:t>
            </a:r>
          </a:p>
          <a:p>
            <a:pPr lvl="1"/>
            <a:r>
              <a:rPr lang="en-US" sz="2800" dirty="0" smtClean="0"/>
              <a:t>Academic settings/training/teaching</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630217"/>
          </a:xfrm>
        </p:spPr>
        <p:txBody>
          <a:bodyPr>
            <a:normAutofit fontScale="90000"/>
          </a:bodyPr>
          <a:lstStyle/>
          <a:p>
            <a:r>
              <a:rPr lang="en-US" sz="3600" dirty="0" smtClean="0">
                <a:latin typeface="Baskerville Old Face" panose="02020602080505020303" pitchFamily="18" charset="0"/>
              </a:rPr>
              <a:t>History – “In the Know”</a:t>
            </a:r>
            <a:endParaRPr lang="en-US" sz="3600" dirty="0">
              <a:latin typeface="Baskerville Old Face" panose="02020602080505020303" pitchFamily="18" charset="0"/>
            </a:endParaRPr>
          </a:p>
        </p:txBody>
      </p:sp>
      <p:sp>
        <p:nvSpPr>
          <p:cNvPr id="3" name="Content Placeholder 2"/>
          <p:cNvSpPr>
            <a:spLocks noGrp="1"/>
          </p:cNvSpPr>
          <p:nvPr>
            <p:ph idx="1"/>
          </p:nvPr>
        </p:nvSpPr>
        <p:spPr>
          <a:xfrm>
            <a:off x="1447800" y="1828800"/>
            <a:ext cx="6196405" cy="3886200"/>
          </a:xfrm>
        </p:spPr>
        <p:txBody>
          <a:bodyPr>
            <a:normAutofit fontScale="85000" lnSpcReduction="20000"/>
          </a:bodyPr>
          <a:lstStyle/>
          <a:p>
            <a:pPr>
              <a:buFont typeface="Wingdings" panose="05000000000000000000" pitchFamily="2" charset="2"/>
              <a:buChar char="v"/>
            </a:pPr>
            <a:r>
              <a:rPr lang="en-US" sz="2200" dirty="0" smtClean="0">
                <a:latin typeface="Baskerville Old Face" panose="02020602080505020303" pitchFamily="18" charset="0"/>
              </a:rPr>
              <a:t>Society of Indian Psychologist Conference  members have had annual conference discussions about “American Psychological Association (APA) Ethical Principles of Psychologists and Code of Conduct (2010). </a:t>
            </a:r>
          </a:p>
          <a:p>
            <a:pPr>
              <a:buFont typeface="Wingdings" panose="05000000000000000000" pitchFamily="2" charset="2"/>
              <a:buChar char="v"/>
            </a:pPr>
            <a:endParaRPr lang="en-US" sz="2200" dirty="0" smtClean="0">
              <a:latin typeface="Baskerville Old Face" panose="02020602080505020303" pitchFamily="18" charset="0"/>
            </a:endParaRPr>
          </a:p>
          <a:p>
            <a:pPr>
              <a:buFont typeface="Wingdings" panose="05000000000000000000" pitchFamily="2" charset="2"/>
              <a:buChar char="v"/>
            </a:pPr>
            <a:r>
              <a:rPr lang="en-US" sz="2200" dirty="0" smtClean="0">
                <a:latin typeface="Baskerville Old Face" panose="02020602080505020303" pitchFamily="18" charset="0"/>
              </a:rPr>
              <a:t>The discussions focused on APA Ethical Principles and its </a:t>
            </a:r>
            <a:r>
              <a:rPr lang="en-US" sz="2200" dirty="0" err="1" smtClean="0">
                <a:latin typeface="Baskerville Old Face" panose="02020602080505020303" pitchFamily="18" charset="0"/>
              </a:rPr>
              <a:t>simplicit</a:t>
            </a:r>
            <a:r>
              <a:rPr lang="en-US" sz="2200" dirty="0" smtClean="0">
                <a:latin typeface="Baskerville Old Face" panose="02020602080505020303" pitchFamily="18" charset="0"/>
              </a:rPr>
              <a:t> values reflecting a lack of understanding of cultural responsiveness.</a:t>
            </a:r>
          </a:p>
          <a:p>
            <a:pPr>
              <a:buFont typeface="Wingdings" panose="05000000000000000000" pitchFamily="2" charset="2"/>
              <a:buChar char="v"/>
            </a:pPr>
            <a:endParaRPr lang="en-US" sz="2200" dirty="0" smtClean="0">
              <a:latin typeface="Baskerville Old Face" panose="02020602080505020303" pitchFamily="18" charset="0"/>
            </a:endParaRPr>
          </a:p>
          <a:p>
            <a:pPr>
              <a:buFont typeface="Wingdings" panose="05000000000000000000" pitchFamily="2" charset="2"/>
              <a:buChar char="v"/>
            </a:pPr>
            <a:r>
              <a:rPr lang="en-US" sz="2200" dirty="0" smtClean="0">
                <a:latin typeface="Baskerville Old Face" panose="02020602080505020303" pitchFamily="18" charset="0"/>
              </a:rPr>
              <a:t>Psychologist </a:t>
            </a:r>
            <a:r>
              <a:rPr lang="en-US" sz="2200" dirty="0">
                <a:latin typeface="Baskerville Old Face" panose="02020602080505020303" pitchFamily="18" charset="0"/>
              </a:rPr>
              <a:t>practicing in Tribal </a:t>
            </a:r>
            <a:r>
              <a:rPr lang="en-US" sz="2200" dirty="0" smtClean="0">
                <a:latin typeface="Baskerville Old Face" panose="02020602080505020303" pitchFamily="18" charset="0"/>
              </a:rPr>
              <a:t>communities were facing challenges and ethical dilemmas. </a:t>
            </a:r>
          </a:p>
          <a:p>
            <a:pPr>
              <a:buFont typeface="Wingdings" panose="05000000000000000000" pitchFamily="2" charset="2"/>
              <a:buChar char="v"/>
            </a:pPr>
            <a:endParaRPr lang="en-US" sz="2200" dirty="0" smtClean="0">
              <a:latin typeface="Baskerville Old Face" panose="02020602080505020303" pitchFamily="18" charset="0"/>
            </a:endParaRPr>
          </a:p>
          <a:p>
            <a:pPr>
              <a:buFont typeface="Wingdings" panose="05000000000000000000" pitchFamily="2" charset="2"/>
              <a:buChar char="v"/>
            </a:pPr>
            <a:r>
              <a:rPr lang="en-US" sz="2200" dirty="0" smtClean="0">
                <a:latin typeface="Baskerville Old Face" panose="02020602080505020303" pitchFamily="18" charset="0"/>
              </a:rPr>
              <a:t>Native American psychology trainees faced similar challenges and ethics dilemmas.  </a:t>
            </a:r>
          </a:p>
          <a:p>
            <a:endParaRPr lang="en-US" sz="2200" dirty="0" smtClean="0">
              <a:latin typeface="Baskerville Old Face" panose="02020602080505020303" pitchFamily="18" charset="0"/>
            </a:endParaRPr>
          </a:p>
          <a:p>
            <a:endParaRPr lang="en-US" sz="2200" dirty="0" smtClean="0"/>
          </a:p>
          <a:p>
            <a:endParaRPr lang="en-US" dirty="0"/>
          </a:p>
        </p:txBody>
      </p:sp>
    </p:spTree>
    <p:extLst>
      <p:ext uri="{BB962C8B-B14F-4D97-AF65-F5344CB8AC3E}">
        <p14:creationId xmlns:p14="http://schemas.microsoft.com/office/powerpoint/2010/main" val="2748391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Baskerville Old Face" panose="02020602080505020303" pitchFamily="18" charset="0"/>
              </a:rPr>
              <a:t>History – “In the Know”</a:t>
            </a:r>
          </a:p>
        </p:txBody>
      </p:sp>
      <p:sp>
        <p:nvSpPr>
          <p:cNvPr id="3" name="Content Placeholder 2"/>
          <p:cNvSpPr>
            <a:spLocks noGrp="1"/>
          </p:cNvSpPr>
          <p:nvPr>
            <p:ph idx="1"/>
          </p:nvPr>
        </p:nvSpPr>
        <p:spPr/>
        <p:txBody>
          <a:bodyPr/>
          <a:lstStyle/>
          <a:p>
            <a:r>
              <a:rPr lang="en-US" dirty="0" smtClean="0">
                <a:latin typeface="Baskerville Old Face" panose="02020602080505020303" pitchFamily="18" charset="0"/>
              </a:rPr>
              <a:t>These ethical concerns resulted </a:t>
            </a:r>
            <a:r>
              <a:rPr lang="en-US" dirty="0">
                <a:latin typeface="Baskerville Old Face" panose="02020602080505020303" pitchFamily="18" charset="0"/>
              </a:rPr>
              <a:t>in an invitation to </a:t>
            </a:r>
            <a:r>
              <a:rPr lang="en-US" dirty="0" smtClean="0">
                <a:latin typeface="Baskerville Old Face" panose="02020602080505020303" pitchFamily="18" charset="0"/>
              </a:rPr>
              <a:t>APA representatives to attend </a:t>
            </a:r>
            <a:r>
              <a:rPr lang="en-US" dirty="0">
                <a:latin typeface="Baskerville Old Face" panose="02020602080505020303" pitchFamily="18" charset="0"/>
              </a:rPr>
              <a:t>SIP’s annual conference in 2011</a:t>
            </a:r>
            <a:r>
              <a:rPr lang="en-US" dirty="0" smtClean="0">
                <a:latin typeface="Baskerville Old Face" panose="02020602080505020303" pitchFamily="18" charset="0"/>
              </a:rPr>
              <a:t>.</a:t>
            </a:r>
          </a:p>
          <a:p>
            <a:endParaRPr lang="en-US" dirty="0" smtClean="0">
              <a:latin typeface="Baskerville Old Face" panose="02020602080505020303" pitchFamily="18" charset="0"/>
            </a:endParaRPr>
          </a:p>
          <a:p>
            <a:r>
              <a:rPr lang="en-US" dirty="0" smtClean="0">
                <a:latin typeface="Baskerville Old Face" panose="02020602080505020303" pitchFamily="18" charset="0"/>
              </a:rPr>
              <a:t>This </a:t>
            </a:r>
            <a:r>
              <a:rPr lang="en-US" dirty="0">
                <a:latin typeface="Baskerville Old Face" panose="02020602080505020303" pitchFamily="18" charset="0"/>
              </a:rPr>
              <a:t>marked the beginning of a </a:t>
            </a:r>
            <a:r>
              <a:rPr lang="en-US" dirty="0" smtClean="0">
                <a:latin typeface="Baskerville Old Face" panose="02020602080505020303" pitchFamily="18" charset="0"/>
              </a:rPr>
              <a:t>collaboration and partnership </a:t>
            </a:r>
            <a:r>
              <a:rPr lang="en-US" dirty="0">
                <a:latin typeface="Baskerville Old Face" panose="02020602080505020303" pitchFamily="18" charset="0"/>
              </a:rPr>
              <a:t>between representatives of </a:t>
            </a:r>
            <a:r>
              <a:rPr lang="en-US" dirty="0" smtClean="0">
                <a:latin typeface="Baskerville Old Face" panose="02020602080505020303" pitchFamily="18" charset="0"/>
              </a:rPr>
              <a:t>SIP, APA </a:t>
            </a:r>
            <a:r>
              <a:rPr lang="en-US" dirty="0">
                <a:latin typeface="Baskerville Old Face" panose="02020602080505020303" pitchFamily="18" charset="0"/>
              </a:rPr>
              <a:t>Ethics Committee and Ethics </a:t>
            </a:r>
            <a:r>
              <a:rPr lang="en-US" dirty="0" smtClean="0">
                <a:latin typeface="Baskerville Old Face" panose="02020602080505020303" pitchFamily="18" charset="0"/>
              </a:rPr>
              <a:t>Office as a result of discussions and findings on ethical dilemmas.</a:t>
            </a:r>
            <a:endParaRPr lang="en-US" dirty="0">
              <a:latin typeface="Baskerville Old Face" panose="02020602080505020303" pitchFamily="18" charset="0"/>
            </a:endParaRPr>
          </a:p>
          <a:p>
            <a:endParaRPr lang="en-US" dirty="0">
              <a:latin typeface="Baskerville Old Face" panose="02020602080505020303" pitchFamily="18" charset="0"/>
            </a:endParaRPr>
          </a:p>
          <a:p>
            <a:endParaRPr lang="en-US" dirty="0"/>
          </a:p>
        </p:txBody>
      </p:sp>
    </p:spTree>
    <p:extLst>
      <p:ext uri="{BB962C8B-B14F-4D97-AF65-F5344CB8AC3E}">
        <p14:creationId xmlns:p14="http://schemas.microsoft.com/office/powerpoint/2010/main" val="188713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Baskerville Old Face" panose="02020602080505020303" pitchFamily="18" charset="0"/>
              </a:rPr>
              <a:t>History – “In the Know”</a:t>
            </a:r>
          </a:p>
        </p:txBody>
      </p:sp>
      <p:sp>
        <p:nvSpPr>
          <p:cNvPr id="3" name="Content Placeholder 2"/>
          <p:cNvSpPr>
            <a:spLocks noGrp="1"/>
          </p:cNvSpPr>
          <p:nvPr>
            <p:ph idx="1"/>
          </p:nvPr>
        </p:nvSpPr>
        <p:spPr>
          <a:xfrm>
            <a:off x="1463040" y="2057400"/>
            <a:ext cx="6196405" cy="3665669"/>
          </a:xfrm>
        </p:spPr>
        <p:txBody>
          <a:bodyPr>
            <a:normAutofit fontScale="92500"/>
          </a:bodyPr>
          <a:lstStyle/>
          <a:p>
            <a:pPr>
              <a:buFont typeface="Wingdings" panose="05000000000000000000" pitchFamily="2" charset="2"/>
              <a:buChar char="Ø"/>
            </a:pPr>
            <a:r>
              <a:rPr lang="en-US" dirty="0" smtClean="0">
                <a:latin typeface="Baskerville Old Face" panose="02020602080505020303" pitchFamily="18" charset="0"/>
              </a:rPr>
              <a:t>At the 2013 SIP Conference, a session</a:t>
            </a:r>
            <a:r>
              <a:rPr lang="en-US" dirty="0">
                <a:latin typeface="Baskerville Old Face" panose="02020602080505020303" pitchFamily="18" charset="0"/>
              </a:rPr>
              <a:t> </a:t>
            </a:r>
            <a:r>
              <a:rPr lang="en-US" dirty="0" smtClean="0">
                <a:latin typeface="Baskerville Old Face" panose="02020602080505020303" pitchFamily="18" charset="0"/>
              </a:rPr>
              <a:t>was sponsored to provide an opportunity to document ethical dilemmas with APA </a:t>
            </a:r>
            <a:r>
              <a:rPr lang="en-US" dirty="0">
                <a:latin typeface="Baskerville Old Face" panose="02020602080505020303" pitchFamily="18" charset="0"/>
              </a:rPr>
              <a:t>Ethics code. </a:t>
            </a:r>
            <a:endParaRPr lang="en-US" dirty="0" smtClean="0">
              <a:latin typeface="Baskerville Old Face" panose="02020602080505020303" pitchFamily="18" charset="0"/>
            </a:endParaRPr>
          </a:p>
          <a:p>
            <a:pPr>
              <a:buFont typeface="Wingdings" panose="05000000000000000000" pitchFamily="2" charset="2"/>
              <a:buChar char="Ø"/>
            </a:pPr>
            <a:endParaRPr lang="en-US" dirty="0">
              <a:latin typeface="Baskerville Old Face" panose="02020602080505020303" pitchFamily="18" charset="0"/>
            </a:endParaRPr>
          </a:p>
          <a:p>
            <a:pPr>
              <a:buFont typeface="Wingdings" panose="05000000000000000000" pitchFamily="2" charset="2"/>
              <a:buChar char="Ø"/>
            </a:pPr>
            <a:r>
              <a:rPr lang="en-US" dirty="0" smtClean="0">
                <a:latin typeface="Baskerville Old Face" panose="02020602080505020303" pitchFamily="18" charset="0"/>
              </a:rPr>
              <a:t>The attendees were given time to write about experiences. </a:t>
            </a:r>
          </a:p>
          <a:p>
            <a:pPr>
              <a:buFont typeface="Wingdings" panose="05000000000000000000" pitchFamily="2" charset="2"/>
              <a:buChar char="Ø"/>
            </a:pPr>
            <a:endParaRPr lang="en-US" dirty="0" smtClean="0">
              <a:latin typeface="Baskerville Old Face" panose="02020602080505020303" pitchFamily="18" charset="0"/>
            </a:endParaRPr>
          </a:p>
          <a:p>
            <a:pPr>
              <a:buFont typeface="Wingdings" panose="05000000000000000000" pitchFamily="2" charset="2"/>
              <a:buChar char="Ø"/>
            </a:pPr>
            <a:r>
              <a:rPr lang="en-US" dirty="0">
                <a:latin typeface="Baskerville Old Face" panose="02020602080505020303" pitchFamily="18" charset="0"/>
              </a:rPr>
              <a:t>Society of Indian Psychologist (SIP) gathered </a:t>
            </a:r>
            <a:r>
              <a:rPr lang="en-US" dirty="0" smtClean="0">
                <a:latin typeface="Baskerville Old Face" panose="02020602080505020303" pitchFamily="18" charset="0"/>
              </a:rPr>
              <a:t>stories from attendees for </a:t>
            </a:r>
            <a:r>
              <a:rPr lang="en-US" dirty="0">
                <a:latin typeface="Baskerville Old Face" panose="02020602080505020303" pitchFamily="18" charset="0"/>
              </a:rPr>
              <a:t>a period of 2- years.</a:t>
            </a:r>
          </a:p>
          <a:p>
            <a:endParaRPr lang="en-US" dirty="0"/>
          </a:p>
          <a:p>
            <a:endParaRPr lang="en-US" dirty="0"/>
          </a:p>
          <a:p>
            <a:endParaRPr lang="en-US" dirty="0"/>
          </a:p>
        </p:txBody>
      </p:sp>
    </p:spTree>
    <p:extLst>
      <p:ext uri="{BB962C8B-B14F-4D97-AF65-F5344CB8AC3E}">
        <p14:creationId xmlns:p14="http://schemas.microsoft.com/office/powerpoint/2010/main" val="3311753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Baskerville Old Face" panose="02020602080505020303" pitchFamily="18" charset="0"/>
              </a:rPr>
              <a:t>History – “In the Know”</a:t>
            </a:r>
            <a:endParaRPr lang="en-US" sz="3200" dirty="0">
              <a:latin typeface="Baskerville Old Face" panose="02020602080505020303" pitchFamily="18" charset="0"/>
            </a:endParaRPr>
          </a:p>
        </p:txBody>
      </p:sp>
      <p:sp>
        <p:nvSpPr>
          <p:cNvPr id="3" name="Content Placeholder 2"/>
          <p:cNvSpPr>
            <a:spLocks noGrp="1"/>
          </p:cNvSpPr>
          <p:nvPr>
            <p:ph idx="1"/>
          </p:nvPr>
        </p:nvSpPr>
        <p:spPr>
          <a:xfrm>
            <a:off x="1463040" y="1905000"/>
            <a:ext cx="6196405" cy="4114800"/>
          </a:xfrm>
        </p:spPr>
        <p:txBody>
          <a:bodyPr>
            <a:normAutofit/>
          </a:bodyPr>
          <a:lstStyle/>
          <a:p>
            <a:endParaRPr lang="en-US" dirty="0" smtClean="0"/>
          </a:p>
          <a:p>
            <a:pPr>
              <a:buFont typeface="Wingdings" panose="05000000000000000000" pitchFamily="2" charset="2"/>
              <a:buChar char="Ø"/>
            </a:pPr>
            <a:r>
              <a:rPr lang="en-US" sz="2800" dirty="0" smtClean="0">
                <a:latin typeface="Baskerville Old Face" panose="02020602080505020303" pitchFamily="18" charset="0"/>
              </a:rPr>
              <a:t>The Society of Indian Psychologist’s Commentary on the American Psychological Association’s (APA) Ethical Principles of Psychologists and Code of Conduct (2014) [</a:t>
            </a:r>
            <a:r>
              <a:rPr lang="en-US" sz="2800" i="1" dirty="0" smtClean="0">
                <a:latin typeface="Baskerville Old Face" panose="02020602080505020303" pitchFamily="18" charset="0"/>
              </a:rPr>
              <a:t>SIP Commentary</a:t>
            </a:r>
            <a:r>
              <a:rPr lang="en-US" sz="2800" dirty="0" smtClean="0">
                <a:latin typeface="Baskerville Old Face" panose="02020602080505020303" pitchFamily="18" charset="0"/>
              </a:rPr>
              <a:t>] was developed.</a:t>
            </a:r>
          </a:p>
          <a:p>
            <a:pPr>
              <a:buFont typeface="Wingdings" panose="05000000000000000000" pitchFamily="2" charset="2"/>
              <a:buChar char="Ø"/>
            </a:pPr>
            <a:endParaRPr lang="en-US" sz="2800" dirty="0" smtClean="0">
              <a:latin typeface="Baskerville Old Face" panose="02020602080505020303" pitchFamily="18" charset="0"/>
            </a:endParaRPr>
          </a:p>
        </p:txBody>
      </p:sp>
    </p:spTree>
    <p:extLst>
      <p:ext uri="{BB962C8B-B14F-4D97-AF65-F5344CB8AC3E}">
        <p14:creationId xmlns:p14="http://schemas.microsoft.com/office/powerpoint/2010/main" val="812897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SIP  Commentary Overview</a:t>
            </a:r>
            <a:endParaRPr lang="en-US" dirty="0"/>
          </a:p>
        </p:txBody>
      </p:sp>
      <p:sp>
        <p:nvSpPr>
          <p:cNvPr id="3" name="Content Placeholder 2"/>
          <p:cNvSpPr>
            <a:spLocks noGrp="1"/>
          </p:cNvSpPr>
          <p:nvPr>
            <p:ph idx="1"/>
          </p:nvPr>
        </p:nvSpPr>
        <p:spPr/>
        <p:txBody>
          <a:bodyPr/>
          <a:lstStyle/>
          <a:p>
            <a:r>
              <a:rPr lang="en-US" dirty="0" smtClean="0"/>
              <a:t>It is interesting!!</a:t>
            </a:r>
          </a:p>
          <a:p>
            <a:r>
              <a:rPr lang="en-US" dirty="0" smtClean="0"/>
              <a:t>Unique story-based format</a:t>
            </a:r>
          </a:p>
          <a:p>
            <a:r>
              <a:rPr lang="en-US" dirty="0" smtClean="0"/>
              <a:t>98-page document</a:t>
            </a:r>
          </a:p>
          <a:p>
            <a:r>
              <a:rPr lang="en-US" dirty="0" smtClean="0">
                <a:solidFill>
                  <a:srgbClr val="000090"/>
                </a:solidFill>
              </a:rPr>
              <a:t>Documents the need for Indigenous values in ethics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2876</TotalTime>
  <Words>2702</Words>
  <Application>Microsoft Office PowerPoint</Application>
  <PresentationFormat>On-screen Show (4:3)</PresentationFormat>
  <Paragraphs>285</Paragraphs>
  <Slides>33</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Baskerville Old Face</vt:lpstr>
      <vt:lpstr>Brush Script MT</vt:lpstr>
      <vt:lpstr>Calibri</vt:lpstr>
      <vt:lpstr>Constantia</vt:lpstr>
      <vt:lpstr>Franklin Gothic Book</vt:lpstr>
      <vt:lpstr>Rage Italic</vt:lpstr>
      <vt:lpstr>Traditional Arabic</vt:lpstr>
      <vt:lpstr>Wingdings</vt:lpstr>
      <vt:lpstr>Pushpin</vt:lpstr>
      <vt:lpstr>       Society of Indian Psychologist   The APA Ethics Code Through an Indigenous Lens: Introduction to the SIP Commentary on the American Psychological Association’s (APA) Ethical Principles of Psychologists and Code of Conduct  </vt:lpstr>
      <vt:lpstr>Agenda</vt:lpstr>
      <vt:lpstr>Why Should You Care?</vt:lpstr>
      <vt:lpstr>Why Should You Care?</vt:lpstr>
      <vt:lpstr>History – “In the Know”</vt:lpstr>
      <vt:lpstr>History – “In the Know”</vt:lpstr>
      <vt:lpstr>History – “In the Know”</vt:lpstr>
      <vt:lpstr>History – “In the Know”</vt:lpstr>
      <vt:lpstr>SIP  Commentary Overview</vt:lpstr>
      <vt:lpstr>SIP  Commentary Overview</vt:lpstr>
      <vt:lpstr>APA Ethics Code: Areas for Growth</vt:lpstr>
      <vt:lpstr> What are  Indigenous Shared Values?</vt:lpstr>
      <vt:lpstr>Activities and Reflection  on the SIP Commentary</vt:lpstr>
      <vt:lpstr>SIP Commentary  Statement of Values  (Thomas &amp; Morse, 2017, p. 2)</vt:lpstr>
      <vt:lpstr>SIP Commentary  Statement of Values (Thomas &amp; Morse, 2017, p. 2)</vt:lpstr>
      <vt:lpstr>Reflection Questions</vt:lpstr>
      <vt:lpstr>Academic Setting Example</vt:lpstr>
      <vt:lpstr>Story: Avoiding harm (Garcia &amp; Tehee, 2014, p. 46)</vt:lpstr>
      <vt:lpstr>Reflection Questions</vt:lpstr>
      <vt:lpstr>SIP Commentary on Standard  3.04 (Garcia &amp; Tehee, 2014, p. 45)</vt:lpstr>
      <vt:lpstr>Clinic Setting Example (APA 2016, p.13)</vt:lpstr>
      <vt:lpstr>Story: Therapy (Garcia &amp; Tehee, 2014, p. 90)</vt:lpstr>
      <vt:lpstr>Reflection Questions</vt:lpstr>
      <vt:lpstr>SIP Commentary on  Standard 10.01 (Garcia &amp; Tehee, 2014, p. 88)</vt:lpstr>
      <vt:lpstr>Benefits (Clinical Settings)</vt:lpstr>
      <vt:lpstr>Benefits (Academic Settings)</vt:lpstr>
      <vt:lpstr>Benefits (General)</vt:lpstr>
      <vt:lpstr>Benefits (General)</vt:lpstr>
      <vt:lpstr>Benefits (General)</vt:lpstr>
      <vt:lpstr>Barriers to Active Use</vt:lpstr>
      <vt:lpstr>Next Steps: How Will You Radiate?</vt:lpstr>
      <vt:lpstr>References</vt:lpstr>
      <vt:lpstr>Acknowledgements</vt:lpstr>
    </vt:vector>
  </TitlesOfParts>
  <Company>UnitedHealth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W7admin</dc:creator>
  <cp:lastModifiedBy>actech</cp:lastModifiedBy>
  <cp:revision>56</cp:revision>
  <cp:lastPrinted>2017-03-02T00:28:20Z</cp:lastPrinted>
  <dcterms:created xsi:type="dcterms:W3CDTF">2017-08-29T02:50:51Z</dcterms:created>
  <dcterms:modified xsi:type="dcterms:W3CDTF">2018-02-02T03:24:59Z</dcterms:modified>
</cp:coreProperties>
</file>