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handoutMasterIdLst>
    <p:handoutMasterId r:id="rId47"/>
  </p:handoutMasterIdLst>
  <p:sldIdLst>
    <p:sldId id="315" r:id="rId2"/>
    <p:sldId id="256" r:id="rId3"/>
    <p:sldId id="257" r:id="rId4"/>
    <p:sldId id="286" r:id="rId5"/>
    <p:sldId id="322" r:id="rId6"/>
    <p:sldId id="259" r:id="rId7"/>
    <p:sldId id="314" r:id="rId8"/>
    <p:sldId id="316" r:id="rId9"/>
    <p:sldId id="317" r:id="rId10"/>
    <p:sldId id="319" r:id="rId11"/>
    <p:sldId id="323" r:id="rId12"/>
    <p:sldId id="260" r:id="rId13"/>
    <p:sldId id="304" r:id="rId14"/>
    <p:sldId id="305" r:id="rId15"/>
    <p:sldId id="306" r:id="rId16"/>
    <p:sldId id="307" r:id="rId17"/>
    <p:sldId id="308" r:id="rId18"/>
    <p:sldId id="309" r:id="rId19"/>
    <p:sldId id="310" r:id="rId20"/>
    <p:sldId id="311" r:id="rId21"/>
    <p:sldId id="261" r:id="rId22"/>
    <p:sldId id="288" r:id="rId23"/>
    <p:sldId id="290" r:id="rId24"/>
    <p:sldId id="318" r:id="rId25"/>
    <p:sldId id="262" r:id="rId26"/>
    <p:sldId id="263" r:id="rId27"/>
    <p:sldId id="264" r:id="rId28"/>
    <p:sldId id="265" r:id="rId29"/>
    <p:sldId id="266" r:id="rId30"/>
    <p:sldId id="267" r:id="rId31"/>
    <p:sldId id="268" r:id="rId32"/>
    <p:sldId id="312" r:id="rId33"/>
    <p:sldId id="313" r:id="rId34"/>
    <p:sldId id="269" r:id="rId35"/>
    <p:sldId id="320" r:id="rId36"/>
    <p:sldId id="270" r:id="rId37"/>
    <p:sldId id="271" r:id="rId38"/>
    <p:sldId id="321" r:id="rId39"/>
    <p:sldId id="272" r:id="rId40"/>
    <p:sldId id="273" r:id="rId41"/>
    <p:sldId id="283" r:id="rId42"/>
    <p:sldId id="276" r:id="rId43"/>
    <p:sldId id="284" r:id="rId44"/>
    <p:sldId id="278" r:id="rId45"/>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scaleToFitPaper="1"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1176" y="4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notesMaster" Target="notesMasters/notesMaster1.xml"/><Relationship Id="rId47" Type="http://schemas.openxmlformats.org/officeDocument/2006/relationships/handoutMaster" Target="handoutMasters/handoutMaster1.xml"/><Relationship Id="rId48" Type="http://schemas.openxmlformats.org/officeDocument/2006/relationships/printerSettings" Target="printerSettings/printerSettings1.bin"/><Relationship Id="rId49" Type="http://schemas.openxmlformats.org/officeDocument/2006/relationships/presProps" Target="pres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viewProps" Target="viewProps.xml"/><Relationship Id="rId51" Type="http://schemas.openxmlformats.org/officeDocument/2006/relationships/theme" Target="theme/theme1.xml"/><Relationship Id="rId5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sz="quarter" idx="1"/>
          </p:nvPr>
        </p:nvSpPr>
        <p:spPr>
          <a:xfrm>
            <a:off x="3939466" y="0"/>
            <a:ext cx="3013763" cy="465455"/>
          </a:xfrm>
          <a:prstGeom prst="rect">
            <a:avLst/>
          </a:prstGeom>
        </p:spPr>
        <p:txBody>
          <a:bodyPr vert="horz" lIns="92930" tIns="46465" rIns="92930" bIns="46465" rtlCol="0"/>
          <a:lstStyle>
            <a:lvl1pPr algn="r">
              <a:defRPr sz="1200"/>
            </a:lvl1pPr>
          </a:lstStyle>
          <a:p>
            <a:fld id="{6700B152-0A6F-4930-8F27-83C2A87266D6}" type="datetimeFigureOut">
              <a:rPr lang="en-US" smtClean="0"/>
              <a:t>11/12/14</a:t>
            </a:fld>
            <a:endParaRPr lang="en-US"/>
          </a:p>
        </p:txBody>
      </p:sp>
      <p:sp>
        <p:nvSpPr>
          <p:cNvPr id="4" name="Footer Placeholder 3"/>
          <p:cNvSpPr>
            <a:spLocks noGrp="1"/>
          </p:cNvSpPr>
          <p:nvPr>
            <p:ph type="ftr" sz="quarter" idx="2"/>
          </p:nvPr>
        </p:nvSpPr>
        <p:spPr>
          <a:xfrm>
            <a:off x="0" y="8842029"/>
            <a:ext cx="3013763" cy="465455"/>
          </a:xfrm>
          <a:prstGeom prst="rect">
            <a:avLst/>
          </a:prstGeom>
        </p:spPr>
        <p:txBody>
          <a:bodyPr vert="horz" lIns="92930" tIns="46465" rIns="92930" bIns="46465" rtlCol="0" anchor="b"/>
          <a:lstStyle>
            <a:lvl1pPr algn="l">
              <a:defRPr sz="1200"/>
            </a:lvl1pPr>
          </a:lstStyle>
          <a:p>
            <a:endParaRPr lang="en-US"/>
          </a:p>
        </p:txBody>
      </p:sp>
      <p:sp>
        <p:nvSpPr>
          <p:cNvPr id="5" name="Slide Number Placeholder 4"/>
          <p:cNvSpPr>
            <a:spLocks noGrp="1"/>
          </p:cNvSpPr>
          <p:nvPr>
            <p:ph type="sldNum" sz="quarter" idx="3"/>
          </p:nvPr>
        </p:nvSpPr>
        <p:spPr>
          <a:xfrm>
            <a:off x="3939466" y="8842029"/>
            <a:ext cx="3013763" cy="465455"/>
          </a:xfrm>
          <a:prstGeom prst="rect">
            <a:avLst/>
          </a:prstGeom>
        </p:spPr>
        <p:txBody>
          <a:bodyPr vert="horz" lIns="92930" tIns="46465" rIns="92930" bIns="46465" rtlCol="0" anchor="b"/>
          <a:lstStyle>
            <a:lvl1pPr algn="r">
              <a:defRPr sz="1200"/>
            </a:lvl1pPr>
          </a:lstStyle>
          <a:p>
            <a:fld id="{2DE6AB54-F8E6-4256-A257-83CF16C8192E}" type="slidenum">
              <a:rPr lang="en-US" smtClean="0"/>
              <a:t>‹#›</a:t>
            </a:fld>
            <a:endParaRPr lang="en-US"/>
          </a:p>
        </p:txBody>
      </p:sp>
    </p:spTree>
    <p:extLst>
      <p:ext uri="{BB962C8B-B14F-4D97-AF65-F5344CB8AC3E}">
        <p14:creationId xmlns:p14="http://schemas.microsoft.com/office/powerpoint/2010/main" val="36155629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40175" y="0"/>
            <a:ext cx="3013075" cy="465138"/>
          </a:xfrm>
          <a:prstGeom prst="rect">
            <a:avLst/>
          </a:prstGeom>
        </p:spPr>
        <p:txBody>
          <a:bodyPr vert="horz" lIns="91440" tIns="45720" rIns="91440" bIns="45720" rtlCol="0"/>
          <a:lstStyle>
            <a:lvl1pPr algn="r">
              <a:defRPr sz="1200"/>
            </a:lvl1pPr>
          </a:lstStyle>
          <a:p>
            <a:fld id="{43E49821-2D6F-A240-92D6-9ED57A25CBDD}" type="datetimeFigureOut">
              <a:rPr lang="en-US" smtClean="0"/>
              <a:t>11/12/14</a:t>
            </a:fld>
            <a:endParaRPr lang="en-US"/>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5325" y="4421188"/>
            <a:ext cx="5564188" cy="418941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375"/>
            <a:ext cx="30130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40175" y="8842375"/>
            <a:ext cx="3013075" cy="465138"/>
          </a:xfrm>
          <a:prstGeom prst="rect">
            <a:avLst/>
          </a:prstGeom>
        </p:spPr>
        <p:txBody>
          <a:bodyPr vert="horz" lIns="91440" tIns="45720" rIns="91440" bIns="45720" rtlCol="0" anchor="b"/>
          <a:lstStyle>
            <a:lvl1pPr algn="r">
              <a:defRPr sz="1200"/>
            </a:lvl1pPr>
          </a:lstStyle>
          <a:p>
            <a:fld id="{F1BEACE2-16E6-3949-A29D-D41BB80A6DB2}" type="slidenum">
              <a:rPr lang="en-US" smtClean="0"/>
              <a:t>‹#›</a:t>
            </a:fld>
            <a:endParaRPr lang="en-US"/>
          </a:p>
        </p:txBody>
      </p:sp>
    </p:spTree>
    <p:extLst>
      <p:ext uri="{BB962C8B-B14F-4D97-AF65-F5344CB8AC3E}">
        <p14:creationId xmlns:p14="http://schemas.microsoft.com/office/powerpoint/2010/main" val="429460217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32DEE9-E9A2-49E8-9089-93E758288E15}" type="slidenum">
              <a:rPr lang="en-US" smtClean="0"/>
              <a:t>1</a:t>
            </a:fld>
            <a:endParaRPr lang="en-US"/>
          </a:p>
        </p:txBody>
      </p:sp>
    </p:spTree>
    <p:extLst>
      <p:ext uri="{BB962C8B-B14F-4D97-AF65-F5344CB8AC3E}">
        <p14:creationId xmlns:p14="http://schemas.microsoft.com/office/powerpoint/2010/main" val="19474053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938ACF1-6D51-47ED-80D3-E874F04F1B00}" type="datetimeFigureOut">
              <a:rPr lang="en-US" smtClean="0"/>
              <a:t>11/12/14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7CD8AB-CF32-4FB6-A447-5BDFE23997D9}" type="slidenum">
              <a:rPr lang="en-US" smtClean="0"/>
              <a:t>‹#›</a:t>
            </a:fld>
            <a:endParaRPr lang="en-US"/>
          </a:p>
        </p:txBody>
      </p:sp>
    </p:spTree>
    <p:extLst>
      <p:ext uri="{BB962C8B-B14F-4D97-AF65-F5344CB8AC3E}">
        <p14:creationId xmlns:p14="http://schemas.microsoft.com/office/powerpoint/2010/main" val="778507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38ACF1-6D51-47ED-80D3-E874F04F1B00}" type="datetimeFigureOut">
              <a:rPr lang="en-US" smtClean="0"/>
              <a:t>11/12/14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7CD8AB-CF32-4FB6-A447-5BDFE23997D9}" type="slidenum">
              <a:rPr lang="en-US" smtClean="0"/>
              <a:t>‹#›</a:t>
            </a:fld>
            <a:endParaRPr lang="en-US"/>
          </a:p>
        </p:txBody>
      </p:sp>
    </p:spTree>
    <p:extLst>
      <p:ext uri="{BB962C8B-B14F-4D97-AF65-F5344CB8AC3E}">
        <p14:creationId xmlns:p14="http://schemas.microsoft.com/office/powerpoint/2010/main" val="1052689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38ACF1-6D51-47ED-80D3-E874F04F1B00}" type="datetimeFigureOut">
              <a:rPr lang="en-US" smtClean="0"/>
              <a:t>11/12/14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7CD8AB-CF32-4FB6-A447-5BDFE23997D9}" type="slidenum">
              <a:rPr lang="en-US" smtClean="0"/>
              <a:t>‹#›</a:t>
            </a:fld>
            <a:endParaRPr lang="en-US"/>
          </a:p>
        </p:txBody>
      </p:sp>
    </p:spTree>
    <p:extLst>
      <p:ext uri="{BB962C8B-B14F-4D97-AF65-F5344CB8AC3E}">
        <p14:creationId xmlns:p14="http://schemas.microsoft.com/office/powerpoint/2010/main" val="2172059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38ACF1-6D51-47ED-80D3-E874F04F1B00}" type="datetimeFigureOut">
              <a:rPr lang="en-US" smtClean="0"/>
              <a:t>11/12/14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7CD8AB-CF32-4FB6-A447-5BDFE23997D9}" type="slidenum">
              <a:rPr lang="en-US" smtClean="0"/>
              <a:t>‹#›</a:t>
            </a:fld>
            <a:endParaRPr lang="en-US"/>
          </a:p>
        </p:txBody>
      </p:sp>
    </p:spTree>
    <p:extLst>
      <p:ext uri="{BB962C8B-B14F-4D97-AF65-F5344CB8AC3E}">
        <p14:creationId xmlns:p14="http://schemas.microsoft.com/office/powerpoint/2010/main" val="2968678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38ACF1-6D51-47ED-80D3-E874F04F1B00}" type="datetimeFigureOut">
              <a:rPr lang="en-US" smtClean="0"/>
              <a:t>11/12/14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7CD8AB-CF32-4FB6-A447-5BDFE23997D9}" type="slidenum">
              <a:rPr lang="en-US" smtClean="0"/>
              <a:t>‹#›</a:t>
            </a:fld>
            <a:endParaRPr lang="en-US"/>
          </a:p>
        </p:txBody>
      </p:sp>
    </p:spTree>
    <p:extLst>
      <p:ext uri="{BB962C8B-B14F-4D97-AF65-F5344CB8AC3E}">
        <p14:creationId xmlns:p14="http://schemas.microsoft.com/office/powerpoint/2010/main" val="1993312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938ACF1-6D51-47ED-80D3-E874F04F1B00}" type="datetimeFigureOut">
              <a:rPr lang="en-US" smtClean="0"/>
              <a:t>11/12/14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7CD8AB-CF32-4FB6-A447-5BDFE23997D9}" type="slidenum">
              <a:rPr lang="en-US" smtClean="0"/>
              <a:t>‹#›</a:t>
            </a:fld>
            <a:endParaRPr lang="en-US"/>
          </a:p>
        </p:txBody>
      </p:sp>
    </p:spTree>
    <p:extLst>
      <p:ext uri="{BB962C8B-B14F-4D97-AF65-F5344CB8AC3E}">
        <p14:creationId xmlns:p14="http://schemas.microsoft.com/office/powerpoint/2010/main" val="486154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938ACF1-6D51-47ED-80D3-E874F04F1B00}" type="datetimeFigureOut">
              <a:rPr lang="en-US" smtClean="0"/>
              <a:t>11/12/14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7CD8AB-CF32-4FB6-A447-5BDFE23997D9}" type="slidenum">
              <a:rPr lang="en-US" smtClean="0"/>
              <a:t>‹#›</a:t>
            </a:fld>
            <a:endParaRPr lang="en-US"/>
          </a:p>
        </p:txBody>
      </p:sp>
    </p:spTree>
    <p:extLst>
      <p:ext uri="{BB962C8B-B14F-4D97-AF65-F5344CB8AC3E}">
        <p14:creationId xmlns:p14="http://schemas.microsoft.com/office/powerpoint/2010/main" val="1345018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938ACF1-6D51-47ED-80D3-E874F04F1B00}" type="datetimeFigureOut">
              <a:rPr lang="en-US" smtClean="0"/>
              <a:t>11/12/14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7CD8AB-CF32-4FB6-A447-5BDFE23997D9}" type="slidenum">
              <a:rPr lang="en-US" smtClean="0"/>
              <a:t>‹#›</a:t>
            </a:fld>
            <a:endParaRPr lang="en-US"/>
          </a:p>
        </p:txBody>
      </p:sp>
    </p:spTree>
    <p:extLst>
      <p:ext uri="{BB962C8B-B14F-4D97-AF65-F5344CB8AC3E}">
        <p14:creationId xmlns:p14="http://schemas.microsoft.com/office/powerpoint/2010/main" val="18386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38ACF1-6D51-47ED-80D3-E874F04F1B00}" type="datetimeFigureOut">
              <a:rPr lang="en-US" smtClean="0"/>
              <a:t>11/12/14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7CD8AB-CF32-4FB6-A447-5BDFE23997D9}" type="slidenum">
              <a:rPr lang="en-US" smtClean="0"/>
              <a:t>‹#›</a:t>
            </a:fld>
            <a:endParaRPr lang="en-US"/>
          </a:p>
        </p:txBody>
      </p:sp>
    </p:spTree>
    <p:extLst>
      <p:ext uri="{BB962C8B-B14F-4D97-AF65-F5344CB8AC3E}">
        <p14:creationId xmlns:p14="http://schemas.microsoft.com/office/powerpoint/2010/main" val="1114049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38ACF1-6D51-47ED-80D3-E874F04F1B00}" type="datetimeFigureOut">
              <a:rPr lang="en-US" smtClean="0"/>
              <a:t>11/12/14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7CD8AB-CF32-4FB6-A447-5BDFE23997D9}" type="slidenum">
              <a:rPr lang="en-US" smtClean="0"/>
              <a:t>‹#›</a:t>
            </a:fld>
            <a:endParaRPr lang="en-US"/>
          </a:p>
        </p:txBody>
      </p:sp>
    </p:spTree>
    <p:extLst>
      <p:ext uri="{BB962C8B-B14F-4D97-AF65-F5344CB8AC3E}">
        <p14:creationId xmlns:p14="http://schemas.microsoft.com/office/powerpoint/2010/main" val="1813557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38ACF1-6D51-47ED-80D3-E874F04F1B00}" type="datetimeFigureOut">
              <a:rPr lang="en-US" smtClean="0"/>
              <a:t>11/12/14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7CD8AB-CF32-4FB6-A447-5BDFE23997D9}" type="slidenum">
              <a:rPr lang="en-US" smtClean="0"/>
              <a:t>‹#›</a:t>
            </a:fld>
            <a:endParaRPr lang="en-US"/>
          </a:p>
        </p:txBody>
      </p:sp>
    </p:spTree>
    <p:extLst>
      <p:ext uri="{BB962C8B-B14F-4D97-AF65-F5344CB8AC3E}">
        <p14:creationId xmlns:p14="http://schemas.microsoft.com/office/powerpoint/2010/main" val="355679284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38ACF1-6D51-47ED-80D3-E874F04F1B00}" type="datetimeFigureOut">
              <a:rPr lang="en-US" smtClean="0"/>
              <a:t>11/12/14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7CD8AB-CF32-4FB6-A447-5BDFE23997D9}" type="slidenum">
              <a:rPr lang="en-US" smtClean="0"/>
              <a:t>‹#›</a:t>
            </a:fld>
            <a:endParaRPr lang="en-US"/>
          </a:p>
        </p:txBody>
      </p:sp>
    </p:spTree>
    <p:extLst>
      <p:ext uri="{BB962C8B-B14F-4D97-AF65-F5344CB8AC3E}">
        <p14:creationId xmlns:p14="http://schemas.microsoft.com/office/powerpoint/2010/main" val="14763880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old.suny.edu/facultysenate/"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www.albany.edu/news/54991.php?WT.source=ncfeed"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old.suny.edu/facultySenate/ApprovedResolutions.cfm"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old.suny.edu/facultySenate/standcmterpts.cfm"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mailto:ddumpson@ualbanysa.org"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19200" y="555601"/>
            <a:ext cx="6267336" cy="523220"/>
          </a:xfrm>
          <a:prstGeom prst="rect">
            <a:avLst/>
          </a:prstGeom>
          <a:noFill/>
        </p:spPr>
        <p:txBody>
          <a:bodyPr wrap="none" rtlCol="0">
            <a:spAutoFit/>
          </a:bodyPr>
          <a:lstStyle/>
          <a:p>
            <a:r>
              <a:rPr lang="en-US" sz="2800" b="1" dirty="0" smtClean="0">
                <a:solidFill>
                  <a:srgbClr val="000099"/>
                </a:solidFill>
                <a:cs typeface="Arial" panose="020B0604020202020204" pitchFamily="34" charset="0"/>
              </a:rPr>
              <a:t>University Senate Meeting</a:t>
            </a:r>
            <a:r>
              <a:rPr lang="en-US" sz="2800" b="1" dirty="0">
                <a:solidFill>
                  <a:srgbClr val="000099"/>
                </a:solidFill>
                <a:cs typeface="Arial" panose="020B0604020202020204" pitchFamily="34" charset="0"/>
              </a:rPr>
              <a:t>:</a:t>
            </a:r>
            <a:r>
              <a:rPr lang="en-US" sz="2800" b="1" dirty="0" smtClean="0">
                <a:solidFill>
                  <a:srgbClr val="000099"/>
                </a:solidFill>
                <a:cs typeface="Arial" panose="020B0604020202020204" pitchFamily="34" charset="0"/>
              </a:rPr>
              <a:t> </a:t>
            </a:r>
            <a:r>
              <a:rPr lang="en-US" sz="2800" b="1" dirty="0" smtClean="0">
                <a:solidFill>
                  <a:srgbClr val="000099"/>
                </a:solidFill>
                <a:cs typeface="Arial" panose="020B0604020202020204" pitchFamily="34" charset="0"/>
              </a:rPr>
              <a:t>Nov 17, </a:t>
            </a:r>
            <a:r>
              <a:rPr lang="en-US" sz="2800" b="1" dirty="0" smtClean="0">
                <a:solidFill>
                  <a:srgbClr val="000099"/>
                </a:solidFill>
                <a:cs typeface="Arial" panose="020B0604020202020204" pitchFamily="34" charset="0"/>
              </a:rPr>
              <a:t>2014</a:t>
            </a:r>
            <a:endParaRPr lang="en-US" sz="2800" b="1" dirty="0">
              <a:solidFill>
                <a:srgbClr val="000099"/>
              </a:solidFill>
              <a:cs typeface="Arial" panose="020B0604020202020204" pitchFamily="34" charset="0"/>
            </a:endParaRPr>
          </a:p>
        </p:txBody>
      </p:sp>
      <p:sp>
        <p:nvSpPr>
          <p:cNvPr id="5" name="TextBox 4"/>
          <p:cNvSpPr txBox="1"/>
          <p:nvPr/>
        </p:nvSpPr>
        <p:spPr>
          <a:xfrm>
            <a:off x="838200" y="1981200"/>
            <a:ext cx="6750566" cy="4093428"/>
          </a:xfrm>
          <a:prstGeom prst="rect">
            <a:avLst/>
          </a:prstGeom>
          <a:noFill/>
        </p:spPr>
        <p:txBody>
          <a:bodyPr wrap="none" rtlCol="0">
            <a:spAutoFit/>
          </a:bodyPr>
          <a:lstStyle/>
          <a:p>
            <a:r>
              <a:rPr lang="en-US" sz="2000" b="1" dirty="0" smtClean="0">
                <a:solidFill>
                  <a:srgbClr val="000099"/>
                </a:solidFill>
                <a:cs typeface="Arial" panose="020B0604020202020204" pitchFamily="34" charset="0"/>
              </a:rPr>
              <a:t>Campus Governance Leaders &amp; Council and Committee Chairs</a:t>
            </a:r>
          </a:p>
          <a:p>
            <a:pPr marL="342900" indent="-342900">
              <a:buFont typeface="Arial"/>
              <a:buChar char="•"/>
            </a:pPr>
            <a:r>
              <a:rPr lang="en-US" sz="2000" dirty="0" smtClean="0">
                <a:solidFill>
                  <a:srgbClr val="000099"/>
                </a:solidFill>
                <a:cs typeface="Arial" panose="020B0604020202020204" pitchFamily="34" charset="0"/>
              </a:rPr>
              <a:t>Please sign in</a:t>
            </a:r>
          </a:p>
          <a:p>
            <a:pPr marL="342900" indent="-342900">
              <a:buFont typeface="Arial"/>
              <a:buChar char="•"/>
            </a:pPr>
            <a:r>
              <a:rPr lang="en-US" sz="2000" dirty="0" smtClean="0">
                <a:solidFill>
                  <a:srgbClr val="000099"/>
                </a:solidFill>
                <a:cs typeface="Arial" panose="020B0604020202020204" pitchFamily="34" charset="0"/>
              </a:rPr>
              <a:t>Pick up your assigned </a:t>
            </a:r>
            <a:r>
              <a:rPr lang="en-US" sz="2000" dirty="0" err="1" smtClean="0">
                <a:solidFill>
                  <a:srgbClr val="000099"/>
                </a:solidFill>
                <a:cs typeface="Arial" panose="020B0604020202020204" pitchFamily="34" charset="0"/>
              </a:rPr>
              <a:t>iClicker</a:t>
            </a:r>
            <a:r>
              <a:rPr lang="en-US" sz="2000" dirty="0" smtClean="0">
                <a:solidFill>
                  <a:srgbClr val="000099"/>
                </a:solidFill>
                <a:cs typeface="Arial" panose="020B0604020202020204" pitchFamily="34" charset="0"/>
              </a:rPr>
              <a:t> </a:t>
            </a:r>
          </a:p>
          <a:p>
            <a:pPr marL="342900" indent="-342900">
              <a:buFont typeface="Arial"/>
              <a:buChar char="•"/>
            </a:pPr>
            <a:r>
              <a:rPr lang="en-US" sz="2000" dirty="0" smtClean="0">
                <a:solidFill>
                  <a:srgbClr val="000099"/>
                </a:solidFill>
                <a:cs typeface="Arial" panose="020B0604020202020204" pitchFamily="34" charset="0"/>
              </a:rPr>
              <a:t>Take a seat in the front</a:t>
            </a:r>
            <a:br>
              <a:rPr lang="en-US" sz="2000" dirty="0" smtClean="0">
                <a:solidFill>
                  <a:srgbClr val="000099"/>
                </a:solidFill>
                <a:cs typeface="Arial" panose="020B0604020202020204" pitchFamily="34" charset="0"/>
              </a:rPr>
            </a:br>
            <a:endParaRPr lang="en-US" sz="2000" dirty="0" smtClean="0">
              <a:solidFill>
                <a:srgbClr val="000099"/>
              </a:solidFill>
              <a:cs typeface="Arial" panose="020B0604020202020204" pitchFamily="34" charset="0"/>
            </a:endParaRPr>
          </a:p>
          <a:p>
            <a:r>
              <a:rPr lang="en-US" sz="2000" b="1" dirty="0">
                <a:solidFill>
                  <a:srgbClr val="000099"/>
                </a:solidFill>
                <a:cs typeface="Arial" panose="020B0604020202020204" pitchFamily="34" charset="0"/>
              </a:rPr>
              <a:t>Senators:</a:t>
            </a:r>
          </a:p>
          <a:p>
            <a:pPr marL="285750" indent="-285750">
              <a:buFont typeface="Arial" panose="020B0604020202020204" pitchFamily="34" charset="0"/>
              <a:buChar char="•"/>
            </a:pPr>
            <a:r>
              <a:rPr lang="en-US" sz="2000" dirty="0">
                <a:solidFill>
                  <a:srgbClr val="000099"/>
                </a:solidFill>
                <a:cs typeface="Arial" panose="020B0604020202020204" pitchFamily="34" charset="0"/>
              </a:rPr>
              <a:t>Please sign in</a:t>
            </a:r>
          </a:p>
          <a:p>
            <a:pPr marL="285750" indent="-285750">
              <a:buFont typeface="Arial" panose="020B0604020202020204" pitchFamily="34" charset="0"/>
              <a:buChar char="•"/>
            </a:pPr>
            <a:r>
              <a:rPr lang="en-US" sz="2000" dirty="0">
                <a:solidFill>
                  <a:srgbClr val="000099"/>
                </a:solidFill>
                <a:cs typeface="Arial" panose="020B0604020202020204" pitchFamily="34" charset="0"/>
              </a:rPr>
              <a:t>Pick up your assigned </a:t>
            </a:r>
            <a:r>
              <a:rPr lang="en-US" sz="2000" dirty="0" err="1">
                <a:solidFill>
                  <a:srgbClr val="000099"/>
                </a:solidFill>
                <a:cs typeface="Arial" panose="020B0604020202020204" pitchFamily="34" charset="0"/>
              </a:rPr>
              <a:t>iClicker</a:t>
            </a:r>
            <a:endParaRPr lang="en-US" sz="2000" dirty="0">
              <a:solidFill>
                <a:srgbClr val="000099"/>
              </a:solidFill>
              <a:cs typeface="Arial" panose="020B0604020202020204" pitchFamily="34" charset="0"/>
            </a:endParaRPr>
          </a:p>
          <a:p>
            <a:pPr marL="285750" indent="-285750">
              <a:buFont typeface="Arial" panose="020B0604020202020204" pitchFamily="34" charset="0"/>
              <a:buChar char="•"/>
            </a:pPr>
            <a:r>
              <a:rPr lang="en-US" sz="2000" dirty="0">
                <a:solidFill>
                  <a:srgbClr val="000099"/>
                </a:solidFill>
                <a:cs typeface="Arial" panose="020B0604020202020204" pitchFamily="34" charset="0"/>
              </a:rPr>
              <a:t>Take a seat in the chairs angled toward the </a:t>
            </a:r>
            <a:r>
              <a:rPr lang="en-US" sz="2000" dirty="0" smtClean="0">
                <a:solidFill>
                  <a:srgbClr val="000099"/>
                </a:solidFill>
                <a:cs typeface="Arial" panose="020B0604020202020204" pitchFamily="34" charset="0"/>
              </a:rPr>
              <a:t>center</a:t>
            </a:r>
          </a:p>
          <a:p>
            <a:endParaRPr lang="en-US" sz="2000" dirty="0" smtClean="0">
              <a:solidFill>
                <a:srgbClr val="000099"/>
              </a:solidFill>
              <a:cs typeface="Arial" panose="020B0604020202020204" pitchFamily="34" charset="0"/>
            </a:endParaRPr>
          </a:p>
          <a:p>
            <a:r>
              <a:rPr lang="en-US" sz="2000" b="1" dirty="0" smtClean="0">
                <a:solidFill>
                  <a:srgbClr val="000099"/>
                </a:solidFill>
                <a:cs typeface="Arial" panose="020B0604020202020204" pitchFamily="34" charset="0"/>
              </a:rPr>
              <a:t>Guests/Visitors:</a:t>
            </a:r>
          </a:p>
          <a:p>
            <a:pPr marL="285750" indent="-285750">
              <a:buFont typeface="Arial" panose="020B0604020202020204" pitchFamily="34" charset="0"/>
              <a:buChar char="•"/>
            </a:pPr>
            <a:r>
              <a:rPr lang="en-US" sz="2000" dirty="0">
                <a:solidFill>
                  <a:srgbClr val="000099"/>
                </a:solidFill>
                <a:cs typeface="Arial" panose="020B0604020202020204" pitchFamily="34" charset="0"/>
              </a:rPr>
              <a:t>P</a:t>
            </a:r>
            <a:r>
              <a:rPr lang="en-US" sz="2000" dirty="0" smtClean="0">
                <a:solidFill>
                  <a:srgbClr val="000099"/>
                </a:solidFill>
                <a:cs typeface="Arial" panose="020B0604020202020204" pitchFamily="34" charset="0"/>
              </a:rPr>
              <a:t>lease sign </a:t>
            </a:r>
            <a:r>
              <a:rPr lang="en-US" sz="2000" dirty="0" smtClean="0">
                <a:solidFill>
                  <a:srgbClr val="000099"/>
                </a:solidFill>
                <a:cs typeface="Arial" panose="020B0604020202020204" pitchFamily="34" charset="0"/>
              </a:rPr>
              <a:t>in on visitor sign in sheet</a:t>
            </a:r>
            <a:endParaRPr lang="en-US" sz="2000" dirty="0" smtClean="0">
              <a:solidFill>
                <a:srgbClr val="000099"/>
              </a:solidFill>
              <a:cs typeface="Arial" panose="020B0604020202020204" pitchFamily="34" charset="0"/>
            </a:endParaRPr>
          </a:p>
          <a:p>
            <a:pPr marL="285750" indent="-285750">
              <a:buFont typeface="Arial" panose="020B0604020202020204" pitchFamily="34" charset="0"/>
              <a:buChar char="•"/>
            </a:pPr>
            <a:r>
              <a:rPr lang="en-US" sz="2000" dirty="0">
                <a:solidFill>
                  <a:srgbClr val="000099"/>
                </a:solidFill>
                <a:cs typeface="Arial" panose="020B0604020202020204" pitchFamily="34" charset="0"/>
              </a:rPr>
              <a:t>T</a:t>
            </a:r>
            <a:r>
              <a:rPr lang="en-US" sz="2000" dirty="0" smtClean="0">
                <a:solidFill>
                  <a:srgbClr val="000099"/>
                </a:solidFill>
                <a:cs typeface="Arial" panose="020B0604020202020204" pitchFamily="34" charset="0"/>
              </a:rPr>
              <a:t>ake a seat in the chairs towards the back of the room</a:t>
            </a:r>
            <a:endParaRPr lang="en-US" sz="2000" dirty="0">
              <a:solidFill>
                <a:srgbClr val="000099"/>
              </a:solidFill>
              <a:cs typeface="Arial" panose="020B0604020202020204" pitchFamily="34" charset="0"/>
            </a:endParaRPr>
          </a:p>
        </p:txBody>
      </p:sp>
    </p:spTree>
    <p:extLst>
      <p:ext uri="{BB962C8B-B14F-4D97-AF65-F5344CB8AC3E}">
        <p14:creationId xmlns:p14="http://schemas.microsoft.com/office/powerpoint/2010/main" val="60718812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42611" y="837531"/>
            <a:ext cx="5173211" cy="369332"/>
          </a:xfrm>
          <a:prstGeom prst="rect">
            <a:avLst/>
          </a:prstGeom>
          <a:noFill/>
        </p:spPr>
        <p:txBody>
          <a:bodyPr wrap="none" rtlCol="0">
            <a:spAutoFit/>
          </a:bodyPr>
          <a:lstStyle/>
          <a:p>
            <a:pPr marL="285750" indent="-285750">
              <a:buFont typeface="Arial" panose="020B0604020202020204" pitchFamily="34" charset="0"/>
              <a:buChar char="•"/>
            </a:pPr>
            <a:r>
              <a:rPr lang="en-US" b="1" dirty="0" smtClean="0">
                <a:solidFill>
                  <a:srgbClr val="000099"/>
                </a:solidFill>
              </a:rPr>
              <a:t>Senate Chair’s Report – Joette Stefl-Mabry</a:t>
            </a:r>
            <a:r>
              <a:rPr lang="en-US" sz="1600" b="1" dirty="0" smtClean="0">
                <a:solidFill>
                  <a:srgbClr val="000099"/>
                </a:solidFill>
              </a:rPr>
              <a:t> </a:t>
            </a:r>
            <a:r>
              <a:rPr lang="en-US" sz="1600" b="1" dirty="0" smtClean="0">
                <a:solidFill>
                  <a:srgbClr val="000099"/>
                </a:solidFill>
              </a:rPr>
              <a:t>[5 </a:t>
            </a:r>
            <a:r>
              <a:rPr lang="en-US" sz="1600" b="1" dirty="0" smtClean="0">
                <a:solidFill>
                  <a:srgbClr val="000099"/>
                </a:solidFill>
              </a:rPr>
              <a:t>of </a:t>
            </a:r>
            <a:r>
              <a:rPr lang="en-US" sz="1600" b="1" dirty="0" smtClean="0">
                <a:solidFill>
                  <a:srgbClr val="000099"/>
                </a:solidFill>
              </a:rPr>
              <a:t>6]</a:t>
            </a:r>
            <a:endParaRPr lang="en-US" sz="1600" b="1" dirty="0" smtClean="0">
              <a:solidFill>
                <a:srgbClr val="000099"/>
              </a:solidFill>
            </a:endParaRPr>
          </a:p>
        </p:txBody>
      </p:sp>
      <p:sp>
        <p:nvSpPr>
          <p:cNvPr id="2" name="TextBox 1"/>
          <p:cNvSpPr txBox="1"/>
          <p:nvPr/>
        </p:nvSpPr>
        <p:spPr>
          <a:xfrm>
            <a:off x="468668" y="1186971"/>
            <a:ext cx="8000999" cy="6247866"/>
          </a:xfrm>
          <a:prstGeom prst="rect">
            <a:avLst/>
          </a:prstGeom>
          <a:noFill/>
        </p:spPr>
        <p:txBody>
          <a:bodyPr wrap="square" rtlCol="0">
            <a:spAutoFit/>
          </a:bodyPr>
          <a:lstStyle/>
          <a:p>
            <a:r>
              <a:rPr lang="en-US" b="1" dirty="0" smtClean="0">
                <a:solidFill>
                  <a:srgbClr val="FF0000"/>
                </a:solidFill>
              </a:rPr>
              <a:t>IV. Information regarding Senate Functions</a:t>
            </a:r>
            <a:r>
              <a:rPr lang="en-US" b="1" dirty="0" smtClean="0">
                <a:solidFill>
                  <a:srgbClr val="000099"/>
                </a:solidFill>
              </a:rPr>
              <a:t/>
            </a:r>
            <a:br>
              <a:rPr lang="en-US" b="1" dirty="0" smtClean="0">
                <a:solidFill>
                  <a:srgbClr val="000099"/>
                </a:solidFill>
              </a:rPr>
            </a:br>
            <a:r>
              <a:rPr lang="en-US" b="1" dirty="0" smtClean="0">
                <a:solidFill>
                  <a:srgbClr val="000099"/>
                </a:solidFill>
              </a:rPr>
              <a:t>What </a:t>
            </a:r>
            <a:r>
              <a:rPr lang="en-US" b="1" dirty="0">
                <a:solidFill>
                  <a:srgbClr val="000099"/>
                </a:solidFill>
              </a:rPr>
              <a:t>is the purpose of listening to/reading all these reports during a Senate meeting</a:t>
            </a:r>
            <a:r>
              <a:rPr lang="en-US" b="1" dirty="0" smtClean="0">
                <a:solidFill>
                  <a:srgbClr val="000099"/>
                </a:solidFill>
              </a:rPr>
              <a:t>?</a:t>
            </a:r>
            <a:endParaRPr lang="en-US" dirty="0">
              <a:solidFill>
                <a:srgbClr val="000099"/>
              </a:solidFill>
            </a:endParaRPr>
          </a:p>
          <a:p>
            <a:pPr lvl="0"/>
            <a:r>
              <a:rPr lang="en-US" b="1" dirty="0">
                <a:solidFill>
                  <a:srgbClr val="000099"/>
                </a:solidFill>
              </a:rPr>
              <a:t>According to the Charter</a:t>
            </a:r>
            <a:r>
              <a:rPr lang="en-US" b="1" dirty="0" smtClean="0">
                <a:solidFill>
                  <a:srgbClr val="000099"/>
                </a:solidFill>
              </a:rPr>
              <a:t>:</a:t>
            </a:r>
            <a:endParaRPr lang="en-US" b="1" dirty="0">
              <a:solidFill>
                <a:srgbClr val="000099"/>
              </a:solidFill>
            </a:endParaRPr>
          </a:p>
          <a:p>
            <a:pPr marL="285750" indent="-285750">
              <a:buFont typeface="Arial"/>
              <a:buChar char="•"/>
            </a:pPr>
            <a:r>
              <a:rPr lang="en-US" dirty="0">
                <a:solidFill>
                  <a:srgbClr val="000099"/>
                </a:solidFill>
              </a:rPr>
              <a:t>Re: VIII.4. Reporting to Senate: The informational section of a council report may be questioned during a Senate meeting while the report is on the floor. </a:t>
            </a:r>
            <a:endParaRPr lang="en-US" dirty="0" smtClean="0">
              <a:solidFill>
                <a:srgbClr val="000099"/>
              </a:solidFill>
            </a:endParaRPr>
          </a:p>
          <a:p>
            <a:r>
              <a:rPr lang="en-US" dirty="0" smtClean="0">
                <a:solidFill>
                  <a:srgbClr val="000099"/>
                </a:solidFill>
              </a:rPr>
              <a:t>A </a:t>
            </a:r>
            <a:r>
              <a:rPr lang="en-US" dirty="0">
                <a:solidFill>
                  <a:srgbClr val="000099"/>
                </a:solidFill>
              </a:rPr>
              <a:t>Senator may </a:t>
            </a:r>
            <a:r>
              <a:rPr lang="en-US" b="1" dirty="0">
                <a:solidFill>
                  <a:srgbClr val="000099"/>
                </a:solidFill>
              </a:rPr>
              <a:t>challenge any action taken by a Council</a:t>
            </a:r>
            <a:r>
              <a:rPr lang="en-US" dirty="0">
                <a:solidFill>
                  <a:srgbClr val="000099"/>
                </a:solidFill>
              </a:rPr>
              <a:t>, by making an appropriate </a:t>
            </a:r>
            <a:r>
              <a:rPr lang="en-US" b="1" dirty="0">
                <a:solidFill>
                  <a:srgbClr val="000099"/>
                </a:solidFill>
              </a:rPr>
              <a:t>motion</a:t>
            </a:r>
            <a:r>
              <a:rPr lang="en-US" dirty="0">
                <a:solidFill>
                  <a:srgbClr val="000099"/>
                </a:solidFill>
              </a:rPr>
              <a:t> under "new business</a:t>
            </a:r>
            <a:r>
              <a:rPr lang="en-US" dirty="0" smtClean="0">
                <a:solidFill>
                  <a:srgbClr val="000099"/>
                </a:solidFill>
              </a:rPr>
              <a:t>.”</a:t>
            </a:r>
          </a:p>
          <a:p>
            <a:r>
              <a:rPr lang="en-US" b="1" dirty="0" smtClean="0">
                <a:solidFill>
                  <a:srgbClr val="000099"/>
                </a:solidFill>
              </a:rPr>
              <a:t>What is a motion? </a:t>
            </a:r>
            <a:endParaRPr lang="en-US" b="1" dirty="0">
              <a:solidFill>
                <a:srgbClr val="000099"/>
              </a:solidFill>
            </a:endParaRPr>
          </a:p>
          <a:p>
            <a:pPr marL="285750" indent="-285750">
              <a:buFont typeface="Arial"/>
              <a:buChar char="•"/>
            </a:pPr>
            <a:r>
              <a:rPr lang="en-US" dirty="0" smtClean="0">
                <a:solidFill>
                  <a:srgbClr val="000099"/>
                </a:solidFill>
              </a:rPr>
              <a:t>A motion is a formal proposal by a member, in a meeting, that the assembly take a certain action (Robert &amp; Robert, 2011)*. </a:t>
            </a:r>
          </a:p>
          <a:p>
            <a:pPr marL="285750" indent="-285750">
              <a:spcAft>
                <a:spcPts val="600"/>
              </a:spcAft>
              <a:buFont typeface="Arial"/>
              <a:buChar char="•"/>
            </a:pPr>
            <a:r>
              <a:rPr lang="en-US" dirty="0" smtClean="0">
                <a:solidFill>
                  <a:srgbClr val="000099"/>
                </a:solidFill>
              </a:rPr>
              <a:t>The proposed action may be of a substantive nature, or it may express a certain view or direct that a particular investigation be conducted and the findings be reported to the assembly for possible further action, or the like (2011, p. 27).  </a:t>
            </a:r>
          </a:p>
          <a:p>
            <a:pPr lvl="1">
              <a:spcAft>
                <a:spcPts val="600"/>
              </a:spcAft>
            </a:pPr>
            <a:endParaRPr lang="en-US" sz="1600" dirty="0" smtClean="0">
              <a:solidFill>
                <a:srgbClr val="000099"/>
              </a:solidFill>
            </a:endParaRPr>
          </a:p>
          <a:p>
            <a:pPr lvl="1">
              <a:spcAft>
                <a:spcPts val="600"/>
              </a:spcAft>
            </a:pPr>
            <a:endParaRPr lang="en-US" sz="1600" dirty="0">
              <a:solidFill>
                <a:srgbClr val="000099"/>
              </a:solidFill>
            </a:endParaRPr>
          </a:p>
          <a:p>
            <a:pPr lvl="1">
              <a:spcAft>
                <a:spcPts val="600"/>
              </a:spcAft>
            </a:pPr>
            <a:r>
              <a:rPr lang="en-US" sz="1600" dirty="0" smtClean="0">
                <a:solidFill>
                  <a:srgbClr val="000099"/>
                </a:solidFill>
              </a:rPr>
              <a:t>*Robert</a:t>
            </a:r>
            <a:r>
              <a:rPr lang="en-US" sz="1600" dirty="0">
                <a:solidFill>
                  <a:srgbClr val="000099"/>
                </a:solidFill>
              </a:rPr>
              <a:t>, H. M., &amp; Robert, S. C. (2011). </a:t>
            </a:r>
            <a:r>
              <a:rPr lang="en-US" sz="1600" i="1" dirty="0">
                <a:solidFill>
                  <a:srgbClr val="000099"/>
                </a:solidFill>
              </a:rPr>
              <a:t>Robert's rules of order newly revised</a:t>
            </a:r>
            <a:r>
              <a:rPr lang="en-US" sz="1600" dirty="0">
                <a:solidFill>
                  <a:srgbClr val="000099"/>
                </a:solidFill>
              </a:rPr>
              <a:t> (11th ed.). Philadelphia, PA: Da Capo Press.</a:t>
            </a:r>
          </a:p>
          <a:p>
            <a:pPr lvl="1">
              <a:spcAft>
                <a:spcPts val="600"/>
              </a:spcAft>
            </a:pPr>
            <a:endParaRPr lang="en-US" dirty="0">
              <a:solidFill>
                <a:srgbClr val="000099"/>
              </a:solidFill>
            </a:endParaRPr>
          </a:p>
          <a:p>
            <a:pPr lvl="1">
              <a:spcAft>
                <a:spcPts val="600"/>
              </a:spcAft>
            </a:pPr>
            <a:endParaRPr lang="en-US" dirty="0">
              <a:solidFill>
                <a:srgbClr val="FF0000"/>
              </a:solidFill>
            </a:endParaRPr>
          </a:p>
          <a:p>
            <a:pPr lvl="0"/>
            <a:endParaRPr lang="en-US" dirty="0"/>
          </a:p>
        </p:txBody>
      </p:sp>
      <p:sp>
        <p:nvSpPr>
          <p:cNvPr id="6" name="TextBox 5"/>
          <p:cNvSpPr txBox="1"/>
          <p:nvPr/>
        </p:nvSpPr>
        <p:spPr>
          <a:xfrm>
            <a:off x="2983894" y="76200"/>
            <a:ext cx="2970547" cy="646331"/>
          </a:xfrm>
          <a:prstGeom prst="rect">
            <a:avLst/>
          </a:prstGeom>
          <a:noFill/>
        </p:spPr>
        <p:txBody>
          <a:bodyPr wrap="none" rtlCol="0">
            <a:spAutoFit/>
          </a:bodyPr>
          <a:lstStyle/>
          <a:p>
            <a:pPr algn="ctr"/>
            <a:r>
              <a:rPr lang="en-US" b="1" dirty="0">
                <a:solidFill>
                  <a:srgbClr val="000099"/>
                </a:solidFill>
              </a:rPr>
              <a:t> </a:t>
            </a:r>
            <a:r>
              <a:rPr lang="en-US" b="1" dirty="0" smtClean="0">
                <a:solidFill>
                  <a:srgbClr val="000099"/>
                </a:solidFill>
              </a:rPr>
              <a:t>University Senate </a:t>
            </a:r>
            <a:r>
              <a:rPr lang="en-US" b="1" dirty="0">
                <a:solidFill>
                  <a:srgbClr val="000099"/>
                </a:solidFill>
              </a:rPr>
              <a:t>Meeting</a:t>
            </a:r>
            <a:br>
              <a:rPr lang="en-US" b="1" dirty="0">
                <a:solidFill>
                  <a:srgbClr val="000099"/>
                </a:solidFill>
              </a:rPr>
            </a:br>
            <a:r>
              <a:rPr lang="en-US" b="1" dirty="0">
                <a:solidFill>
                  <a:srgbClr val="000099"/>
                </a:solidFill>
              </a:rPr>
              <a:t>Monday, November 17, 2014</a:t>
            </a:r>
            <a:endParaRPr lang="en-US" b="1" dirty="0" smtClean="0">
              <a:solidFill>
                <a:srgbClr val="000099"/>
              </a:solidFill>
            </a:endParaRPr>
          </a:p>
        </p:txBody>
      </p:sp>
    </p:spTree>
    <p:extLst>
      <p:ext uri="{BB962C8B-B14F-4D97-AF65-F5344CB8AC3E}">
        <p14:creationId xmlns:p14="http://schemas.microsoft.com/office/powerpoint/2010/main" val="269810463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42611" y="837531"/>
            <a:ext cx="5173211" cy="369332"/>
          </a:xfrm>
          <a:prstGeom prst="rect">
            <a:avLst/>
          </a:prstGeom>
          <a:noFill/>
        </p:spPr>
        <p:txBody>
          <a:bodyPr wrap="none" rtlCol="0">
            <a:spAutoFit/>
          </a:bodyPr>
          <a:lstStyle/>
          <a:p>
            <a:pPr marL="285750" indent="-285750">
              <a:buFont typeface="Arial" panose="020B0604020202020204" pitchFamily="34" charset="0"/>
              <a:buChar char="•"/>
            </a:pPr>
            <a:r>
              <a:rPr lang="en-US" b="1" dirty="0" smtClean="0">
                <a:solidFill>
                  <a:srgbClr val="000099"/>
                </a:solidFill>
              </a:rPr>
              <a:t>Senate Chair’s Report – Joette Stefl-Mabry</a:t>
            </a:r>
            <a:r>
              <a:rPr lang="en-US" sz="1600" b="1" dirty="0" smtClean="0">
                <a:solidFill>
                  <a:srgbClr val="000099"/>
                </a:solidFill>
              </a:rPr>
              <a:t> </a:t>
            </a:r>
            <a:r>
              <a:rPr lang="en-US" sz="1600" b="1" dirty="0" smtClean="0">
                <a:solidFill>
                  <a:srgbClr val="000099"/>
                </a:solidFill>
              </a:rPr>
              <a:t>[6 </a:t>
            </a:r>
            <a:r>
              <a:rPr lang="en-US" sz="1600" b="1" dirty="0" smtClean="0">
                <a:solidFill>
                  <a:srgbClr val="000099"/>
                </a:solidFill>
              </a:rPr>
              <a:t>of </a:t>
            </a:r>
            <a:r>
              <a:rPr lang="en-US" sz="1600" b="1" dirty="0" smtClean="0">
                <a:solidFill>
                  <a:srgbClr val="000099"/>
                </a:solidFill>
              </a:rPr>
              <a:t>6]</a:t>
            </a:r>
            <a:endParaRPr lang="en-US" sz="1600" b="1" dirty="0" smtClean="0">
              <a:solidFill>
                <a:srgbClr val="000099"/>
              </a:solidFill>
            </a:endParaRPr>
          </a:p>
        </p:txBody>
      </p:sp>
      <p:sp>
        <p:nvSpPr>
          <p:cNvPr id="2" name="TextBox 1"/>
          <p:cNvSpPr txBox="1"/>
          <p:nvPr/>
        </p:nvSpPr>
        <p:spPr>
          <a:xfrm>
            <a:off x="468668" y="1186971"/>
            <a:ext cx="8000999" cy="6555642"/>
          </a:xfrm>
          <a:prstGeom prst="rect">
            <a:avLst/>
          </a:prstGeom>
          <a:noFill/>
        </p:spPr>
        <p:txBody>
          <a:bodyPr wrap="square" rtlCol="0">
            <a:spAutoFit/>
          </a:bodyPr>
          <a:lstStyle/>
          <a:p>
            <a:r>
              <a:rPr lang="en-US" b="1" dirty="0" smtClean="0">
                <a:solidFill>
                  <a:srgbClr val="FF0000"/>
                </a:solidFill>
              </a:rPr>
              <a:t>IV. Information regarding Senate Functions ‘continued</a:t>
            </a:r>
            <a:r>
              <a:rPr lang="en-US" b="1" dirty="0">
                <a:solidFill>
                  <a:srgbClr val="FF0000"/>
                </a:solidFill>
              </a:rPr>
              <a:t/>
            </a:r>
            <a:br>
              <a:rPr lang="en-US" b="1" dirty="0">
                <a:solidFill>
                  <a:srgbClr val="FF0000"/>
                </a:solidFill>
              </a:rPr>
            </a:br>
            <a:r>
              <a:rPr lang="en-US" b="1" dirty="0" smtClean="0">
                <a:solidFill>
                  <a:srgbClr val="000099"/>
                </a:solidFill>
              </a:rPr>
              <a:t>How a motion is brought before the </a:t>
            </a:r>
            <a:r>
              <a:rPr lang="en-US" b="1" dirty="0">
                <a:solidFill>
                  <a:srgbClr val="000099"/>
                </a:solidFill>
              </a:rPr>
              <a:t>a</a:t>
            </a:r>
            <a:r>
              <a:rPr lang="en-US" b="1" dirty="0" smtClean="0">
                <a:solidFill>
                  <a:srgbClr val="000099"/>
                </a:solidFill>
              </a:rPr>
              <a:t>ssembly</a:t>
            </a:r>
          </a:p>
          <a:p>
            <a:pPr marL="342900" indent="-342900">
              <a:buFont typeface="+mj-lt"/>
              <a:buAutoNum type="arabicPeriod"/>
            </a:pPr>
            <a:r>
              <a:rPr lang="en-US" dirty="0" smtClean="0">
                <a:solidFill>
                  <a:srgbClr val="000099"/>
                </a:solidFill>
              </a:rPr>
              <a:t>A member </a:t>
            </a:r>
            <a:r>
              <a:rPr lang="en-US" i="1" dirty="0" smtClean="0">
                <a:solidFill>
                  <a:srgbClr val="000099"/>
                </a:solidFill>
              </a:rPr>
              <a:t>makes </a:t>
            </a:r>
            <a:r>
              <a:rPr lang="en-US" dirty="0" smtClean="0">
                <a:solidFill>
                  <a:srgbClr val="000099"/>
                </a:solidFill>
              </a:rPr>
              <a:t>the motion – but s/he uses the word </a:t>
            </a:r>
            <a:r>
              <a:rPr lang="en-US" i="1" dirty="0" smtClean="0">
                <a:solidFill>
                  <a:srgbClr val="000099"/>
                </a:solidFill>
              </a:rPr>
              <a:t>move.</a:t>
            </a:r>
          </a:p>
          <a:p>
            <a:pPr marL="342900" indent="-342900">
              <a:buFont typeface="+mj-lt"/>
              <a:buAutoNum type="arabicPeriod"/>
            </a:pPr>
            <a:r>
              <a:rPr lang="en-US" dirty="0" smtClean="0">
                <a:solidFill>
                  <a:srgbClr val="000099"/>
                </a:solidFill>
              </a:rPr>
              <a:t>Another member </a:t>
            </a:r>
            <a:r>
              <a:rPr lang="en-US" i="1" dirty="0" smtClean="0">
                <a:solidFill>
                  <a:srgbClr val="000099"/>
                </a:solidFill>
              </a:rPr>
              <a:t>seconds </a:t>
            </a:r>
            <a:r>
              <a:rPr lang="en-US" dirty="0" smtClean="0">
                <a:solidFill>
                  <a:srgbClr val="000099"/>
                </a:solidFill>
              </a:rPr>
              <a:t>the motion.</a:t>
            </a:r>
          </a:p>
          <a:p>
            <a:pPr marL="342900" indent="-342900">
              <a:buFont typeface="+mj-lt"/>
              <a:buAutoNum type="arabicPeriod"/>
            </a:pPr>
            <a:r>
              <a:rPr lang="en-US" dirty="0" smtClean="0">
                <a:solidFill>
                  <a:srgbClr val="000099"/>
                </a:solidFill>
              </a:rPr>
              <a:t>The Chair </a:t>
            </a:r>
            <a:r>
              <a:rPr lang="en-US" i="1" dirty="0" smtClean="0">
                <a:solidFill>
                  <a:srgbClr val="000099"/>
                </a:solidFill>
              </a:rPr>
              <a:t>states the question on the motion. </a:t>
            </a:r>
            <a:r>
              <a:rPr lang="en-US" dirty="0" smtClean="0">
                <a:solidFill>
                  <a:srgbClr val="000099"/>
                </a:solidFill>
              </a:rPr>
              <a:t>(The step of stating the question on the motion should not be confused with </a:t>
            </a:r>
            <a:r>
              <a:rPr lang="en-US" i="1" dirty="0" smtClean="0">
                <a:solidFill>
                  <a:srgbClr val="000099"/>
                </a:solidFill>
              </a:rPr>
              <a:t>putting the question,</a:t>
            </a:r>
            <a:r>
              <a:rPr lang="en-US" dirty="0" smtClean="0">
                <a:solidFill>
                  <a:srgbClr val="000099"/>
                </a:solidFill>
              </a:rPr>
              <a:t> which takes place later and means putting the motion to a vote (p. 32).</a:t>
            </a:r>
          </a:p>
          <a:p>
            <a:pPr marL="342900" indent="-342900">
              <a:buFont typeface="+mj-lt"/>
              <a:buAutoNum type="arabicPeriod"/>
            </a:pPr>
            <a:r>
              <a:rPr lang="en-US" dirty="0" smtClean="0">
                <a:solidFill>
                  <a:srgbClr val="000099"/>
                </a:solidFill>
              </a:rPr>
              <a:t>When Chair has stated the question the motion is </a:t>
            </a:r>
            <a:r>
              <a:rPr lang="en-US" i="1" dirty="0" smtClean="0">
                <a:solidFill>
                  <a:srgbClr val="000099"/>
                </a:solidFill>
              </a:rPr>
              <a:t>pending – </a:t>
            </a:r>
            <a:r>
              <a:rPr lang="en-US" dirty="0" smtClean="0">
                <a:solidFill>
                  <a:srgbClr val="000099"/>
                </a:solidFill>
              </a:rPr>
              <a:t>or “on the floor” and open to debate. </a:t>
            </a:r>
          </a:p>
          <a:p>
            <a:pPr marL="342900" indent="-342900">
              <a:buFont typeface="+mj-lt"/>
              <a:buAutoNum type="arabicPeriod"/>
            </a:pPr>
            <a:r>
              <a:rPr lang="en-US" dirty="0" smtClean="0">
                <a:solidFill>
                  <a:srgbClr val="000099"/>
                </a:solidFill>
              </a:rPr>
              <a:t>If the assembly decides to do what a motion proposes, it </a:t>
            </a:r>
            <a:r>
              <a:rPr lang="en-US" i="1" dirty="0" smtClean="0">
                <a:solidFill>
                  <a:srgbClr val="000099"/>
                </a:solidFill>
              </a:rPr>
              <a:t>adapts </a:t>
            </a:r>
            <a:r>
              <a:rPr lang="en-US" dirty="0" smtClean="0">
                <a:solidFill>
                  <a:srgbClr val="000099"/>
                </a:solidFill>
              </a:rPr>
              <a:t>the motion, if the assembly decides again doing what the motion proposes, the motion is </a:t>
            </a:r>
            <a:r>
              <a:rPr lang="en-US" i="1" dirty="0" smtClean="0">
                <a:solidFill>
                  <a:srgbClr val="000099"/>
                </a:solidFill>
              </a:rPr>
              <a:t>lost </a:t>
            </a:r>
            <a:r>
              <a:rPr lang="en-US" dirty="0" smtClean="0">
                <a:solidFill>
                  <a:srgbClr val="000099"/>
                </a:solidFill>
              </a:rPr>
              <a:t>or </a:t>
            </a:r>
            <a:r>
              <a:rPr lang="en-US" i="1" dirty="0" smtClean="0">
                <a:solidFill>
                  <a:srgbClr val="000099"/>
                </a:solidFill>
              </a:rPr>
              <a:t>rejected. </a:t>
            </a:r>
          </a:p>
          <a:p>
            <a:pPr marL="342900" indent="-342900">
              <a:buFont typeface="+mj-lt"/>
              <a:buAutoNum type="arabicPeriod"/>
            </a:pPr>
            <a:r>
              <a:rPr lang="en-US" b="1" dirty="0" smtClean="0">
                <a:solidFill>
                  <a:srgbClr val="000099"/>
                </a:solidFill>
              </a:rPr>
              <a:t>To make a motion</a:t>
            </a:r>
            <a:r>
              <a:rPr lang="en-US" dirty="0" smtClean="0">
                <a:solidFill>
                  <a:srgbClr val="000099"/>
                </a:solidFill>
              </a:rPr>
              <a:t>, a member must gain the floor, makes his motion “I move that…” for more important or complex questions, s/he presents the motion in the form of a </a:t>
            </a:r>
            <a:r>
              <a:rPr lang="en-US" i="1" dirty="0" smtClean="0">
                <a:solidFill>
                  <a:srgbClr val="000099"/>
                </a:solidFill>
              </a:rPr>
              <a:t>resolution </a:t>
            </a:r>
            <a:r>
              <a:rPr lang="en-US" dirty="0" smtClean="0">
                <a:solidFill>
                  <a:srgbClr val="000099"/>
                </a:solidFill>
              </a:rPr>
              <a:t>(p. 32).</a:t>
            </a:r>
          </a:p>
          <a:p>
            <a:pPr marL="342900" indent="-342900">
              <a:buFont typeface="+mj-lt"/>
              <a:buAutoNum type="arabicPeriod"/>
            </a:pPr>
            <a:r>
              <a:rPr lang="en-US" dirty="0" smtClean="0">
                <a:solidFill>
                  <a:srgbClr val="000099"/>
                </a:solidFill>
              </a:rPr>
              <a:t>A resolution or a long complicated motion should be prepared in advance of the meeting and submitted in writing (as per the University Senate Charter). </a:t>
            </a:r>
          </a:p>
          <a:p>
            <a:r>
              <a:rPr lang="en-US" b="1" dirty="0" smtClean="0">
                <a:solidFill>
                  <a:srgbClr val="000099"/>
                </a:solidFill>
              </a:rPr>
              <a:t/>
            </a:r>
            <a:br>
              <a:rPr lang="en-US" b="1" dirty="0" smtClean="0">
                <a:solidFill>
                  <a:srgbClr val="000099"/>
                </a:solidFill>
              </a:rPr>
            </a:br>
            <a:r>
              <a:rPr lang="en-US" sz="1600" dirty="0" smtClean="0">
                <a:solidFill>
                  <a:srgbClr val="000099"/>
                </a:solidFill>
              </a:rPr>
              <a:t>Robert</a:t>
            </a:r>
            <a:r>
              <a:rPr lang="en-US" sz="1600" dirty="0">
                <a:solidFill>
                  <a:srgbClr val="000099"/>
                </a:solidFill>
              </a:rPr>
              <a:t>, H. M., &amp; Robert, S. C. (2011). </a:t>
            </a:r>
            <a:r>
              <a:rPr lang="en-US" sz="1600" i="1" dirty="0">
                <a:solidFill>
                  <a:srgbClr val="000099"/>
                </a:solidFill>
              </a:rPr>
              <a:t>Robert's rules of order newly revised</a:t>
            </a:r>
            <a:r>
              <a:rPr lang="en-US" sz="1600" dirty="0">
                <a:solidFill>
                  <a:srgbClr val="000099"/>
                </a:solidFill>
              </a:rPr>
              <a:t> (11th ed.). Philadelphia, PA: Da Capo Press.</a:t>
            </a:r>
          </a:p>
          <a:p>
            <a:pPr lvl="1">
              <a:spcAft>
                <a:spcPts val="600"/>
              </a:spcAft>
            </a:pPr>
            <a:endParaRPr lang="en-US" dirty="0">
              <a:solidFill>
                <a:srgbClr val="000099"/>
              </a:solidFill>
            </a:endParaRPr>
          </a:p>
          <a:p>
            <a:pPr lvl="1">
              <a:spcAft>
                <a:spcPts val="600"/>
              </a:spcAft>
            </a:pPr>
            <a:endParaRPr lang="en-US" dirty="0">
              <a:solidFill>
                <a:srgbClr val="000099"/>
              </a:solidFill>
            </a:endParaRPr>
          </a:p>
          <a:p>
            <a:pPr lvl="0"/>
            <a:endParaRPr lang="en-US" dirty="0"/>
          </a:p>
        </p:txBody>
      </p:sp>
      <p:sp>
        <p:nvSpPr>
          <p:cNvPr id="6" name="TextBox 5"/>
          <p:cNvSpPr txBox="1"/>
          <p:nvPr/>
        </p:nvSpPr>
        <p:spPr>
          <a:xfrm>
            <a:off x="2983894" y="76200"/>
            <a:ext cx="2970547" cy="646331"/>
          </a:xfrm>
          <a:prstGeom prst="rect">
            <a:avLst/>
          </a:prstGeom>
          <a:noFill/>
        </p:spPr>
        <p:txBody>
          <a:bodyPr wrap="none" rtlCol="0">
            <a:spAutoFit/>
          </a:bodyPr>
          <a:lstStyle/>
          <a:p>
            <a:pPr algn="ctr"/>
            <a:r>
              <a:rPr lang="en-US" b="1" dirty="0">
                <a:solidFill>
                  <a:srgbClr val="000099"/>
                </a:solidFill>
              </a:rPr>
              <a:t> </a:t>
            </a:r>
            <a:r>
              <a:rPr lang="en-US" b="1" dirty="0" smtClean="0">
                <a:solidFill>
                  <a:srgbClr val="000099"/>
                </a:solidFill>
              </a:rPr>
              <a:t>University Senate </a:t>
            </a:r>
            <a:r>
              <a:rPr lang="en-US" b="1" dirty="0">
                <a:solidFill>
                  <a:srgbClr val="000099"/>
                </a:solidFill>
              </a:rPr>
              <a:t>Meeting</a:t>
            </a:r>
            <a:br>
              <a:rPr lang="en-US" b="1" dirty="0">
                <a:solidFill>
                  <a:srgbClr val="000099"/>
                </a:solidFill>
              </a:rPr>
            </a:br>
            <a:r>
              <a:rPr lang="en-US" b="1" dirty="0">
                <a:solidFill>
                  <a:srgbClr val="000099"/>
                </a:solidFill>
              </a:rPr>
              <a:t>Monday, November 17, 2014</a:t>
            </a:r>
            <a:endParaRPr lang="en-US" b="1" dirty="0" smtClean="0">
              <a:solidFill>
                <a:srgbClr val="000099"/>
              </a:solidFill>
            </a:endParaRPr>
          </a:p>
        </p:txBody>
      </p:sp>
    </p:spTree>
    <p:extLst>
      <p:ext uri="{BB962C8B-B14F-4D97-AF65-F5344CB8AC3E}">
        <p14:creationId xmlns:p14="http://schemas.microsoft.com/office/powerpoint/2010/main" val="57325625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1295400"/>
            <a:ext cx="8558753" cy="369332"/>
          </a:xfrm>
          <a:prstGeom prst="rect">
            <a:avLst/>
          </a:prstGeom>
          <a:noFill/>
        </p:spPr>
        <p:txBody>
          <a:bodyPr wrap="none" rtlCol="0">
            <a:spAutoFit/>
          </a:bodyPr>
          <a:lstStyle/>
          <a:p>
            <a:pPr marL="285750" indent="-285750">
              <a:buFont typeface="Arial" panose="020B0604020202020204" pitchFamily="34" charset="0"/>
              <a:buChar char="•"/>
            </a:pPr>
            <a:r>
              <a:rPr lang="en-US" b="1" dirty="0" smtClean="0">
                <a:solidFill>
                  <a:srgbClr val="000099"/>
                </a:solidFill>
              </a:rPr>
              <a:t>SUNY Senators’ Report – J. Philippe Abraham, Danielle Leonard, John Schmidt </a:t>
            </a:r>
            <a:r>
              <a:rPr lang="en-US" sz="1600" b="1" dirty="0" smtClean="0">
                <a:solidFill>
                  <a:srgbClr val="000099"/>
                </a:solidFill>
              </a:rPr>
              <a:t>[</a:t>
            </a:r>
            <a:r>
              <a:rPr lang="en-US" sz="1600" b="1" dirty="0">
                <a:solidFill>
                  <a:srgbClr val="000099"/>
                </a:solidFill>
              </a:rPr>
              <a:t>1 of 9]</a:t>
            </a:r>
            <a:endParaRPr lang="en-US" sz="1600" b="1" dirty="0" smtClean="0">
              <a:solidFill>
                <a:srgbClr val="000099"/>
              </a:solidFill>
            </a:endParaRPr>
          </a:p>
        </p:txBody>
      </p:sp>
      <p:sp>
        <p:nvSpPr>
          <p:cNvPr id="6" name="TextBox 5"/>
          <p:cNvSpPr txBox="1"/>
          <p:nvPr/>
        </p:nvSpPr>
        <p:spPr>
          <a:xfrm>
            <a:off x="457200" y="1905000"/>
            <a:ext cx="8229600" cy="5016759"/>
          </a:xfrm>
          <a:prstGeom prst="rect">
            <a:avLst/>
          </a:prstGeom>
          <a:noFill/>
        </p:spPr>
        <p:txBody>
          <a:bodyPr wrap="square" rtlCol="0">
            <a:spAutoFit/>
          </a:bodyPr>
          <a:lstStyle/>
          <a:p>
            <a:r>
              <a:rPr lang="en-US" dirty="0" smtClean="0">
                <a:solidFill>
                  <a:srgbClr val="000099"/>
                </a:solidFill>
              </a:rPr>
              <a:t>2014 </a:t>
            </a:r>
            <a:r>
              <a:rPr lang="en-US" dirty="0">
                <a:solidFill>
                  <a:srgbClr val="000099"/>
                </a:solidFill>
              </a:rPr>
              <a:t>Fall Plenary hosted by SUNY </a:t>
            </a:r>
            <a:r>
              <a:rPr lang="en-US" dirty="0" smtClean="0">
                <a:solidFill>
                  <a:srgbClr val="000099"/>
                </a:solidFill>
              </a:rPr>
              <a:t>ESF attended </a:t>
            </a:r>
            <a:r>
              <a:rPr lang="en-US" dirty="0">
                <a:solidFill>
                  <a:srgbClr val="000099"/>
                </a:solidFill>
              </a:rPr>
              <a:t>by Philippe Abraham, Danielle Leonard, John </a:t>
            </a:r>
            <a:r>
              <a:rPr lang="en-US" dirty="0" smtClean="0">
                <a:solidFill>
                  <a:srgbClr val="000099"/>
                </a:solidFill>
              </a:rPr>
              <a:t>Schmidt</a:t>
            </a:r>
            <a:endParaRPr lang="en-US" dirty="0">
              <a:solidFill>
                <a:srgbClr val="000099"/>
              </a:solidFill>
            </a:endParaRPr>
          </a:p>
          <a:p>
            <a:r>
              <a:rPr lang="en-US" b="1" dirty="0">
                <a:solidFill>
                  <a:srgbClr val="000099"/>
                </a:solidFill>
              </a:rPr>
              <a:t>I.  Some important developments at System and with the </a:t>
            </a:r>
            <a:r>
              <a:rPr lang="en-US" b="1" dirty="0" err="1">
                <a:solidFill>
                  <a:srgbClr val="000099"/>
                </a:solidFill>
              </a:rPr>
              <a:t>BoT</a:t>
            </a:r>
            <a:r>
              <a:rPr lang="en-US" b="1" dirty="0">
                <a:solidFill>
                  <a:srgbClr val="000099"/>
                </a:solidFill>
              </a:rPr>
              <a:t>:</a:t>
            </a:r>
            <a:endParaRPr lang="en-US" dirty="0">
              <a:solidFill>
                <a:srgbClr val="000099"/>
              </a:solidFill>
            </a:endParaRPr>
          </a:p>
          <a:p>
            <a:r>
              <a:rPr lang="en-US" i="1" dirty="0">
                <a:solidFill>
                  <a:srgbClr val="000099"/>
                </a:solidFill>
              </a:rPr>
              <a:t>In order to best represent the University at Albany at the state-wide University Faculty Senate, the UFS Senators call for increased engagement, information flows, and UAlbany Faculty Senate input on these and other issues through our shared governance processes.  </a:t>
            </a:r>
            <a:endParaRPr lang="en-US" dirty="0">
              <a:solidFill>
                <a:srgbClr val="000099"/>
              </a:solidFill>
            </a:endParaRPr>
          </a:p>
          <a:p>
            <a:r>
              <a:rPr lang="en-US" b="1" u="sng" dirty="0">
                <a:solidFill>
                  <a:srgbClr val="000099"/>
                </a:solidFill>
              </a:rPr>
              <a:t>SUNY Excels:</a:t>
            </a:r>
            <a:r>
              <a:rPr lang="en-US" dirty="0">
                <a:solidFill>
                  <a:srgbClr val="000099"/>
                </a:solidFill>
              </a:rPr>
              <a:t> The Chancellor previously indicated to us that she is willing to tie increases in State funding for SUNY to performance measures. This initiative is being called SUNY Excels—a matrix of performance measures that will include data and goals at the System level, but with campus goals to be set in appropriate areas (as defined collaboratively campus by campus).   We’ve been asked for input and UFS Senators have been tasked with finding out what elements would be appropriate/ inappropriate for our campus.  We have requested that Information presented to us by Chancellor Zimpher, Provost Cartwright and other be coming soon on the </a:t>
            </a:r>
            <a:r>
              <a:rPr lang="en-US" u="sng" dirty="0">
                <a:hlinkClick r:id="rId2"/>
              </a:rPr>
              <a:t>SUNY UFS Website</a:t>
            </a:r>
            <a:r>
              <a:rPr lang="en-US" dirty="0"/>
              <a:t>. </a:t>
            </a:r>
          </a:p>
          <a:p>
            <a:pPr marL="285750" indent="-285750">
              <a:buFont typeface="Arial" panose="020B0604020202020204" pitchFamily="34" charset="0"/>
              <a:buChar char="•"/>
            </a:pPr>
            <a:endParaRPr lang="en-US" sz="1600" dirty="0" smtClean="0"/>
          </a:p>
          <a:p>
            <a:pPr marL="800100" lvl="1" indent="-342900">
              <a:buFont typeface="Arial" panose="020B0604020202020204" pitchFamily="34" charset="0"/>
              <a:buChar char="•"/>
            </a:pPr>
            <a:endParaRPr lang="en-US" sz="1600" dirty="0"/>
          </a:p>
        </p:txBody>
      </p:sp>
      <p:sp>
        <p:nvSpPr>
          <p:cNvPr id="8" name="TextBox 7"/>
          <p:cNvSpPr txBox="1"/>
          <p:nvPr/>
        </p:nvSpPr>
        <p:spPr>
          <a:xfrm>
            <a:off x="2983894" y="76200"/>
            <a:ext cx="2970547" cy="646331"/>
          </a:xfrm>
          <a:prstGeom prst="rect">
            <a:avLst/>
          </a:prstGeom>
          <a:noFill/>
        </p:spPr>
        <p:txBody>
          <a:bodyPr wrap="none" rtlCol="0">
            <a:spAutoFit/>
          </a:bodyPr>
          <a:lstStyle/>
          <a:p>
            <a:pPr algn="ctr"/>
            <a:r>
              <a:rPr lang="en-US" b="1" dirty="0">
                <a:solidFill>
                  <a:srgbClr val="000099"/>
                </a:solidFill>
              </a:rPr>
              <a:t> </a:t>
            </a:r>
            <a:r>
              <a:rPr lang="en-US" b="1" dirty="0" smtClean="0">
                <a:solidFill>
                  <a:srgbClr val="000099"/>
                </a:solidFill>
              </a:rPr>
              <a:t>University Senate </a:t>
            </a:r>
            <a:r>
              <a:rPr lang="en-US" b="1" dirty="0">
                <a:solidFill>
                  <a:srgbClr val="000099"/>
                </a:solidFill>
              </a:rPr>
              <a:t>Meeting</a:t>
            </a:r>
            <a:br>
              <a:rPr lang="en-US" b="1" dirty="0">
                <a:solidFill>
                  <a:srgbClr val="000099"/>
                </a:solidFill>
              </a:rPr>
            </a:br>
            <a:r>
              <a:rPr lang="en-US" b="1" dirty="0">
                <a:solidFill>
                  <a:srgbClr val="000099"/>
                </a:solidFill>
              </a:rPr>
              <a:t>Monday, November 17, 2014</a:t>
            </a:r>
            <a:endParaRPr lang="en-US" b="1" dirty="0" smtClean="0">
              <a:solidFill>
                <a:srgbClr val="000099"/>
              </a:solidFill>
            </a:endParaRPr>
          </a:p>
        </p:txBody>
      </p:sp>
    </p:spTree>
    <p:extLst>
      <p:ext uri="{BB962C8B-B14F-4D97-AF65-F5344CB8AC3E}">
        <p14:creationId xmlns:p14="http://schemas.microsoft.com/office/powerpoint/2010/main" val="73702459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1295400"/>
            <a:ext cx="8558753" cy="369332"/>
          </a:xfrm>
          <a:prstGeom prst="rect">
            <a:avLst/>
          </a:prstGeom>
          <a:noFill/>
        </p:spPr>
        <p:txBody>
          <a:bodyPr wrap="none" rtlCol="0">
            <a:spAutoFit/>
          </a:bodyPr>
          <a:lstStyle/>
          <a:p>
            <a:pPr marL="285750" indent="-285750">
              <a:buFont typeface="Arial" panose="020B0604020202020204" pitchFamily="34" charset="0"/>
              <a:buChar char="•"/>
            </a:pPr>
            <a:r>
              <a:rPr lang="en-US" b="1" dirty="0" smtClean="0">
                <a:solidFill>
                  <a:srgbClr val="000099"/>
                </a:solidFill>
              </a:rPr>
              <a:t>SUNY Senators’ Report – J. Philippe Abraham, Danielle Leonard, John Schmidt</a:t>
            </a:r>
            <a:r>
              <a:rPr lang="en-US" sz="1600" b="1" dirty="0" smtClean="0">
                <a:solidFill>
                  <a:srgbClr val="000099"/>
                </a:solidFill>
              </a:rPr>
              <a:t> [</a:t>
            </a:r>
            <a:r>
              <a:rPr lang="en-US" sz="1600" b="1" dirty="0">
                <a:solidFill>
                  <a:srgbClr val="000099"/>
                </a:solidFill>
              </a:rPr>
              <a:t>2 of 9]</a:t>
            </a:r>
            <a:endParaRPr lang="en-US" sz="1600" b="1" dirty="0" smtClean="0">
              <a:solidFill>
                <a:srgbClr val="000099"/>
              </a:solidFill>
            </a:endParaRPr>
          </a:p>
        </p:txBody>
      </p:sp>
      <p:sp>
        <p:nvSpPr>
          <p:cNvPr id="6" name="TextBox 5"/>
          <p:cNvSpPr txBox="1"/>
          <p:nvPr/>
        </p:nvSpPr>
        <p:spPr>
          <a:xfrm>
            <a:off x="457200" y="1905000"/>
            <a:ext cx="8229600" cy="5262981"/>
          </a:xfrm>
          <a:prstGeom prst="rect">
            <a:avLst/>
          </a:prstGeom>
          <a:noFill/>
        </p:spPr>
        <p:txBody>
          <a:bodyPr wrap="square" rtlCol="0">
            <a:spAutoFit/>
          </a:bodyPr>
          <a:lstStyle/>
          <a:p>
            <a:pPr marL="285750" indent="-285750">
              <a:buFont typeface="Arial"/>
              <a:buChar char="•"/>
            </a:pPr>
            <a:r>
              <a:rPr lang="en-US" b="1" u="sng" dirty="0">
                <a:solidFill>
                  <a:srgbClr val="000099"/>
                </a:solidFill>
              </a:rPr>
              <a:t>System Administration Budget:</a:t>
            </a:r>
            <a:r>
              <a:rPr lang="en-US" b="1" dirty="0">
                <a:solidFill>
                  <a:srgbClr val="000099"/>
                </a:solidFill>
              </a:rPr>
              <a:t> </a:t>
            </a:r>
            <a:r>
              <a:rPr lang="en-US" dirty="0">
                <a:solidFill>
                  <a:srgbClr val="000099"/>
                </a:solidFill>
              </a:rPr>
              <a:t> New financial assessments are coming to campuses in order to support the operations at System Administration.  The line-item budget for operating System Administration within the legislatively approved SUNY budget hasn’t been increased in some 20 years.  Obviously costs have gone up since then, and the Chancellor’s numerous initiatives have added to the budgetary pressures.  System has been charging campuses for some services, but the System expenditures significantly exceed this as well.  A further complication is that some System offices have sent these costs, charge-backs, etc., to campuses at irregular times during the year, making campus budget planning more difficult.  So a phased approach has been established that includes some central budget cuts, increases in the charges to campuses, but a single charge for the year—phased in over 5 years.  Presidents are unhappy with this. </a:t>
            </a:r>
            <a:r>
              <a:rPr lang="en-US" dirty="0" smtClean="0">
                <a:solidFill>
                  <a:srgbClr val="000099"/>
                </a:solidFill>
              </a:rPr>
              <a:t>The </a:t>
            </a:r>
            <a:r>
              <a:rPr lang="en-US" dirty="0">
                <a:solidFill>
                  <a:srgbClr val="000099"/>
                </a:solidFill>
              </a:rPr>
              <a:t>Board of Trustees is also concerned, in part about the methodology, in part about the size of the System budget.  The Board has approved the increased assessments to campuses for this year, but has demanded more justification and an examination of alternatives before moving any further forward</a:t>
            </a:r>
            <a:r>
              <a:rPr lang="en-US" dirty="0" smtClean="0">
                <a:solidFill>
                  <a:srgbClr val="000099"/>
                </a:solidFill>
              </a:rPr>
              <a:t>.</a:t>
            </a:r>
          </a:p>
          <a:p>
            <a:endParaRPr lang="en-US" sz="1600" dirty="0"/>
          </a:p>
          <a:p>
            <a:pPr marL="285750" indent="-285750">
              <a:buFont typeface="Arial" panose="020B0604020202020204" pitchFamily="34" charset="0"/>
              <a:buChar char="•"/>
            </a:pPr>
            <a:endParaRPr lang="en-US" sz="1600" dirty="0" smtClean="0"/>
          </a:p>
          <a:p>
            <a:pPr marL="800100" lvl="1" indent="-342900">
              <a:buFont typeface="Arial" panose="020B0604020202020204" pitchFamily="34" charset="0"/>
              <a:buChar char="•"/>
            </a:pPr>
            <a:endParaRPr lang="en-US" sz="1600" dirty="0"/>
          </a:p>
        </p:txBody>
      </p:sp>
      <p:sp>
        <p:nvSpPr>
          <p:cNvPr id="8" name="TextBox 7"/>
          <p:cNvSpPr txBox="1"/>
          <p:nvPr/>
        </p:nvSpPr>
        <p:spPr>
          <a:xfrm>
            <a:off x="2983894" y="76200"/>
            <a:ext cx="2970547" cy="646331"/>
          </a:xfrm>
          <a:prstGeom prst="rect">
            <a:avLst/>
          </a:prstGeom>
          <a:noFill/>
        </p:spPr>
        <p:txBody>
          <a:bodyPr wrap="none" rtlCol="0">
            <a:spAutoFit/>
          </a:bodyPr>
          <a:lstStyle/>
          <a:p>
            <a:pPr algn="ctr"/>
            <a:r>
              <a:rPr lang="en-US" b="1" dirty="0" smtClean="0">
                <a:solidFill>
                  <a:srgbClr val="000099"/>
                </a:solidFill>
              </a:rPr>
              <a:t>University Senate Meeting</a:t>
            </a:r>
            <a:br>
              <a:rPr lang="en-US" b="1" dirty="0" smtClean="0">
                <a:solidFill>
                  <a:srgbClr val="000099"/>
                </a:solidFill>
              </a:rPr>
            </a:br>
            <a:r>
              <a:rPr lang="en-US" b="1" dirty="0" smtClean="0">
                <a:solidFill>
                  <a:srgbClr val="000099"/>
                </a:solidFill>
              </a:rPr>
              <a:t>Monday</a:t>
            </a:r>
            <a:r>
              <a:rPr lang="en-US" b="1" dirty="0">
                <a:solidFill>
                  <a:srgbClr val="000099"/>
                </a:solidFill>
              </a:rPr>
              <a:t>, November 17, 2014</a:t>
            </a:r>
            <a:endParaRPr lang="en-US" b="1" dirty="0" smtClean="0">
              <a:solidFill>
                <a:srgbClr val="000099"/>
              </a:solidFill>
            </a:endParaRPr>
          </a:p>
        </p:txBody>
      </p:sp>
    </p:spTree>
    <p:extLst>
      <p:ext uri="{BB962C8B-B14F-4D97-AF65-F5344CB8AC3E}">
        <p14:creationId xmlns:p14="http://schemas.microsoft.com/office/powerpoint/2010/main" val="367993278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1295400"/>
            <a:ext cx="8558753" cy="369332"/>
          </a:xfrm>
          <a:prstGeom prst="rect">
            <a:avLst/>
          </a:prstGeom>
          <a:noFill/>
        </p:spPr>
        <p:txBody>
          <a:bodyPr wrap="none" rtlCol="0">
            <a:spAutoFit/>
          </a:bodyPr>
          <a:lstStyle/>
          <a:p>
            <a:pPr marL="285750" indent="-285750">
              <a:buFont typeface="Arial" panose="020B0604020202020204" pitchFamily="34" charset="0"/>
              <a:buChar char="•"/>
            </a:pPr>
            <a:r>
              <a:rPr lang="en-US" b="1" dirty="0" smtClean="0">
                <a:solidFill>
                  <a:srgbClr val="000099"/>
                </a:solidFill>
              </a:rPr>
              <a:t>SUNY Senators’ Report – J. Philippe Abraham, Danielle Leonard, John Schmidt</a:t>
            </a:r>
            <a:r>
              <a:rPr lang="en-US" sz="1600" b="1" dirty="0" smtClean="0">
                <a:solidFill>
                  <a:srgbClr val="000099"/>
                </a:solidFill>
              </a:rPr>
              <a:t> [</a:t>
            </a:r>
            <a:r>
              <a:rPr lang="en-US" sz="1600" b="1" dirty="0">
                <a:solidFill>
                  <a:srgbClr val="000099"/>
                </a:solidFill>
              </a:rPr>
              <a:t>3 of 9]</a:t>
            </a:r>
            <a:endParaRPr lang="en-US" sz="1600" b="1" dirty="0" smtClean="0">
              <a:solidFill>
                <a:srgbClr val="000099"/>
              </a:solidFill>
            </a:endParaRPr>
          </a:p>
        </p:txBody>
      </p:sp>
      <p:sp>
        <p:nvSpPr>
          <p:cNvPr id="6" name="TextBox 5"/>
          <p:cNvSpPr txBox="1"/>
          <p:nvPr/>
        </p:nvSpPr>
        <p:spPr>
          <a:xfrm>
            <a:off x="457200" y="1905000"/>
            <a:ext cx="8229600" cy="4801315"/>
          </a:xfrm>
          <a:prstGeom prst="rect">
            <a:avLst/>
          </a:prstGeom>
          <a:noFill/>
        </p:spPr>
        <p:txBody>
          <a:bodyPr wrap="square" rtlCol="0">
            <a:spAutoFit/>
          </a:bodyPr>
          <a:lstStyle/>
          <a:p>
            <a:pPr marL="285750" indent="-285750">
              <a:buFont typeface="Arial"/>
              <a:buChar char="•"/>
            </a:pPr>
            <a:r>
              <a:rPr lang="en-US" b="1" u="sng" dirty="0">
                <a:solidFill>
                  <a:srgbClr val="000099"/>
                </a:solidFill>
              </a:rPr>
              <a:t>Budget for 2015-16</a:t>
            </a:r>
            <a:r>
              <a:rPr lang="en-US" u="sng" dirty="0">
                <a:solidFill>
                  <a:srgbClr val="000099"/>
                </a:solidFill>
              </a:rPr>
              <a:t>:</a:t>
            </a:r>
            <a:r>
              <a:rPr lang="en-US" dirty="0">
                <a:solidFill>
                  <a:srgbClr val="000099"/>
                </a:solidFill>
              </a:rPr>
              <a:t>  With the final year of NYSUNY2020 looming, System is consulting with the Presidents and the Board about whether to request a new round of tuition increases to actually bring us to 2020.  Further budget issues are a hard push to convince the governor and the legislature that “maintenance of effort” means covering mandated cost increases.  The SUNY Excels matrix is to form the basis for seeking new State funds in support of SUNY. </a:t>
            </a:r>
            <a:r>
              <a:rPr lang="en-US" dirty="0" smtClean="0">
                <a:solidFill>
                  <a:srgbClr val="000099"/>
                </a:solidFill>
              </a:rPr>
              <a:t>And </a:t>
            </a:r>
            <a:r>
              <a:rPr lang="en-US" dirty="0">
                <a:solidFill>
                  <a:srgbClr val="000099"/>
                </a:solidFill>
              </a:rPr>
              <a:t>finally, SUNY is seeking additional bonding authority for both critical maintenance and selected new construction projects. </a:t>
            </a:r>
            <a:endParaRPr lang="en-US" dirty="0" smtClean="0">
              <a:solidFill>
                <a:srgbClr val="000099"/>
              </a:solidFill>
            </a:endParaRPr>
          </a:p>
          <a:p>
            <a:pPr marL="285750" indent="-285750">
              <a:buFont typeface="Arial"/>
              <a:buChar char="•"/>
            </a:pPr>
            <a:r>
              <a:rPr lang="en-US" b="1" u="sng" dirty="0">
                <a:solidFill>
                  <a:srgbClr val="000099"/>
                </a:solidFill>
              </a:rPr>
              <a:t>Seamless Transfer:</a:t>
            </a:r>
            <a:r>
              <a:rPr lang="en-US" b="1" dirty="0">
                <a:solidFill>
                  <a:srgbClr val="000099"/>
                </a:solidFill>
              </a:rPr>
              <a:t> </a:t>
            </a:r>
            <a:r>
              <a:rPr lang="en-US" dirty="0">
                <a:solidFill>
                  <a:srgbClr val="000099"/>
                </a:solidFill>
              </a:rPr>
              <a:t> The transfer paths were updated by the end of last spring, and we are now in a period of considering if adjustments to programs might be necessary to make this work.  Many, if not most, requests for program waivers have apparently been denied without satisfactory explanation.  Faculty on some campuses are questioning if they are being told to change major requirements for the first two years.  Let us know if you know about any of our waiver requests that were denied without explanation. </a:t>
            </a:r>
          </a:p>
          <a:p>
            <a:pPr marL="285750" indent="-285750">
              <a:buFont typeface="Arial" panose="020B0604020202020204" pitchFamily="34" charset="0"/>
              <a:buChar char="•"/>
            </a:pPr>
            <a:endParaRPr lang="en-US" dirty="0" smtClean="0">
              <a:solidFill>
                <a:srgbClr val="000099"/>
              </a:solidFill>
            </a:endParaRPr>
          </a:p>
          <a:p>
            <a:pPr marL="800100" lvl="1" indent="-342900">
              <a:buFont typeface="Arial" panose="020B0604020202020204" pitchFamily="34" charset="0"/>
              <a:buChar char="•"/>
            </a:pPr>
            <a:endParaRPr lang="en-US" dirty="0">
              <a:solidFill>
                <a:srgbClr val="000099"/>
              </a:solidFill>
            </a:endParaRPr>
          </a:p>
        </p:txBody>
      </p:sp>
      <p:sp>
        <p:nvSpPr>
          <p:cNvPr id="8" name="TextBox 7"/>
          <p:cNvSpPr txBox="1"/>
          <p:nvPr/>
        </p:nvSpPr>
        <p:spPr>
          <a:xfrm>
            <a:off x="2983894" y="76200"/>
            <a:ext cx="2970547" cy="646331"/>
          </a:xfrm>
          <a:prstGeom prst="rect">
            <a:avLst/>
          </a:prstGeom>
          <a:noFill/>
        </p:spPr>
        <p:txBody>
          <a:bodyPr wrap="none" rtlCol="0">
            <a:spAutoFit/>
          </a:bodyPr>
          <a:lstStyle/>
          <a:p>
            <a:pPr algn="ctr"/>
            <a:r>
              <a:rPr lang="en-US" b="1" dirty="0" smtClean="0">
                <a:solidFill>
                  <a:srgbClr val="000099"/>
                </a:solidFill>
              </a:rPr>
              <a:t>University Senate </a:t>
            </a:r>
            <a:r>
              <a:rPr lang="en-US" b="1" dirty="0">
                <a:solidFill>
                  <a:srgbClr val="000099"/>
                </a:solidFill>
              </a:rPr>
              <a:t>Meeting</a:t>
            </a:r>
            <a:br>
              <a:rPr lang="en-US" b="1" dirty="0">
                <a:solidFill>
                  <a:srgbClr val="000099"/>
                </a:solidFill>
              </a:rPr>
            </a:br>
            <a:r>
              <a:rPr lang="en-US" b="1" dirty="0">
                <a:solidFill>
                  <a:srgbClr val="000099"/>
                </a:solidFill>
              </a:rPr>
              <a:t>Monday, November 17, 2014</a:t>
            </a:r>
            <a:endParaRPr lang="en-US" b="1" dirty="0" smtClean="0">
              <a:solidFill>
                <a:srgbClr val="000099"/>
              </a:solidFill>
            </a:endParaRPr>
          </a:p>
        </p:txBody>
      </p:sp>
    </p:spTree>
    <p:extLst>
      <p:ext uri="{BB962C8B-B14F-4D97-AF65-F5344CB8AC3E}">
        <p14:creationId xmlns:p14="http://schemas.microsoft.com/office/powerpoint/2010/main" val="135494401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1295400"/>
            <a:ext cx="8558753" cy="369332"/>
          </a:xfrm>
          <a:prstGeom prst="rect">
            <a:avLst/>
          </a:prstGeom>
          <a:noFill/>
        </p:spPr>
        <p:txBody>
          <a:bodyPr wrap="none" rtlCol="0">
            <a:spAutoFit/>
          </a:bodyPr>
          <a:lstStyle/>
          <a:p>
            <a:pPr marL="285750" indent="-285750">
              <a:buFont typeface="Arial" panose="020B0604020202020204" pitchFamily="34" charset="0"/>
              <a:buChar char="•"/>
            </a:pPr>
            <a:r>
              <a:rPr lang="en-US" b="1" dirty="0" smtClean="0">
                <a:solidFill>
                  <a:srgbClr val="000099"/>
                </a:solidFill>
              </a:rPr>
              <a:t>SUNY Senators’ Report – J. Philippe Abraham, Danielle Leonard, John Schmidt </a:t>
            </a:r>
            <a:r>
              <a:rPr lang="en-US" sz="1600" b="1" dirty="0" smtClean="0">
                <a:solidFill>
                  <a:srgbClr val="000099"/>
                </a:solidFill>
              </a:rPr>
              <a:t>[</a:t>
            </a:r>
            <a:r>
              <a:rPr lang="en-US" sz="1600" b="1" dirty="0">
                <a:solidFill>
                  <a:srgbClr val="000099"/>
                </a:solidFill>
              </a:rPr>
              <a:t>4 of 9]</a:t>
            </a:r>
            <a:endParaRPr lang="en-US" sz="1600" b="1" dirty="0" smtClean="0">
              <a:solidFill>
                <a:srgbClr val="000099"/>
              </a:solidFill>
            </a:endParaRPr>
          </a:p>
        </p:txBody>
      </p:sp>
      <p:sp>
        <p:nvSpPr>
          <p:cNvPr id="6" name="TextBox 5"/>
          <p:cNvSpPr txBox="1"/>
          <p:nvPr/>
        </p:nvSpPr>
        <p:spPr>
          <a:xfrm>
            <a:off x="457200" y="1905000"/>
            <a:ext cx="8229600" cy="4493539"/>
          </a:xfrm>
          <a:prstGeom prst="rect">
            <a:avLst/>
          </a:prstGeom>
          <a:noFill/>
        </p:spPr>
        <p:txBody>
          <a:bodyPr wrap="square" rtlCol="0">
            <a:spAutoFit/>
          </a:bodyPr>
          <a:lstStyle/>
          <a:p>
            <a:pPr marL="285750" indent="-285750">
              <a:buFont typeface="Arial"/>
              <a:buChar char="•"/>
            </a:pPr>
            <a:r>
              <a:rPr lang="en-US" b="1" u="sng" dirty="0">
                <a:solidFill>
                  <a:srgbClr val="000099"/>
                </a:solidFill>
              </a:rPr>
              <a:t>Open SUNY:</a:t>
            </a:r>
            <a:r>
              <a:rPr lang="en-US" b="1" dirty="0">
                <a:solidFill>
                  <a:srgbClr val="000099"/>
                </a:solidFill>
              </a:rPr>
              <a:t>  </a:t>
            </a:r>
            <a:r>
              <a:rPr lang="en-US" dirty="0">
                <a:solidFill>
                  <a:srgbClr val="000099"/>
                </a:solidFill>
              </a:rPr>
              <a:t>The “first wave” of “Open SUNY +” programs—existing online programs with enhancements—was approved last academic year, and the second wave of 56 programs from 17 campuses has just been announced. </a:t>
            </a:r>
            <a:r>
              <a:rPr lang="en-US" dirty="0" smtClean="0">
                <a:solidFill>
                  <a:srgbClr val="000099"/>
                </a:solidFill>
              </a:rPr>
              <a:t>System </a:t>
            </a:r>
            <a:r>
              <a:rPr lang="en-US" dirty="0">
                <a:solidFill>
                  <a:srgbClr val="000099"/>
                </a:solidFill>
              </a:rPr>
              <a:t>Administration has increasingly recognized that most student services need to be coordinated among or handled by the contributing campuses rather than established centrally, although SUNY is currently contracting with an outside vendor to cover a help desk 24/7 (beyond what was being covered by previously existing SUNY Learning Network assistance). </a:t>
            </a:r>
            <a:r>
              <a:rPr lang="en-US" dirty="0" smtClean="0">
                <a:solidFill>
                  <a:srgbClr val="000099"/>
                </a:solidFill>
              </a:rPr>
              <a:t>System </a:t>
            </a:r>
            <a:r>
              <a:rPr lang="en-US" dirty="0">
                <a:solidFill>
                  <a:srgbClr val="000099"/>
                </a:solidFill>
              </a:rPr>
              <a:t>Administration is working with interested campuses to evaluate campus readiness for (expanded) online programs, and there is also now a business tool available to help campuses evaluate the short- and long-term costs/benefits of online programs. </a:t>
            </a:r>
            <a:r>
              <a:rPr lang="en-US" dirty="0" smtClean="0">
                <a:solidFill>
                  <a:srgbClr val="000099"/>
                </a:solidFill>
              </a:rPr>
              <a:t>Finally</a:t>
            </a:r>
            <a:r>
              <a:rPr lang="en-US" dirty="0">
                <a:solidFill>
                  <a:srgbClr val="000099"/>
                </a:solidFill>
              </a:rPr>
              <a:t>, SUNY is helping facilitate the identification and development of digital materials and open education resources (Affordable Learning Solutions) for courses, not just online ones.</a:t>
            </a:r>
          </a:p>
          <a:p>
            <a:endParaRPr lang="en-US" dirty="0" smtClean="0"/>
          </a:p>
          <a:p>
            <a:pPr marL="800100" lvl="1" indent="-342900">
              <a:buFont typeface="Arial" panose="020B0604020202020204" pitchFamily="34" charset="0"/>
              <a:buChar char="•"/>
            </a:pPr>
            <a:endParaRPr lang="en-US" sz="1600" dirty="0"/>
          </a:p>
        </p:txBody>
      </p:sp>
      <p:sp>
        <p:nvSpPr>
          <p:cNvPr id="8" name="TextBox 7"/>
          <p:cNvSpPr txBox="1"/>
          <p:nvPr/>
        </p:nvSpPr>
        <p:spPr>
          <a:xfrm>
            <a:off x="2983894" y="76200"/>
            <a:ext cx="2970547" cy="646331"/>
          </a:xfrm>
          <a:prstGeom prst="rect">
            <a:avLst/>
          </a:prstGeom>
          <a:noFill/>
        </p:spPr>
        <p:txBody>
          <a:bodyPr wrap="none" rtlCol="0">
            <a:spAutoFit/>
          </a:bodyPr>
          <a:lstStyle/>
          <a:p>
            <a:pPr algn="ctr"/>
            <a:r>
              <a:rPr lang="en-US" b="1" dirty="0" smtClean="0">
                <a:solidFill>
                  <a:srgbClr val="000099"/>
                </a:solidFill>
              </a:rPr>
              <a:t>University Senate </a:t>
            </a:r>
            <a:r>
              <a:rPr lang="en-US" b="1" dirty="0">
                <a:solidFill>
                  <a:srgbClr val="000099"/>
                </a:solidFill>
              </a:rPr>
              <a:t>Meeting</a:t>
            </a:r>
            <a:br>
              <a:rPr lang="en-US" b="1" dirty="0">
                <a:solidFill>
                  <a:srgbClr val="000099"/>
                </a:solidFill>
              </a:rPr>
            </a:br>
            <a:r>
              <a:rPr lang="en-US" b="1" dirty="0">
                <a:solidFill>
                  <a:srgbClr val="000099"/>
                </a:solidFill>
              </a:rPr>
              <a:t>Monday, November 17, 2014</a:t>
            </a:r>
            <a:endParaRPr lang="en-US" b="1" dirty="0" smtClean="0">
              <a:solidFill>
                <a:srgbClr val="000099"/>
              </a:solidFill>
            </a:endParaRPr>
          </a:p>
        </p:txBody>
      </p:sp>
    </p:spTree>
    <p:extLst>
      <p:ext uri="{BB962C8B-B14F-4D97-AF65-F5344CB8AC3E}">
        <p14:creationId xmlns:p14="http://schemas.microsoft.com/office/powerpoint/2010/main" val="309590132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1066800"/>
            <a:ext cx="8558753" cy="369332"/>
          </a:xfrm>
          <a:prstGeom prst="rect">
            <a:avLst/>
          </a:prstGeom>
          <a:noFill/>
        </p:spPr>
        <p:txBody>
          <a:bodyPr wrap="none" rtlCol="0">
            <a:spAutoFit/>
          </a:bodyPr>
          <a:lstStyle/>
          <a:p>
            <a:pPr marL="285750" indent="-285750">
              <a:buFont typeface="Arial" panose="020B0604020202020204" pitchFamily="34" charset="0"/>
              <a:buChar char="•"/>
            </a:pPr>
            <a:r>
              <a:rPr lang="en-US" b="1" dirty="0" smtClean="0">
                <a:solidFill>
                  <a:srgbClr val="000099"/>
                </a:solidFill>
              </a:rPr>
              <a:t>SUNY Senators’ Report – J. Philippe Abraham, Danielle Leonard, John Schmidt </a:t>
            </a:r>
            <a:r>
              <a:rPr lang="en-US" sz="1600" b="1" dirty="0" smtClean="0">
                <a:solidFill>
                  <a:srgbClr val="000099"/>
                </a:solidFill>
              </a:rPr>
              <a:t>[</a:t>
            </a:r>
            <a:r>
              <a:rPr lang="en-US" sz="1600" b="1" dirty="0">
                <a:solidFill>
                  <a:srgbClr val="000099"/>
                </a:solidFill>
              </a:rPr>
              <a:t>5 of 9]</a:t>
            </a:r>
            <a:endParaRPr lang="en-US" sz="1600" b="1" dirty="0" smtClean="0">
              <a:solidFill>
                <a:srgbClr val="000099"/>
              </a:solidFill>
            </a:endParaRPr>
          </a:p>
        </p:txBody>
      </p:sp>
      <p:sp>
        <p:nvSpPr>
          <p:cNvPr id="6" name="TextBox 5"/>
          <p:cNvSpPr txBox="1"/>
          <p:nvPr/>
        </p:nvSpPr>
        <p:spPr>
          <a:xfrm>
            <a:off x="457200" y="1524000"/>
            <a:ext cx="8229600" cy="5847756"/>
          </a:xfrm>
          <a:prstGeom prst="rect">
            <a:avLst/>
          </a:prstGeom>
          <a:noFill/>
        </p:spPr>
        <p:txBody>
          <a:bodyPr wrap="square" rtlCol="0">
            <a:spAutoFit/>
          </a:bodyPr>
          <a:lstStyle/>
          <a:p>
            <a:pPr marL="285750" indent="-285750">
              <a:buFont typeface="Arial"/>
              <a:buChar char="•"/>
            </a:pPr>
            <a:r>
              <a:rPr lang="en-US" b="1" u="sng" dirty="0">
                <a:solidFill>
                  <a:srgbClr val="000099"/>
                </a:solidFill>
              </a:rPr>
              <a:t>START-UP NY:</a:t>
            </a:r>
            <a:r>
              <a:rPr lang="en-US" b="1" dirty="0">
                <a:solidFill>
                  <a:srgbClr val="000099"/>
                </a:solidFill>
              </a:rPr>
              <a:t>  </a:t>
            </a:r>
            <a:r>
              <a:rPr lang="en-US" dirty="0">
                <a:solidFill>
                  <a:srgbClr val="000099"/>
                </a:solidFill>
              </a:rPr>
              <a:t>Some 50 SUNY campuses have approved plans (or soon will).  Companies have been announced at a number of campuses. Some campuses have Faculty committees that vet whether the companies fit with the academic mission of the campus.  What is the process that UAlbany has established to get faculty input into approving company proposals to fit with the campus mission?  Was the UAlbany Senate consulted in most recent decision </a:t>
            </a:r>
            <a:r>
              <a:rPr lang="en-US" u="sng" dirty="0">
                <a:hlinkClick r:id="rId2"/>
              </a:rPr>
              <a:t>http://www.albany.edu/news/54991.php?WT.source=ncfeed</a:t>
            </a:r>
            <a:r>
              <a:rPr lang="en-US" dirty="0"/>
              <a:t> </a:t>
            </a:r>
            <a:r>
              <a:rPr lang="en-US" dirty="0" smtClean="0"/>
              <a:t>?</a:t>
            </a:r>
            <a:endParaRPr lang="en-US" u="sng" dirty="0" smtClean="0">
              <a:solidFill>
                <a:srgbClr val="000099"/>
              </a:solidFill>
            </a:endParaRPr>
          </a:p>
          <a:p>
            <a:pPr marL="285750" indent="-285750">
              <a:buFont typeface="Arial"/>
              <a:buChar char="•"/>
            </a:pPr>
            <a:r>
              <a:rPr lang="en-US" b="1" u="sng" dirty="0" err="1" smtClean="0">
                <a:solidFill>
                  <a:srgbClr val="000099"/>
                </a:solidFill>
              </a:rPr>
              <a:t>TeachNY</a:t>
            </a:r>
            <a:r>
              <a:rPr lang="en-US" b="1" u="sng" dirty="0">
                <a:solidFill>
                  <a:srgbClr val="000099"/>
                </a:solidFill>
              </a:rPr>
              <a:t>:</a:t>
            </a:r>
            <a:r>
              <a:rPr lang="en-US" b="1" dirty="0">
                <a:solidFill>
                  <a:srgbClr val="000099"/>
                </a:solidFill>
              </a:rPr>
              <a:t> </a:t>
            </a:r>
            <a:r>
              <a:rPr lang="en-US" dirty="0">
                <a:solidFill>
                  <a:srgbClr val="000099"/>
                </a:solidFill>
              </a:rPr>
              <a:t>There was a lot of focus on teacher education over the last year, and the Chancellor has emerged as a national champion for the Common Core Standards in K-12 education.  As part of this, she urges us to familiarize ourselves with the standards, as future NY students will have been educated according to that approach.  We can expect some changes in the abilities of our future students, and we should be prepared to appreciate and take advantage of the skills they should possess.  The Chancellor also has established a </a:t>
            </a:r>
            <a:r>
              <a:rPr lang="en-US" dirty="0" err="1">
                <a:solidFill>
                  <a:srgbClr val="000099"/>
                </a:solidFill>
              </a:rPr>
              <a:t>TeachNY</a:t>
            </a:r>
            <a:r>
              <a:rPr lang="en-US" dirty="0">
                <a:solidFill>
                  <a:srgbClr val="000099"/>
                </a:solidFill>
              </a:rPr>
              <a:t> program in conjunction with the State Education Department, with an advisory committee to offer guidance on how to improve teacher education and K-12 quality and success.  Nationally recognized experts as well as SUNY faculty (and union) leadership are working together to advise the Chancellor on next steps for teacher education, particularly how to improve the effectiveness of our teacher education programs. </a:t>
            </a:r>
          </a:p>
          <a:p>
            <a:pPr marL="285750" indent="-285750">
              <a:buFont typeface="Arial"/>
              <a:buChar char="•"/>
            </a:pPr>
            <a:endParaRPr lang="en-US" sz="1600" dirty="0" smtClean="0"/>
          </a:p>
          <a:p>
            <a:pPr marL="800100" lvl="1" indent="-342900">
              <a:buFont typeface="Arial" panose="020B0604020202020204" pitchFamily="34" charset="0"/>
              <a:buChar char="•"/>
            </a:pPr>
            <a:endParaRPr lang="en-US" sz="1600" dirty="0"/>
          </a:p>
        </p:txBody>
      </p:sp>
      <p:sp>
        <p:nvSpPr>
          <p:cNvPr id="8" name="TextBox 7"/>
          <p:cNvSpPr txBox="1"/>
          <p:nvPr/>
        </p:nvSpPr>
        <p:spPr>
          <a:xfrm>
            <a:off x="2983894" y="76200"/>
            <a:ext cx="2970547" cy="646331"/>
          </a:xfrm>
          <a:prstGeom prst="rect">
            <a:avLst/>
          </a:prstGeom>
          <a:noFill/>
        </p:spPr>
        <p:txBody>
          <a:bodyPr wrap="none" rtlCol="0">
            <a:spAutoFit/>
          </a:bodyPr>
          <a:lstStyle/>
          <a:p>
            <a:pPr algn="ctr"/>
            <a:r>
              <a:rPr lang="en-US" b="1" dirty="0" smtClean="0">
                <a:solidFill>
                  <a:srgbClr val="000099"/>
                </a:solidFill>
              </a:rPr>
              <a:t>University Senate </a:t>
            </a:r>
            <a:r>
              <a:rPr lang="en-US" b="1" dirty="0">
                <a:solidFill>
                  <a:srgbClr val="000099"/>
                </a:solidFill>
              </a:rPr>
              <a:t>Meeting</a:t>
            </a:r>
            <a:br>
              <a:rPr lang="en-US" b="1" dirty="0">
                <a:solidFill>
                  <a:srgbClr val="000099"/>
                </a:solidFill>
              </a:rPr>
            </a:br>
            <a:r>
              <a:rPr lang="en-US" b="1" dirty="0">
                <a:solidFill>
                  <a:srgbClr val="000099"/>
                </a:solidFill>
              </a:rPr>
              <a:t>Monday, November 17, 2014</a:t>
            </a:r>
            <a:endParaRPr lang="en-US" b="1" dirty="0" smtClean="0">
              <a:solidFill>
                <a:srgbClr val="000099"/>
              </a:solidFill>
            </a:endParaRPr>
          </a:p>
        </p:txBody>
      </p:sp>
    </p:spTree>
    <p:extLst>
      <p:ext uri="{BB962C8B-B14F-4D97-AF65-F5344CB8AC3E}">
        <p14:creationId xmlns:p14="http://schemas.microsoft.com/office/powerpoint/2010/main" val="251714954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1295400"/>
            <a:ext cx="8558753" cy="369332"/>
          </a:xfrm>
          <a:prstGeom prst="rect">
            <a:avLst/>
          </a:prstGeom>
          <a:noFill/>
        </p:spPr>
        <p:txBody>
          <a:bodyPr wrap="none" rtlCol="0">
            <a:spAutoFit/>
          </a:bodyPr>
          <a:lstStyle/>
          <a:p>
            <a:pPr marL="285750" indent="-285750">
              <a:buFont typeface="Arial" panose="020B0604020202020204" pitchFamily="34" charset="0"/>
              <a:buChar char="•"/>
            </a:pPr>
            <a:r>
              <a:rPr lang="en-US" b="1" dirty="0" smtClean="0">
                <a:solidFill>
                  <a:srgbClr val="000099"/>
                </a:solidFill>
              </a:rPr>
              <a:t>SUNY Senators’ Report – J. Philippe Abraham, Danielle Leonard, John Schmidt </a:t>
            </a:r>
            <a:r>
              <a:rPr lang="en-US" sz="1600" b="1" dirty="0" smtClean="0">
                <a:solidFill>
                  <a:srgbClr val="000099"/>
                </a:solidFill>
              </a:rPr>
              <a:t>[</a:t>
            </a:r>
            <a:r>
              <a:rPr lang="en-US" sz="1600" b="1" dirty="0">
                <a:solidFill>
                  <a:srgbClr val="000099"/>
                </a:solidFill>
              </a:rPr>
              <a:t>6 of 9]</a:t>
            </a:r>
            <a:endParaRPr lang="en-US" sz="1600" b="1" dirty="0" smtClean="0">
              <a:solidFill>
                <a:srgbClr val="000099"/>
              </a:solidFill>
            </a:endParaRPr>
          </a:p>
        </p:txBody>
      </p:sp>
      <p:sp>
        <p:nvSpPr>
          <p:cNvPr id="6" name="TextBox 5"/>
          <p:cNvSpPr txBox="1"/>
          <p:nvPr/>
        </p:nvSpPr>
        <p:spPr>
          <a:xfrm>
            <a:off x="457200" y="1905000"/>
            <a:ext cx="8229600" cy="5047537"/>
          </a:xfrm>
          <a:prstGeom prst="rect">
            <a:avLst/>
          </a:prstGeom>
          <a:noFill/>
        </p:spPr>
        <p:txBody>
          <a:bodyPr wrap="square" rtlCol="0">
            <a:spAutoFit/>
          </a:bodyPr>
          <a:lstStyle/>
          <a:p>
            <a:r>
              <a:rPr lang="en-US" b="1" dirty="0">
                <a:solidFill>
                  <a:srgbClr val="000099"/>
                </a:solidFill>
              </a:rPr>
              <a:t>II.  Resolutions</a:t>
            </a:r>
            <a:endParaRPr lang="en-US" dirty="0">
              <a:solidFill>
                <a:srgbClr val="000099"/>
              </a:solidFill>
            </a:endParaRPr>
          </a:p>
          <a:p>
            <a:r>
              <a:rPr lang="en-US" i="1" dirty="0">
                <a:solidFill>
                  <a:srgbClr val="000099"/>
                </a:solidFill>
              </a:rPr>
              <a:t>Full text of the </a:t>
            </a:r>
            <a:r>
              <a:rPr lang="en-US" i="1" u="sng" dirty="0">
                <a:solidFill>
                  <a:srgbClr val="000099"/>
                </a:solidFill>
                <a:hlinkClick r:id="rId2"/>
              </a:rPr>
              <a:t>Resolutions</a:t>
            </a:r>
            <a:r>
              <a:rPr lang="en-US" i="1" dirty="0">
                <a:solidFill>
                  <a:srgbClr val="000099"/>
                </a:solidFill>
              </a:rPr>
              <a:t> are available on the UFS website or can be obtained through any UFS Senator</a:t>
            </a:r>
            <a:r>
              <a:rPr lang="en-US" dirty="0" smtClean="0">
                <a:solidFill>
                  <a:srgbClr val="000099"/>
                </a:solidFill>
              </a:rPr>
              <a:t>.</a:t>
            </a:r>
            <a:endParaRPr lang="en-US" dirty="0">
              <a:solidFill>
                <a:srgbClr val="000099"/>
              </a:solidFill>
            </a:endParaRPr>
          </a:p>
          <a:p>
            <a:pPr marL="285750" lvl="0" indent="-285750">
              <a:buFont typeface="Arial"/>
              <a:buChar char="•"/>
            </a:pPr>
            <a:r>
              <a:rPr lang="en-US" dirty="0">
                <a:solidFill>
                  <a:srgbClr val="000099"/>
                </a:solidFill>
              </a:rPr>
              <a:t>Resolution on Sexual Assault </a:t>
            </a:r>
            <a:r>
              <a:rPr lang="en-US" dirty="0" smtClean="0">
                <a:solidFill>
                  <a:srgbClr val="000099"/>
                </a:solidFill>
              </a:rPr>
              <a:t>Prevention—passed</a:t>
            </a:r>
          </a:p>
          <a:p>
            <a:pPr marL="285750" lvl="0" indent="-285750">
              <a:buFont typeface="Arial"/>
              <a:buChar char="•"/>
            </a:pPr>
            <a:r>
              <a:rPr lang="en-US" dirty="0" smtClean="0">
                <a:solidFill>
                  <a:srgbClr val="000099"/>
                </a:solidFill>
              </a:rPr>
              <a:t>Resolution </a:t>
            </a:r>
            <a:r>
              <a:rPr lang="en-US" dirty="0">
                <a:solidFill>
                  <a:srgbClr val="000099"/>
                </a:solidFill>
              </a:rPr>
              <a:t>Requesting All State University of New York Campuses Offering Athletics Create Programs to Support Lesbian, Gay, Bisexual, Transgender Athletes, Coaches, and Staff and to Prevent Anti-LGBT Bias and Discrimination in Athletics </a:t>
            </a:r>
            <a:r>
              <a:rPr lang="en-US" dirty="0" smtClean="0">
                <a:solidFill>
                  <a:srgbClr val="000099"/>
                </a:solidFill>
              </a:rPr>
              <a:t>–passed</a:t>
            </a:r>
            <a:endParaRPr lang="en-US" dirty="0">
              <a:solidFill>
                <a:srgbClr val="000099"/>
              </a:solidFill>
            </a:endParaRPr>
          </a:p>
          <a:p>
            <a:pPr marL="285750" lvl="0" indent="-285750">
              <a:buFont typeface="Arial"/>
              <a:buChar char="•"/>
            </a:pPr>
            <a:r>
              <a:rPr lang="en-US" dirty="0" smtClean="0">
                <a:solidFill>
                  <a:srgbClr val="000099"/>
                </a:solidFill>
              </a:rPr>
              <a:t>Resolution </a:t>
            </a:r>
            <a:r>
              <a:rPr lang="en-US" dirty="0">
                <a:solidFill>
                  <a:srgbClr val="000099"/>
                </a:solidFill>
              </a:rPr>
              <a:t>on SUNY Excels Performance Measurement System requesting that local campuses as well as UFS have a strong voice in formulating and continually refining metrics—</a:t>
            </a:r>
            <a:r>
              <a:rPr lang="en-US" dirty="0" smtClean="0">
                <a:solidFill>
                  <a:srgbClr val="000099"/>
                </a:solidFill>
              </a:rPr>
              <a:t>passed</a:t>
            </a:r>
          </a:p>
          <a:p>
            <a:pPr marL="285750" lvl="0" indent="-285750">
              <a:buFont typeface="Arial"/>
              <a:buChar char="•"/>
            </a:pPr>
            <a:r>
              <a:rPr lang="en-US" dirty="0" smtClean="0">
                <a:solidFill>
                  <a:srgbClr val="000099"/>
                </a:solidFill>
              </a:rPr>
              <a:t>Resolution </a:t>
            </a:r>
            <a:r>
              <a:rPr lang="en-US" dirty="0">
                <a:solidFill>
                  <a:srgbClr val="000099"/>
                </a:solidFill>
              </a:rPr>
              <a:t>on Affordability of Textbooks and Other Instructional </a:t>
            </a:r>
            <a:r>
              <a:rPr lang="en-US" dirty="0" smtClean="0">
                <a:solidFill>
                  <a:srgbClr val="000099"/>
                </a:solidFill>
              </a:rPr>
              <a:t>Materials—passed</a:t>
            </a:r>
            <a:endParaRPr lang="en-US" dirty="0">
              <a:solidFill>
                <a:srgbClr val="000099"/>
              </a:solidFill>
            </a:endParaRPr>
          </a:p>
          <a:p>
            <a:pPr marL="285750" lvl="0" indent="-285750">
              <a:buFont typeface="Arial"/>
              <a:buChar char="•"/>
            </a:pPr>
            <a:r>
              <a:rPr lang="en-US" dirty="0" smtClean="0">
                <a:solidFill>
                  <a:srgbClr val="000099"/>
                </a:solidFill>
              </a:rPr>
              <a:t>Resolution </a:t>
            </a:r>
            <a:r>
              <a:rPr lang="en-US" dirty="0">
                <a:solidFill>
                  <a:srgbClr val="000099"/>
                </a:solidFill>
              </a:rPr>
              <a:t>on Reduction on the Maximum Working Hours for Student </a:t>
            </a:r>
            <a:r>
              <a:rPr lang="en-US" dirty="0" smtClean="0">
                <a:solidFill>
                  <a:srgbClr val="000099"/>
                </a:solidFill>
              </a:rPr>
              <a:t>Assistants—passed</a:t>
            </a:r>
            <a:endParaRPr lang="en-US" dirty="0">
              <a:solidFill>
                <a:srgbClr val="000099"/>
              </a:solidFill>
            </a:endParaRPr>
          </a:p>
          <a:p>
            <a:pPr marL="285750" lvl="0" indent="-285750">
              <a:buFont typeface="Arial"/>
              <a:buChar char="•"/>
            </a:pPr>
            <a:r>
              <a:rPr lang="en-US" dirty="0" smtClean="0">
                <a:solidFill>
                  <a:srgbClr val="000099"/>
                </a:solidFill>
              </a:rPr>
              <a:t>Resolution </a:t>
            </a:r>
            <a:r>
              <a:rPr lang="en-US" dirty="0">
                <a:solidFill>
                  <a:srgbClr val="000099"/>
                </a:solidFill>
              </a:rPr>
              <a:t>in support of expanding SUNY undergraduate research and creative </a:t>
            </a:r>
            <a:r>
              <a:rPr lang="en-US" dirty="0" smtClean="0">
                <a:solidFill>
                  <a:srgbClr val="000099"/>
                </a:solidFill>
              </a:rPr>
              <a:t>endeavor—passed</a:t>
            </a:r>
            <a:endParaRPr lang="en-US" dirty="0">
              <a:solidFill>
                <a:srgbClr val="000099"/>
              </a:solidFill>
            </a:endParaRPr>
          </a:p>
          <a:p>
            <a:pPr marL="285750" lvl="0" indent="-285750">
              <a:buFont typeface="Arial"/>
              <a:buChar char="•"/>
            </a:pPr>
            <a:r>
              <a:rPr lang="en-US" dirty="0" smtClean="0">
                <a:solidFill>
                  <a:srgbClr val="000099"/>
                </a:solidFill>
              </a:rPr>
              <a:t>Resolution </a:t>
            </a:r>
            <a:r>
              <a:rPr lang="en-US" dirty="0">
                <a:solidFill>
                  <a:srgbClr val="000099"/>
                </a:solidFill>
              </a:rPr>
              <a:t>on Naloxone Availability for treating opioid overdose cases--passed</a:t>
            </a:r>
          </a:p>
          <a:p>
            <a:endParaRPr lang="en-US" dirty="0" smtClean="0"/>
          </a:p>
          <a:p>
            <a:pPr marL="800100" lvl="1" indent="-342900">
              <a:buFont typeface="Arial" panose="020B0604020202020204" pitchFamily="34" charset="0"/>
              <a:buChar char="•"/>
            </a:pPr>
            <a:endParaRPr lang="en-US" sz="1600" dirty="0"/>
          </a:p>
        </p:txBody>
      </p:sp>
      <p:sp>
        <p:nvSpPr>
          <p:cNvPr id="8" name="TextBox 7"/>
          <p:cNvSpPr txBox="1"/>
          <p:nvPr/>
        </p:nvSpPr>
        <p:spPr>
          <a:xfrm>
            <a:off x="2983894" y="76200"/>
            <a:ext cx="2970547" cy="646331"/>
          </a:xfrm>
          <a:prstGeom prst="rect">
            <a:avLst/>
          </a:prstGeom>
          <a:noFill/>
        </p:spPr>
        <p:txBody>
          <a:bodyPr wrap="none" rtlCol="0">
            <a:spAutoFit/>
          </a:bodyPr>
          <a:lstStyle/>
          <a:p>
            <a:pPr algn="ctr"/>
            <a:r>
              <a:rPr lang="en-US" b="1" dirty="0" smtClean="0">
                <a:solidFill>
                  <a:srgbClr val="000099"/>
                </a:solidFill>
              </a:rPr>
              <a:t>University Senate </a:t>
            </a:r>
            <a:r>
              <a:rPr lang="en-US" b="1" dirty="0">
                <a:solidFill>
                  <a:srgbClr val="000099"/>
                </a:solidFill>
              </a:rPr>
              <a:t>Meeting</a:t>
            </a:r>
            <a:br>
              <a:rPr lang="en-US" b="1" dirty="0">
                <a:solidFill>
                  <a:srgbClr val="000099"/>
                </a:solidFill>
              </a:rPr>
            </a:br>
            <a:r>
              <a:rPr lang="en-US" b="1" dirty="0">
                <a:solidFill>
                  <a:srgbClr val="000099"/>
                </a:solidFill>
              </a:rPr>
              <a:t>Monday, November 17, 2014</a:t>
            </a:r>
            <a:endParaRPr lang="en-US" b="1" dirty="0" smtClean="0">
              <a:solidFill>
                <a:srgbClr val="000099"/>
              </a:solidFill>
            </a:endParaRPr>
          </a:p>
        </p:txBody>
      </p:sp>
    </p:spTree>
    <p:extLst>
      <p:ext uri="{BB962C8B-B14F-4D97-AF65-F5344CB8AC3E}">
        <p14:creationId xmlns:p14="http://schemas.microsoft.com/office/powerpoint/2010/main" val="169169498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1295400"/>
            <a:ext cx="8507457" cy="369332"/>
          </a:xfrm>
          <a:prstGeom prst="rect">
            <a:avLst/>
          </a:prstGeom>
          <a:noFill/>
        </p:spPr>
        <p:txBody>
          <a:bodyPr wrap="none" rtlCol="0">
            <a:spAutoFit/>
          </a:bodyPr>
          <a:lstStyle/>
          <a:p>
            <a:pPr marL="285750" indent="-285750">
              <a:buFont typeface="Arial" panose="020B0604020202020204" pitchFamily="34" charset="0"/>
              <a:buChar char="•"/>
            </a:pPr>
            <a:r>
              <a:rPr lang="en-US" b="1" dirty="0">
                <a:solidFill>
                  <a:srgbClr val="000099"/>
                </a:solidFill>
              </a:rPr>
              <a:t>SUNY Senators’ Report – J. Philippe Abraham, Danielle Leonard, John Schmidt</a:t>
            </a:r>
            <a:r>
              <a:rPr lang="en-US" sz="1600" b="1" dirty="0">
                <a:solidFill>
                  <a:srgbClr val="000099"/>
                </a:solidFill>
              </a:rPr>
              <a:t>[7 </a:t>
            </a:r>
            <a:r>
              <a:rPr lang="en-US" sz="1600" b="1" dirty="0" smtClean="0">
                <a:solidFill>
                  <a:srgbClr val="000099"/>
                </a:solidFill>
              </a:rPr>
              <a:t>of 9</a:t>
            </a:r>
            <a:r>
              <a:rPr lang="en-US" sz="1600" b="1" dirty="0">
                <a:solidFill>
                  <a:srgbClr val="000099"/>
                </a:solidFill>
              </a:rPr>
              <a:t>]</a:t>
            </a:r>
            <a:endParaRPr lang="en-US" sz="1600" b="1" dirty="0" smtClean="0">
              <a:solidFill>
                <a:srgbClr val="000099"/>
              </a:solidFill>
            </a:endParaRPr>
          </a:p>
        </p:txBody>
      </p:sp>
      <p:sp>
        <p:nvSpPr>
          <p:cNvPr id="6" name="TextBox 5"/>
          <p:cNvSpPr txBox="1"/>
          <p:nvPr/>
        </p:nvSpPr>
        <p:spPr>
          <a:xfrm>
            <a:off x="457200" y="1905000"/>
            <a:ext cx="8229600" cy="4247317"/>
          </a:xfrm>
          <a:prstGeom prst="rect">
            <a:avLst/>
          </a:prstGeom>
          <a:noFill/>
        </p:spPr>
        <p:txBody>
          <a:bodyPr wrap="square" rtlCol="0">
            <a:spAutoFit/>
          </a:bodyPr>
          <a:lstStyle/>
          <a:p>
            <a:r>
              <a:rPr lang="en-US" b="1" u="sng" dirty="0">
                <a:solidFill>
                  <a:srgbClr val="000099"/>
                </a:solidFill>
              </a:rPr>
              <a:t>Other Issues Addressed by UFS Committees:</a:t>
            </a:r>
            <a:r>
              <a:rPr lang="en-US" b="1" dirty="0">
                <a:solidFill>
                  <a:srgbClr val="000099"/>
                </a:solidFill>
              </a:rPr>
              <a:t> </a:t>
            </a:r>
            <a:endParaRPr lang="en-US" sz="1600" b="1" dirty="0">
              <a:solidFill>
                <a:srgbClr val="000099"/>
              </a:solidFill>
            </a:endParaRPr>
          </a:p>
          <a:p>
            <a:pPr marL="285750" lvl="0" indent="-285750">
              <a:buFont typeface="Arial"/>
              <a:buChar char="•"/>
            </a:pPr>
            <a:r>
              <a:rPr lang="en-US" dirty="0">
                <a:solidFill>
                  <a:srgbClr val="000099"/>
                </a:solidFill>
              </a:rPr>
              <a:t>updating guidance to faculty and campuses on best practices for internships and service learning; </a:t>
            </a:r>
            <a:endParaRPr lang="en-US" sz="1600" dirty="0">
              <a:solidFill>
                <a:srgbClr val="000099"/>
              </a:solidFill>
            </a:endParaRPr>
          </a:p>
          <a:p>
            <a:pPr marL="285750" lvl="0" indent="-285750">
              <a:buFont typeface="Arial"/>
              <a:buChar char="•"/>
            </a:pPr>
            <a:r>
              <a:rPr lang="en-US" dirty="0" smtClean="0">
                <a:solidFill>
                  <a:srgbClr val="000099"/>
                </a:solidFill>
              </a:rPr>
              <a:t>examining </a:t>
            </a:r>
            <a:r>
              <a:rPr lang="en-US" dirty="0">
                <a:solidFill>
                  <a:srgbClr val="000099"/>
                </a:solidFill>
              </a:rPr>
              <a:t>the role of non-tenure-track faculty in shared governance; </a:t>
            </a:r>
            <a:endParaRPr lang="en-US" sz="1600" dirty="0">
              <a:solidFill>
                <a:srgbClr val="000099"/>
              </a:solidFill>
            </a:endParaRPr>
          </a:p>
          <a:p>
            <a:pPr marL="285750" lvl="0" indent="-285750">
              <a:buFont typeface="Arial"/>
              <a:buChar char="•"/>
            </a:pPr>
            <a:r>
              <a:rPr lang="en-US" dirty="0" smtClean="0">
                <a:solidFill>
                  <a:srgbClr val="000099"/>
                </a:solidFill>
              </a:rPr>
              <a:t>guidance </a:t>
            </a:r>
            <a:r>
              <a:rPr lang="en-US" dirty="0">
                <a:solidFill>
                  <a:srgbClr val="000099"/>
                </a:solidFill>
              </a:rPr>
              <a:t>for the ethical behavior of faculty; reviewing best practices for prevention of bullying and hazing; </a:t>
            </a:r>
            <a:endParaRPr lang="en-US" sz="1600" dirty="0">
              <a:solidFill>
                <a:srgbClr val="000099"/>
              </a:solidFill>
            </a:endParaRPr>
          </a:p>
          <a:p>
            <a:pPr marL="285750" lvl="0" indent="-285750">
              <a:buFont typeface="Arial"/>
              <a:buChar char="•"/>
            </a:pPr>
            <a:r>
              <a:rPr lang="en-US" dirty="0" smtClean="0">
                <a:solidFill>
                  <a:srgbClr val="000099"/>
                </a:solidFill>
              </a:rPr>
              <a:t>fostering </a:t>
            </a:r>
            <a:r>
              <a:rPr lang="en-US" dirty="0">
                <a:solidFill>
                  <a:srgbClr val="000099"/>
                </a:solidFill>
              </a:rPr>
              <a:t>and supporting undergraduate and graduate research; </a:t>
            </a:r>
            <a:endParaRPr lang="en-US" sz="1600" dirty="0">
              <a:solidFill>
                <a:srgbClr val="000099"/>
              </a:solidFill>
            </a:endParaRPr>
          </a:p>
          <a:p>
            <a:pPr marL="285750" lvl="0" indent="-285750">
              <a:buFont typeface="Arial"/>
              <a:buChar char="•"/>
            </a:pPr>
            <a:r>
              <a:rPr lang="en-US" dirty="0" smtClean="0">
                <a:solidFill>
                  <a:srgbClr val="000099"/>
                </a:solidFill>
              </a:rPr>
              <a:t>diversity </a:t>
            </a:r>
            <a:r>
              <a:rPr lang="en-US" dirty="0">
                <a:solidFill>
                  <a:srgbClr val="000099"/>
                </a:solidFill>
              </a:rPr>
              <a:t>of faculty and staff.  Full text of the UFS Committee Reports are available upon request or on the </a:t>
            </a:r>
            <a:r>
              <a:rPr lang="en-US" u="sng" dirty="0">
                <a:solidFill>
                  <a:srgbClr val="000099"/>
                </a:solidFill>
                <a:hlinkClick r:id="rId2"/>
              </a:rPr>
              <a:t>SUNY UFS website</a:t>
            </a:r>
            <a:r>
              <a:rPr lang="en-US" dirty="0">
                <a:solidFill>
                  <a:srgbClr val="000099"/>
                </a:solidFill>
              </a:rPr>
              <a:t>.</a:t>
            </a:r>
            <a:endParaRPr lang="en-US" sz="1600" dirty="0">
              <a:solidFill>
                <a:srgbClr val="000099"/>
              </a:solidFill>
            </a:endParaRPr>
          </a:p>
          <a:p>
            <a:r>
              <a:rPr lang="en-US" b="1" dirty="0">
                <a:solidFill>
                  <a:srgbClr val="000099"/>
                </a:solidFill>
              </a:rPr>
              <a:t>III.  Upcoming conferences and events</a:t>
            </a:r>
            <a:endParaRPr lang="en-US" sz="1600" dirty="0">
              <a:solidFill>
                <a:srgbClr val="000099"/>
              </a:solidFill>
            </a:endParaRPr>
          </a:p>
          <a:p>
            <a:pPr lvl="0"/>
            <a:r>
              <a:rPr lang="en-US" dirty="0">
                <a:solidFill>
                  <a:srgbClr val="000099"/>
                </a:solidFill>
              </a:rPr>
              <a:t>Nov. 7:  "Protect, Use and Share Content in Online Education"; SUNY System Administration, Albany; organized by the FACT2 group</a:t>
            </a:r>
            <a:endParaRPr lang="en-US" sz="1600" dirty="0">
              <a:solidFill>
                <a:srgbClr val="000099"/>
              </a:solidFill>
            </a:endParaRPr>
          </a:p>
          <a:p>
            <a:pPr lvl="0"/>
            <a:r>
              <a:rPr lang="en-US" dirty="0">
                <a:solidFill>
                  <a:srgbClr val="000099"/>
                </a:solidFill>
              </a:rPr>
              <a:t>Nov. 11-12:  “Making Diversity Count:  Ensuring Equity, Inclusion, Access, and Impact”; Albany Marriott; sponsored by the UFS and the SUNY Office of Diversity, Equity, and </a:t>
            </a:r>
            <a:r>
              <a:rPr lang="en-US" dirty="0" smtClean="0">
                <a:solidFill>
                  <a:srgbClr val="000099"/>
                </a:solidFill>
              </a:rPr>
              <a:t>Inclusion</a:t>
            </a:r>
            <a:endParaRPr lang="en-US" sz="1600" dirty="0">
              <a:solidFill>
                <a:srgbClr val="000099"/>
              </a:solidFill>
            </a:endParaRPr>
          </a:p>
        </p:txBody>
      </p:sp>
      <p:sp>
        <p:nvSpPr>
          <p:cNvPr id="8" name="TextBox 7"/>
          <p:cNvSpPr txBox="1"/>
          <p:nvPr/>
        </p:nvSpPr>
        <p:spPr>
          <a:xfrm>
            <a:off x="2983894" y="76200"/>
            <a:ext cx="2970547" cy="646331"/>
          </a:xfrm>
          <a:prstGeom prst="rect">
            <a:avLst/>
          </a:prstGeom>
          <a:noFill/>
        </p:spPr>
        <p:txBody>
          <a:bodyPr wrap="none" rtlCol="0">
            <a:spAutoFit/>
          </a:bodyPr>
          <a:lstStyle/>
          <a:p>
            <a:pPr algn="ctr"/>
            <a:r>
              <a:rPr lang="en-US" b="1" dirty="0" smtClean="0">
                <a:solidFill>
                  <a:srgbClr val="000099"/>
                </a:solidFill>
              </a:rPr>
              <a:t>University Senate </a:t>
            </a:r>
            <a:r>
              <a:rPr lang="en-US" b="1" dirty="0" smtClean="0">
                <a:solidFill>
                  <a:srgbClr val="000099"/>
                </a:solidFill>
              </a:rPr>
              <a:t>Meeting</a:t>
            </a:r>
          </a:p>
          <a:p>
            <a:pPr algn="ctr"/>
            <a:r>
              <a:rPr lang="en-US" b="1" dirty="0">
                <a:solidFill>
                  <a:srgbClr val="000099"/>
                </a:solidFill>
              </a:rPr>
              <a:t>Monday, November 17, 2014</a:t>
            </a:r>
            <a:endParaRPr lang="en-US" b="1" dirty="0" smtClean="0">
              <a:solidFill>
                <a:srgbClr val="000099"/>
              </a:solidFill>
            </a:endParaRPr>
          </a:p>
        </p:txBody>
      </p:sp>
    </p:spTree>
    <p:extLst>
      <p:ext uri="{BB962C8B-B14F-4D97-AF65-F5344CB8AC3E}">
        <p14:creationId xmlns:p14="http://schemas.microsoft.com/office/powerpoint/2010/main" val="15688348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1295400"/>
            <a:ext cx="8558753" cy="369332"/>
          </a:xfrm>
          <a:prstGeom prst="rect">
            <a:avLst/>
          </a:prstGeom>
          <a:noFill/>
        </p:spPr>
        <p:txBody>
          <a:bodyPr wrap="none" rtlCol="0">
            <a:spAutoFit/>
          </a:bodyPr>
          <a:lstStyle/>
          <a:p>
            <a:pPr marL="285750" indent="-285750">
              <a:buFont typeface="Arial" panose="020B0604020202020204" pitchFamily="34" charset="0"/>
              <a:buChar char="•"/>
            </a:pPr>
            <a:r>
              <a:rPr lang="en-US" b="1" dirty="0" smtClean="0">
                <a:solidFill>
                  <a:srgbClr val="000099"/>
                </a:solidFill>
              </a:rPr>
              <a:t>SUNY Senators’ Report – J. Philippe Abraham, Danielle Leonard, John Schmidt</a:t>
            </a:r>
            <a:r>
              <a:rPr lang="en-US" sz="1600" b="1" dirty="0" smtClean="0">
                <a:solidFill>
                  <a:srgbClr val="000099"/>
                </a:solidFill>
              </a:rPr>
              <a:t> [8 of 9]</a:t>
            </a:r>
          </a:p>
        </p:txBody>
      </p:sp>
      <p:sp>
        <p:nvSpPr>
          <p:cNvPr id="6" name="TextBox 5"/>
          <p:cNvSpPr txBox="1"/>
          <p:nvPr/>
        </p:nvSpPr>
        <p:spPr>
          <a:xfrm>
            <a:off x="457200" y="1752600"/>
            <a:ext cx="8229600" cy="5786200"/>
          </a:xfrm>
          <a:prstGeom prst="rect">
            <a:avLst/>
          </a:prstGeom>
          <a:noFill/>
        </p:spPr>
        <p:txBody>
          <a:bodyPr wrap="square" rtlCol="0">
            <a:spAutoFit/>
          </a:bodyPr>
          <a:lstStyle/>
          <a:p>
            <a:r>
              <a:rPr lang="en-US" b="1" dirty="0" smtClean="0">
                <a:solidFill>
                  <a:srgbClr val="000099"/>
                </a:solidFill>
              </a:rPr>
              <a:t>III</a:t>
            </a:r>
            <a:r>
              <a:rPr lang="en-US" b="1" dirty="0">
                <a:solidFill>
                  <a:srgbClr val="000099"/>
                </a:solidFill>
              </a:rPr>
              <a:t>.  Upcoming conferences and </a:t>
            </a:r>
            <a:r>
              <a:rPr lang="en-US" b="1" dirty="0" smtClean="0">
                <a:solidFill>
                  <a:srgbClr val="000099"/>
                </a:solidFill>
              </a:rPr>
              <a:t>events ‘cont.</a:t>
            </a:r>
            <a:endParaRPr lang="en-US" sz="1600" dirty="0">
              <a:solidFill>
                <a:srgbClr val="000099"/>
              </a:solidFill>
            </a:endParaRPr>
          </a:p>
          <a:p>
            <a:pPr lvl="0"/>
            <a:r>
              <a:rPr lang="en-US" dirty="0">
                <a:solidFill>
                  <a:srgbClr val="000099"/>
                </a:solidFill>
              </a:rPr>
              <a:t>Feb 10, 2015:  “Graduate Research:  Making a Difference in New York”:  Legislative Office Building, Albany; sponsored by UFS</a:t>
            </a:r>
            <a:endParaRPr lang="en-US" sz="1600" dirty="0">
              <a:solidFill>
                <a:srgbClr val="000099"/>
              </a:solidFill>
            </a:endParaRPr>
          </a:p>
          <a:p>
            <a:pPr lvl="0"/>
            <a:r>
              <a:rPr lang="en-US" dirty="0">
                <a:solidFill>
                  <a:srgbClr val="000099"/>
                </a:solidFill>
              </a:rPr>
              <a:t>March 20-21, 2015:  2</a:t>
            </a:r>
            <a:r>
              <a:rPr lang="en-US" baseline="30000" dirty="0">
                <a:solidFill>
                  <a:srgbClr val="000099"/>
                </a:solidFill>
              </a:rPr>
              <a:t>nd</a:t>
            </a:r>
            <a:r>
              <a:rPr lang="en-US" dirty="0">
                <a:solidFill>
                  <a:srgbClr val="000099"/>
                </a:solidFill>
              </a:rPr>
              <a:t> Annual SUNY Voices Shared Governance Conference; location TBD.</a:t>
            </a:r>
            <a:endParaRPr lang="en-US" sz="1600" dirty="0">
              <a:solidFill>
                <a:srgbClr val="000099"/>
              </a:solidFill>
            </a:endParaRPr>
          </a:p>
          <a:p>
            <a:pPr lvl="0"/>
            <a:r>
              <a:rPr lang="en-US" dirty="0">
                <a:solidFill>
                  <a:srgbClr val="000099"/>
                </a:solidFill>
              </a:rPr>
              <a:t>April 10, 2015:  First SUNY Undergraduate Research Symposium; Brockport.  Open to all undergraduate researchers</a:t>
            </a:r>
            <a:r>
              <a:rPr lang="en-US" dirty="0" smtClean="0">
                <a:solidFill>
                  <a:srgbClr val="000099"/>
                </a:solidFill>
              </a:rPr>
              <a:t>.</a:t>
            </a:r>
            <a:endParaRPr lang="en-US" sz="1600" dirty="0">
              <a:solidFill>
                <a:srgbClr val="000099"/>
              </a:solidFill>
            </a:endParaRPr>
          </a:p>
          <a:p>
            <a:r>
              <a:rPr lang="en-US" b="1" dirty="0">
                <a:solidFill>
                  <a:srgbClr val="000099"/>
                </a:solidFill>
              </a:rPr>
              <a:t>IV.  Other</a:t>
            </a:r>
            <a:endParaRPr lang="en-US" dirty="0">
              <a:solidFill>
                <a:srgbClr val="000099"/>
              </a:solidFill>
            </a:endParaRPr>
          </a:p>
          <a:p>
            <a:r>
              <a:rPr lang="en-US" b="1" u="sng" dirty="0">
                <a:solidFill>
                  <a:srgbClr val="000099"/>
                </a:solidFill>
              </a:rPr>
              <a:t>Personnel matters at System Administration:</a:t>
            </a:r>
            <a:r>
              <a:rPr lang="en-US" dirty="0">
                <a:solidFill>
                  <a:srgbClr val="000099"/>
                </a:solidFill>
              </a:rPr>
              <a:t>  The Board has offered the Chancellor a new contract, which is to be for 5 years.  Alexander Cartwright has joined SUNY System Administration as Provost and Executive Vice Chancellor.  Alex comes to System from the University at Buffalo, where he had been Vice President for Research. Beth </a:t>
            </a:r>
            <a:r>
              <a:rPr lang="en-US" dirty="0" err="1">
                <a:solidFill>
                  <a:srgbClr val="000099"/>
                </a:solidFill>
              </a:rPr>
              <a:t>Bringsjord</a:t>
            </a:r>
            <a:r>
              <a:rPr lang="en-US" dirty="0">
                <a:solidFill>
                  <a:srgbClr val="000099"/>
                </a:solidFill>
              </a:rPr>
              <a:t>, who served as Interim Provost for the past year, has returned to a position as Vice Provost and Vice Chancellor. Jim </a:t>
            </a:r>
            <a:r>
              <a:rPr lang="en-US" dirty="0" err="1">
                <a:solidFill>
                  <a:srgbClr val="000099"/>
                </a:solidFill>
              </a:rPr>
              <a:t>Malatras</a:t>
            </a:r>
            <a:r>
              <a:rPr lang="en-US" dirty="0">
                <a:solidFill>
                  <a:srgbClr val="000099"/>
                </a:solidFill>
              </a:rPr>
              <a:t> left the position of Chief of Staff, called back to the Governor’s office to be Director of Operations for New York State. </a:t>
            </a:r>
            <a:r>
              <a:rPr lang="en-US" dirty="0" smtClean="0">
                <a:solidFill>
                  <a:srgbClr val="000099"/>
                </a:solidFill>
              </a:rPr>
              <a:t>Stacey </a:t>
            </a:r>
            <a:r>
              <a:rPr lang="en-US" dirty="0" err="1">
                <a:solidFill>
                  <a:srgbClr val="000099"/>
                </a:solidFill>
              </a:rPr>
              <a:t>Hengsterman</a:t>
            </a:r>
            <a:r>
              <a:rPr lang="en-US" dirty="0">
                <a:solidFill>
                  <a:srgbClr val="000099"/>
                </a:solidFill>
              </a:rPr>
              <a:t> is interim Chief of Staff for Chancellor Zimpher, with a search in place for a permanent individual. </a:t>
            </a:r>
            <a:r>
              <a:rPr lang="en-US" dirty="0" smtClean="0">
                <a:solidFill>
                  <a:srgbClr val="000099"/>
                </a:solidFill>
              </a:rPr>
              <a:t>Josh </a:t>
            </a:r>
            <a:r>
              <a:rPr lang="en-US" dirty="0">
                <a:solidFill>
                  <a:srgbClr val="000099"/>
                </a:solidFill>
              </a:rPr>
              <a:t>Sager is the new chief budget officer; he replaces Wendy Gillman, who retired. </a:t>
            </a:r>
          </a:p>
          <a:p>
            <a:pPr lvl="0"/>
            <a:endParaRPr lang="en-US" sz="1600" dirty="0"/>
          </a:p>
          <a:p>
            <a:pPr marL="800100" lvl="1" indent="-342900">
              <a:buFont typeface="Arial" panose="020B0604020202020204" pitchFamily="34" charset="0"/>
              <a:buChar char="•"/>
            </a:pPr>
            <a:endParaRPr lang="en-US" sz="1600" dirty="0"/>
          </a:p>
          <a:p>
            <a:pPr lvl="0"/>
            <a:endParaRPr lang="en-US" sz="1600" dirty="0"/>
          </a:p>
        </p:txBody>
      </p:sp>
      <p:sp>
        <p:nvSpPr>
          <p:cNvPr id="8" name="TextBox 7"/>
          <p:cNvSpPr txBox="1"/>
          <p:nvPr/>
        </p:nvSpPr>
        <p:spPr>
          <a:xfrm>
            <a:off x="2983894" y="76200"/>
            <a:ext cx="2970547" cy="646331"/>
          </a:xfrm>
          <a:prstGeom prst="rect">
            <a:avLst/>
          </a:prstGeom>
          <a:noFill/>
        </p:spPr>
        <p:txBody>
          <a:bodyPr wrap="none" rtlCol="0">
            <a:spAutoFit/>
          </a:bodyPr>
          <a:lstStyle/>
          <a:p>
            <a:pPr algn="ctr"/>
            <a:r>
              <a:rPr lang="en-US" b="1" dirty="0" smtClean="0">
                <a:solidFill>
                  <a:srgbClr val="000099"/>
                </a:solidFill>
              </a:rPr>
              <a:t>University Senate </a:t>
            </a:r>
            <a:r>
              <a:rPr lang="en-US" b="1" dirty="0" smtClean="0">
                <a:solidFill>
                  <a:srgbClr val="000099"/>
                </a:solidFill>
              </a:rPr>
              <a:t>Meeting</a:t>
            </a:r>
          </a:p>
          <a:p>
            <a:pPr algn="ctr"/>
            <a:r>
              <a:rPr lang="en-US" b="1" dirty="0">
                <a:solidFill>
                  <a:srgbClr val="000099"/>
                </a:solidFill>
              </a:rPr>
              <a:t>Monday, November 17, 2014</a:t>
            </a:r>
            <a:endParaRPr lang="en-US" b="1" dirty="0" smtClean="0">
              <a:solidFill>
                <a:srgbClr val="000099"/>
              </a:solidFill>
            </a:endParaRPr>
          </a:p>
        </p:txBody>
      </p:sp>
    </p:spTree>
    <p:extLst>
      <p:ext uri="{BB962C8B-B14F-4D97-AF65-F5344CB8AC3E}">
        <p14:creationId xmlns:p14="http://schemas.microsoft.com/office/powerpoint/2010/main" val="328827173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83894" y="76200"/>
            <a:ext cx="2970547" cy="646331"/>
          </a:xfrm>
          <a:prstGeom prst="rect">
            <a:avLst/>
          </a:prstGeom>
          <a:noFill/>
        </p:spPr>
        <p:txBody>
          <a:bodyPr wrap="none" rtlCol="0">
            <a:spAutoFit/>
          </a:bodyPr>
          <a:lstStyle/>
          <a:p>
            <a:pPr algn="ctr"/>
            <a:r>
              <a:rPr lang="en-US" b="1" dirty="0" smtClean="0">
                <a:solidFill>
                  <a:srgbClr val="000099"/>
                </a:solidFill>
              </a:rPr>
              <a:t>University Senate Meeting </a:t>
            </a:r>
            <a:endParaRPr lang="en-US" b="1" dirty="0" smtClean="0">
              <a:solidFill>
                <a:srgbClr val="000099"/>
              </a:solidFill>
            </a:endParaRPr>
          </a:p>
          <a:p>
            <a:pPr algn="ctr"/>
            <a:r>
              <a:rPr lang="en-US" b="1" dirty="0" smtClean="0">
                <a:solidFill>
                  <a:srgbClr val="000099"/>
                </a:solidFill>
              </a:rPr>
              <a:t>Monday, November </a:t>
            </a:r>
            <a:r>
              <a:rPr lang="en-US" b="1" dirty="0" smtClean="0">
                <a:solidFill>
                  <a:srgbClr val="000099"/>
                </a:solidFill>
              </a:rPr>
              <a:t>17, </a:t>
            </a:r>
            <a:r>
              <a:rPr lang="en-US" b="1" dirty="0" smtClean="0">
                <a:solidFill>
                  <a:srgbClr val="000099"/>
                </a:solidFill>
              </a:rPr>
              <a:t>2014</a:t>
            </a:r>
            <a:endParaRPr lang="en-US" b="1" dirty="0">
              <a:solidFill>
                <a:srgbClr val="000099"/>
              </a:solidFill>
            </a:endParaRPr>
          </a:p>
        </p:txBody>
      </p:sp>
      <p:sp>
        <p:nvSpPr>
          <p:cNvPr id="5" name="TextBox 4"/>
          <p:cNvSpPr txBox="1"/>
          <p:nvPr/>
        </p:nvSpPr>
        <p:spPr>
          <a:xfrm>
            <a:off x="678578" y="718134"/>
            <a:ext cx="7246221" cy="6093974"/>
          </a:xfrm>
          <a:prstGeom prst="rect">
            <a:avLst/>
          </a:prstGeom>
          <a:noFill/>
          <a:ln>
            <a:solidFill>
              <a:schemeClr val="tx2">
                <a:lumMod val="75000"/>
              </a:schemeClr>
            </a:solidFill>
          </a:ln>
        </p:spPr>
        <p:txBody>
          <a:bodyPr wrap="square" rtlCol="0">
            <a:spAutoFit/>
          </a:bodyPr>
          <a:lstStyle/>
          <a:p>
            <a:pPr marL="285750" indent="-285750">
              <a:buFont typeface="Arial" panose="020B0604020202020204" pitchFamily="34" charset="0"/>
              <a:buChar char="•"/>
            </a:pPr>
            <a:r>
              <a:rPr lang="en-US" sz="1400" b="1" dirty="0" smtClean="0">
                <a:solidFill>
                  <a:srgbClr val="000099"/>
                </a:solidFill>
              </a:rPr>
              <a:t>Approval of </a:t>
            </a:r>
            <a:r>
              <a:rPr lang="en-US" sz="1400" b="1" dirty="0" smtClean="0">
                <a:solidFill>
                  <a:srgbClr val="000099"/>
                </a:solidFill>
              </a:rPr>
              <a:t>Senate </a:t>
            </a:r>
            <a:r>
              <a:rPr lang="en-US" sz="1400" b="1" dirty="0" smtClean="0">
                <a:solidFill>
                  <a:srgbClr val="000099"/>
                </a:solidFill>
              </a:rPr>
              <a:t>Minutes of  </a:t>
            </a:r>
            <a:r>
              <a:rPr lang="en-US" sz="1400" b="1" dirty="0" smtClean="0">
                <a:solidFill>
                  <a:srgbClr val="000099"/>
                </a:solidFill>
              </a:rPr>
              <a:t>September 29, and November 3, 2014</a:t>
            </a:r>
            <a:endParaRPr lang="en-US" sz="1400" b="1" dirty="0" smtClean="0">
              <a:solidFill>
                <a:srgbClr val="000099"/>
              </a:solidFill>
            </a:endParaRPr>
          </a:p>
          <a:p>
            <a:endParaRPr lang="en-US" sz="1400" b="1" dirty="0">
              <a:solidFill>
                <a:srgbClr val="000099"/>
              </a:solidFill>
            </a:endParaRPr>
          </a:p>
          <a:p>
            <a:pPr marL="285750" indent="-285750">
              <a:buFont typeface="Arial" panose="020B0604020202020204" pitchFamily="34" charset="0"/>
              <a:buChar char="•"/>
            </a:pPr>
            <a:r>
              <a:rPr lang="en-US" sz="1400" b="1" dirty="0" smtClean="0">
                <a:solidFill>
                  <a:srgbClr val="000099"/>
                </a:solidFill>
              </a:rPr>
              <a:t>President’s Report  -- Robert J. Jones</a:t>
            </a:r>
          </a:p>
          <a:p>
            <a:endParaRPr lang="en-US" sz="1400" b="1" dirty="0" smtClean="0">
              <a:solidFill>
                <a:srgbClr val="000099"/>
              </a:solidFill>
            </a:endParaRPr>
          </a:p>
          <a:p>
            <a:pPr marL="285750" indent="-285750">
              <a:buFont typeface="Arial" panose="020B0604020202020204" pitchFamily="34" charset="0"/>
              <a:buChar char="•"/>
            </a:pPr>
            <a:r>
              <a:rPr lang="en-US" sz="1400" b="1" dirty="0" smtClean="0">
                <a:solidFill>
                  <a:srgbClr val="000099"/>
                </a:solidFill>
              </a:rPr>
              <a:t>Interim </a:t>
            </a:r>
            <a:r>
              <a:rPr lang="en-US" sz="1400" b="1" dirty="0" smtClean="0">
                <a:solidFill>
                  <a:srgbClr val="000099"/>
                </a:solidFill>
              </a:rPr>
              <a:t>Provost’s Report –  Timothy Mulcahy</a:t>
            </a:r>
            <a:br>
              <a:rPr lang="en-US" sz="1400" b="1" dirty="0" smtClean="0">
                <a:solidFill>
                  <a:srgbClr val="000099"/>
                </a:solidFill>
              </a:rPr>
            </a:br>
            <a:endParaRPr lang="en-US" sz="1400" b="1" dirty="0">
              <a:solidFill>
                <a:srgbClr val="000099"/>
              </a:solidFill>
            </a:endParaRPr>
          </a:p>
          <a:p>
            <a:pPr marL="285750" indent="-285750">
              <a:buFont typeface="Arial" panose="020B0604020202020204" pitchFamily="34" charset="0"/>
              <a:buChar char="•"/>
            </a:pPr>
            <a:r>
              <a:rPr lang="en-US" sz="1400" b="1" dirty="0" smtClean="0">
                <a:solidFill>
                  <a:srgbClr val="000099"/>
                </a:solidFill>
              </a:rPr>
              <a:t>Senate Chair’s Report – Joette Stefl-Mabry </a:t>
            </a:r>
          </a:p>
          <a:p>
            <a:pPr marL="285750" indent="-285750">
              <a:buFont typeface="Arial" panose="020B0604020202020204" pitchFamily="34" charset="0"/>
              <a:buChar char="•"/>
            </a:pPr>
            <a:endParaRPr lang="en-US" sz="1200" dirty="0">
              <a:solidFill>
                <a:srgbClr val="000099"/>
              </a:solidFill>
            </a:endParaRPr>
          </a:p>
          <a:p>
            <a:pPr marL="285750" indent="-285750">
              <a:buFont typeface="Arial" panose="020B0604020202020204" pitchFamily="34" charset="0"/>
              <a:buChar char="•"/>
            </a:pPr>
            <a:r>
              <a:rPr lang="en-US" sz="1400" b="1" dirty="0" smtClean="0">
                <a:solidFill>
                  <a:srgbClr val="000099"/>
                </a:solidFill>
              </a:rPr>
              <a:t>Other Reports</a:t>
            </a:r>
          </a:p>
          <a:p>
            <a:pPr marL="742950" lvl="1" indent="-285750">
              <a:buFont typeface="Arial" panose="020B0604020202020204" pitchFamily="34" charset="0"/>
              <a:buChar char="•"/>
            </a:pPr>
            <a:r>
              <a:rPr lang="en-US" sz="1400" dirty="0" smtClean="0">
                <a:solidFill>
                  <a:srgbClr val="000099"/>
                </a:solidFill>
              </a:rPr>
              <a:t>SUNY Senators’ Report (J. Philippe Abraham, Danielle Leonard, John Schmidt)</a:t>
            </a:r>
          </a:p>
          <a:p>
            <a:pPr marL="742950" lvl="1" indent="-285750">
              <a:buFont typeface="Arial" panose="020B0604020202020204" pitchFamily="34" charset="0"/>
              <a:buChar char="•"/>
            </a:pPr>
            <a:r>
              <a:rPr lang="en-US" sz="1400" dirty="0" smtClean="0">
                <a:solidFill>
                  <a:srgbClr val="000099"/>
                </a:solidFill>
              </a:rPr>
              <a:t>Graduate Student Association Report – Caitlin Janiszewski, President</a:t>
            </a:r>
          </a:p>
          <a:p>
            <a:pPr marL="742950" lvl="1" indent="-285750">
              <a:buFont typeface="Arial" panose="020B0604020202020204" pitchFamily="34" charset="0"/>
              <a:buChar char="•"/>
            </a:pPr>
            <a:r>
              <a:rPr lang="en-US" sz="1400" dirty="0" smtClean="0">
                <a:solidFill>
                  <a:srgbClr val="000099"/>
                </a:solidFill>
              </a:rPr>
              <a:t>Student Association Report – Marc Cohen, Student Association Representative</a:t>
            </a:r>
          </a:p>
          <a:p>
            <a:pPr marL="742950" lvl="1" indent="-285750">
              <a:buFont typeface="Arial" panose="020B0604020202020204" pitchFamily="34" charset="0"/>
              <a:buChar char="•"/>
            </a:pPr>
            <a:r>
              <a:rPr lang="en-US" sz="1400" dirty="0" smtClean="0">
                <a:solidFill>
                  <a:srgbClr val="000099"/>
                </a:solidFill>
              </a:rPr>
              <a:t>Council/Committee Chairs’ Reports</a:t>
            </a:r>
          </a:p>
          <a:p>
            <a:pPr marL="1200150" lvl="2" indent="-285750">
              <a:buFont typeface="Arial" panose="020B0604020202020204" pitchFamily="34" charset="0"/>
              <a:buChar char="•"/>
            </a:pPr>
            <a:r>
              <a:rPr lang="en-US" sz="1400" dirty="0" smtClean="0">
                <a:solidFill>
                  <a:srgbClr val="000099"/>
                </a:solidFill>
              </a:rPr>
              <a:t>CAA – Deborah Bernnard, Chair</a:t>
            </a:r>
          </a:p>
          <a:p>
            <a:pPr marL="1200150" lvl="2" indent="-285750">
              <a:buFont typeface="Arial" panose="020B0604020202020204" pitchFamily="34" charset="0"/>
              <a:buChar char="•"/>
            </a:pPr>
            <a:r>
              <a:rPr lang="en-US" sz="1400" dirty="0" smtClean="0">
                <a:solidFill>
                  <a:srgbClr val="000099"/>
                </a:solidFill>
              </a:rPr>
              <a:t>CAFFECoR – Carol Jewell, Chair</a:t>
            </a:r>
          </a:p>
          <a:p>
            <a:pPr marL="1200150" lvl="2" indent="-285750">
              <a:buFont typeface="Arial" panose="020B0604020202020204" pitchFamily="34" charset="0"/>
              <a:buChar char="•"/>
            </a:pPr>
            <a:r>
              <a:rPr lang="en-US" sz="1400" dirty="0" smtClean="0">
                <a:solidFill>
                  <a:srgbClr val="000099"/>
                </a:solidFill>
              </a:rPr>
              <a:t>CERS – Susanna Fessler, Chair</a:t>
            </a:r>
          </a:p>
          <a:p>
            <a:pPr marL="1200150" lvl="2" indent="-285750">
              <a:buFont typeface="Arial" panose="020B0604020202020204" pitchFamily="34" charset="0"/>
              <a:buChar char="•"/>
            </a:pPr>
            <a:r>
              <a:rPr lang="en-US" sz="1400" dirty="0" smtClean="0">
                <a:solidFill>
                  <a:srgbClr val="000099"/>
                </a:solidFill>
              </a:rPr>
              <a:t>COR – Kajal Lahiri, Chair</a:t>
            </a:r>
          </a:p>
          <a:p>
            <a:pPr marL="1200150" lvl="2" indent="-285750">
              <a:buFont typeface="Arial" panose="020B0604020202020204" pitchFamily="34" charset="0"/>
              <a:buChar char="•"/>
            </a:pPr>
            <a:r>
              <a:rPr lang="en-US" sz="1400" dirty="0" smtClean="0">
                <a:solidFill>
                  <a:srgbClr val="000099"/>
                </a:solidFill>
              </a:rPr>
              <a:t>CPCA – Sanjay Putrevu</a:t>
            </a:r>
          </a:p>
          <a:p>
            <a:pPr marL="1200150" lvl="2" indent="-285750">
              <a:buFont typeface="Arial" panose="020B0604020202020204" pitchFamily="34" charset="0"/>
              <a:buChar char="•"/>
            </a:pPr>
            <a:r>
              <a:rPr lang="en-US" sz="1400" dirty="0" smtClean="0">
                <a:solidFill>
                  <a:srgbClr val="000099"/>
                </a:solidFill>
              </a:rPr>
              <a:t>GAC – Abebe Rorissa, Chair</a:t>
            </a:r>
          </a:p>
          <a:p>
            <a:pPr marL="1200150" lvl="2" indent="-285750">
              <a:buFont typeface="Arial" panose="020B0604020202020204" pitchFamily="34" charset="0"/>
              <a:buChar char="•"/>
            </a:pPr>
            <a:r>
              <a:rPr lang="en-US" sz="1400" dirty="0" smtClean="0">
                <a:solidFill>
                  <a:srgbClr val="000099"/>
                </a:solidFill>
              </a:rPr>
              <a:t>GOV – Cynthia Fox, Chair</a:t>
            </a:r>
          </a:p>
          <a:p>
            <a:pPr marL="1200150" lvl="2" indent="-285750">
              <a:buFont typeface="Arial" panose="020B0604020202020204" pitchFamily="34" charset="0"/>
              <a:buChar char="•"/>
            </a:pPr>
            <a:r>
              <a:rPr lang="en-US" sz="1400" dirty="0" smtClean="0">
                <a:solidFill>
                  <a:srgbClr val="000099"/>
                </a:solidFill>
              </a:rPr>
              <a:t>LISC – Boris Goldfarb, Chair</a:t>
            </a:r>
          </a:p>
          <a:p>
            <a:pPr marL="1200150" lvl="2" indent="-285750">
              <a:buFont typeface="Arial" panose="020B0604020202020204" pitchFamily="34" charset="0"/>
              <a:buChar char="•"/>
            </a:pPr>
            <a:r>
              <a:rPr lang="en-US" sz="1400" dirty="0" smtClean="0">
                <a:solidFill>
                  <a:srgbClr val="000099"/>
                </a:solidFill>
              </a:rPr>
              <a:t>UAC – Robert Yagelski, Chair</a:t>
            </a:r>
          </a:p>
          <a:p>
            <a:pPr marL="1200150" lvl="2" indent="-285750">
              <a:buFont typeface="Arial" panose="020B0604020202020204" pitchFamily="34" charset="0"/>
              <a:buChar char="•"/>
            </a:pPr>
            <a:r>
              <a:rPr lang="en-US" sz="1400" dirty="0" smtClean="0">
                <a:solidFill>
                  <a:srgbClr val="000099"/>
                </a:solidFill>
              </a:rPr>
              <a:t>ULC – Michael Jaromin, Chair</a:t>
            </a:r>
          </a:p>
          <a:p>
            <a:pPr marL="1200150" lvl="2" indent="-285750">
              <a:buFont typeface="Arial" panose="020B0604020202020204" pitchFamily="34" charset="0"/>
              <a:buChar char="•"/>
            </a:pPr>
            <a:r>
              <a:rPr lang="en-US" sz="1400" dirty="0" smtClean="0">
                <a:solidFill>
                  <a:srgbClr val="000099"/>
                </a:solidFill>
              </a:rPr>
              <a:t>UPPC – Christine Wagner, Chair</a:t>
            </a:r>
            <a:endParaRPr lang="en-US" sz="1400" dirty="0">
              <a:solidFill>
                <a:srgbClr val="000099"/>
              </a:solidFill>
            </a:endParaRPr>
          </a:p>
          <a:p>
            <a:pPr marL="285750" indent="-285750">
              <a:buFont typeface="Arial" panose="020B0604020202020204" pitchFamily="34" charset="0"/>
              <a:buChar char="•"/>
            </a:pPr>
            <a:r>
              <a:rPr lang="en-US" sz="1400" b="1" dirty="0" smtClean="0">
                <a:solidFill>
                  <a:srgbClr val="000099"/>
                </a:solidFill>
              </a:rPr>
              <a:t>Unfinished </a:t>
            </a:r>
            <a:r>
              <a:rPr lang="en-US" sz="1400" b="1" dirty="0" smtClean="0">
                <a:solidFill>
                  <a:srgbClr val="000099"/>
                </a:solidFill>
              </a:rPr>
              <a:t>Business</a:t>
            </a:r>
            <a:endParaRPr lang="en-US" sz="1400" b="1" dirty="0" smtClean="0">
              <a:solidFill>
                <a:srgbClr val="000099"/>
              </a:solidFill>
            </a:endParaRPr>
          </a:p>
          <a:p>
            <a:pPr marL="285750" indent="-285750">
              <a:buFont typeface="Arial" panose="020B0604020202020204" pitchFamily="34" charset="0"/>
              <a:buChar char="•"/>
            </a:pPr>
            <a:r>
              <a:rPr lang="en-US" sz="1400" b="1" dirty="0" smtClean="0">
                <a:solidFill>
                  <a:srgbClr val="000099"/>
                </a:solidFill>
              </a:rPr>
              <a:t>New Business</a:t>
            </a:r>
          </a:p>
          <a:p>
            <a:pPr marL="285750" indent="-285750">
              <a:buFont typeface="Arial" panose="020B0604020202020204" pitchFamily="34" charset="0"/>
              <a:buChar char="•"/>
            </a:pPr>
            <a:r>
              <a:rPr lang="en-US" sz="1400" b="1" dirty="0" smtClean="0">
                <a:solidFill>
                  <a:srgbClr val="000099"/>
                </a:solidFill>
              </a:rPr>
              <a:t>Adjournment</a:t>
            </a:r>
            <a:endParaRPr lang="en-US" sz="1400" b="1" dirty="0">
              <a:solidFill>
                <a:srgbClr val="000099"/>
              </a:solidFill>
            </a:endParaRPr>
          </a:p>
        </p:txBody>
      </p:sp>
    </p:spTree>
    <p:extLst>
      <p:ext uri="{BB962C8B-B14F-4D97-AF65-F5344CB8AC3E}">
        <p14:creationId xmlns:p14="http://schemas.microsoft.com/office/powerpoint/2010/main" val="3362383757"/>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1295400"/>
            <a:ext cx="8558753" cy="369332"/>
          </a:xfrm>
          <a:prstGeom prst="rect">
            <a:avLst/>
          </a:prstGeom>
          <a:noFill/>
        </p:spPr>
        <p:txBody>
          <a:bodyPr wrap="none" rtlCol="0">
            <a:spAutoFit/>
          </a:bodyPr>
          <a:lstStyle/>
          <a:p>
            <a:pPr marL="285750" indent="-285750">
              <a:buFont typeface="Arial" panose="020B0604020202020204" pitchFamily="34" charset="0"/>
              <a:buChar char="•"/>
            </a:pPr>
            <a:r>
              <a:rPr lang="en-US" b="1" dirty="0" smtClean="0">
                <a:solidFill>
                  <a:srgbClr val="000099"/>
                </a:solidFill>
              </a:rPr>
              <a:t>SUNY Senators’ Report – J. Philippe Abraham, Danielle Leonard, John Schmidt </a:t>
            </a:r>
            <a:r>
              <a:rPr lang="en-US" sz="1600" b="1" dirty="0" smtClean="0">
                <a:solidFill>
                  <a:srgbClr val="000099"/>
                </a:solidFill>
              </a:rPr>
              <a:t>[9 of 9]</a:t>
            </a:r>
          </a:p>
        </p:txBody>
      </p:sp>
      <p:sp>
        <p:nvSpPr>
          <p:cNvPr id="6" name="TextBox 5"/>
          <p:cNvSpPr txBox="1"/>
          <p:nvPr/>
        </p:nvSpPr>
        <p:spPr>
          <a:xfrm>
            <a:off x="457200" y="1752600"/>
            <a:ext cx="8229600" cy="5539979"/>
          </a:xfrm>
          <a:prstGeom prst="rect">
            <a:avLst/>
          </a:prstGeom>
          <a:noFill/>
        </p:spPr>
        <p:txBody>
          <a:bodyPr wrap="square" rtlCol="0">
            <a:spAutoFit/>
          </a:bodyPr>
          <a:lstStyle/>
          <a:p>
            <a:pPr marL="400050" indent="-400050">
              <a:buAutoNum type="romanUcPeriod" startAt="4"/>
            </a:pPr>
            <a:r>
              <a:rPr lang="en-US" b="1" dirty="0" smtClean="0">
                <a:solidFill>
                  <a:srgbClr val="000099"/>
                </a:solidFill>
              </a:rPr>
              <a:t>Other</a:t>
            </a:r>
            <a:endParaRPr lang="en-US" dirty="0">
              <a:solidFill>
                <a:srgbClr val="000099"/>
              </a:solidFill>
            </a:endParaRPr>
          </a:p>
          <a:p>
            <a:r>
              <a:rPr lang="en-US" sz="1600" b="1" u="sng" dirty="0">
                <a:solidFill>
                  <a:srgbClr val="000099"/>
                </a:solidFill>
              </a:rPr>
              <a:t>LICH and the Hospitals: </a:t>
            </a:r>
            <a:r>
              <a:rPr lang="en-US" sz="1600" u="sng" dirty="0">
                <a:solidFill>
                  <a:srgbClr val="000099"/>
                </a:solidFill>
              </a:rPr>
              <a:t> </a:t>
            </a:r>
            <a:r>
              <a:rPr lang="en-US" sz="1600" dirty="0">
                <a:solidFill>
                  <a:srgbClr val="000099"/>
                </a:solidFill>
              </a:rPr>
              <a:t>SUNY finally has a contract to sell the Long Island College Hospital site.  What will be the financial impact on the rest of the SUNY campuses?  The Board of Trustees will be delving into this question now that we know what SUNY will recover from the sale ($240M). </a:t>
            </a:r>
          </a:p>
          <a:p>
            <a:r>
              <a:rPr lang="en-US" sz="1600" dirty="0">
                <a:solidFill>
                  <a:srgbClr val="000099"/>
                </a:solidFill>
              </a:rPr>
              <a:t>Last spring, the Senate Executive Committee took up a resolution that calls upon SUNY to conduct an investigation of how the whole LICH purchase and subsequent closure occurred, in order to try to prevent such a fiasco from occurring in the future. </a:t>
            </a:r>
            <a:r>
              <a:rPr lang="en-US" sz="1600" dirty="0" smtClean="0">
                <a:solidFill>
                  <a:srgbClr val="000099"/>
                </a:solidFill>
              </a:rPr>
              <a:t>The </a:t>
            </a:r>
            <a:r>
              <a:rPr lang="en-US" sz="1600" dirty="0">
                <a:solidFill>
                  <a:srgbClr val="000099"/>
                </a:solidFill>
              </a:rPr>
              <a:t>EC chose not to pass the resolution, reasoning that the basic reasons behind what happened already are public record, that this would be an unnecessary expense that likely wouldn’t yield any new results, and that such a study might better be done by one or more of our own faculty. </a:t>
            </a:r>
          </a:p>
          <a:p>
            <a:r>
              <a:rPr lang="en-US" sz="1600" dirty="0">
                <a:solidFill>
                  <a:srgbClr val="000099"/>
                </a:solidFill>
              </a:rPr>
              <a:t>There are some other developments regarding the hospitals and medical schools. </a:t>
            </a:r>
            <a:r>
              <a:rPr lang="en-US" sz="1600" dirty="0" smtClean="0">
                <a:solidFill>
                  <a:srgbClr val="000099"/>
                </a:solidFill>
              </a:rPr>
              <a:t>First</a:t>
            </a:r>
            <a:r>
              <a:rPr lang="en-US" sz="1600" dirty="0">
                <a:solidFill>
                  <a:srgbClr val="000099"/>
                </a:solidFill>
              </a:rPr>
              <a:t>, the Board passed a resolution to set up a task force to examine and propose a “new governance structure” for the SUNY hospitals:  how the hospitals should be governed—likely with local governing boards, answering perhaps to a central governing board that is separate from the SUNY Board of Trustees.  There is a call for closer ties between the stand-alone medical schools and the University Centers.  Accordingly, not only Downstate and UAlbany have been in discussions about collaborations, but Binghamton and Upstate are in talks as well. The idea: SUNY hospitals remain essential to successful operation of our medical schools and thus a critical part of the SUNY family.</a:t>
            </a:r>
          </a:p>
          <a:p>
            <a:pPr lvl="0"/>
            <a:endParaRPr lang="en-US" sz="1600" dirty="0"/>
          </a:p>
          <a:p>
            <a:pPr marL="800100" lvl="1" indent="-342900">
              <a:buFont typeface="Arial" panose="020B0604020202020204" pitchFamily="34" charset="0"/>
              <a:buChar char="•"/>
            </a:pPr>
            <a:endParaRPr lang="en-US" sz="1600" dirty="0"/>
          </a:p>
          <a:p>
            <a:pPr lvl="0"/>
            <a:endParaRPr lang="en-US" sz="1600" dirty="0"/>
          </a:p>
        </p:txBody>
      </p:sp>
      <p:sp>
        <p:nvSpPr>
          <p:cNvPr id="9" name="TextBox 8"/>
          <p:cNvSpPr txBox="1"/>
          <p:nvPr/>
        </p:nvSpPr>
        <p:spPr>
          <a:xfrm>
            <a:off x="2983894" y="76200"/>
            <a:ext cx="2970547" cy="646331"/>
          </a:xfrm>
          <a:prstGeom prst="rect">
            <a:avLst/>
          </a:prstGeom>
          <a:noFill/>
        </p:spPr>
        <p:txBody>
          <a:bodyPr wrap="none" rtlCol="0">
            <a:spAutoFit/>
          </a:bodyPr>
          <a:lstStyle/>
          <a:p>
            <a:pPr algn="ctr"/>
            <a:r>
              <a:rPr lang="en-US" b="1" dirty="0" smtClean="0">
                <a:solidFill>
                  <a:srgbClr val="000099"/>
                </a:solidFill>
              </a:rPr>
              <a:t>University Senate </a:t>
            </a:r>
            <a:r>
              <a:rPr lang="en-US" b="1" dirty="0">
                <a:solidFill>
                  <a:srgbClr val="000099"/>
                </a:solidFill>
              </a:rPr>
              <a:t>Meeting</a:t>
            </a:r>
            <a:br>
              <a:rPr lang="en-US" b="1" dirty="0">
                <a:solidFill>
                  <a:srgbClr val="000099"/>
                </a:solidFill>
              </a:rPr>
            </a:br>
            <a:r>
              <a:rPr lang="en-US" b="1" dirty="0">
                <a:solidFill>
                  <a:srgbClr val="000099"/>
                </a:solidFill>
              </a:rPr>
              <a:t>Monday, November 17, </a:t>
            </a:r>
            <a:r>
              <a:rPr lang="en-US" b="1" dirty="0" smtClean="0">
                <a:solidFill>
                  <a:srgbClr val="000099"/>
                </a:solidFill>
              </a:rPr>
              <a:t>2014</a:t>
            </a:r>
            <a:endParaRPr lang="en-US" b="1" dirty="0">
              <a:solidFill>
                <a:srgbClr val="000099"/>
              </a:solidFill>
            </a:endParaRPr>
          </a:p>
        </p:txBody>
      </p:sp>
    </p:spTree>
    <p:extLst>
      <p:ext uri="{BB962C8B-B14F-4D97-AF65-F5344CB8AC3E}">
        <p14:creationId xmlns:p14="http://schemas.microsoft.com/office/powerpoint/2010/main" val="2942747584"/>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956846"/>
            <a:ext cx="7032694" cy="369332"/>
          </a:xfrm>
          <a:prstGeom prst="rect">
            <a:avLst/>
          </a:prstGeom>
          <a:noFill/>
        </p:spPr>
        <p:txBody>
          <a:bodyPr wrap="none" rtlCol="0">
            <a:spAutoFit/>
          </a:bodyPr>
          <a:lstStyle/>
          <a:p>
            <a:pPr marL="285750" indent="-285750">
              <a:buFont typeface="Arial" panose="020B0604020202020204" pitchFamily="34" charset="0"/>
              <a:buChar char="•"/>
            </a:pPr>
            <a:r>
              <a:rPr lang="en-US" b="1" dirty="0" smtClean="0">
                <a:solidFill>
                  <a:srgbClr val="000099"/>
                </a:solidFill>
              </a:rPr>
              <a:t>Graduate Student Association Report – Caitlin Janiszewski, </a:t>
            </a:r>
            <a:r>
              <a:rPr lang="en-US" b="1" dirty="0" smtClean="0">
                <a:solidFill>
                  <a:srgbClr val="000099"/>
                </a:solidFill>
              </a:rPr>
              <a:t>President</a:t>
            </a:r>
            <a:endParaRPr lang="en-US" sz="1600" b="1" dirty="0" smtClean="0">
              <a:solidFill>
                <a:srgbClr val="000099"/>
              </a:solidFill>
            </a:endParaRPr>
          </a:p>
        </p:txBody>
      </p:sp>
      <p:sp>
        <p:nvSpPr>
          <p:cNvPr id="6" name="TextBox 5"/>
          <p:cNvSpPr txBox="1"/>
          <p:nvPr/>
        </p:nvSpPr>
        <p:spPr>
          <a:xfrm>
            <a:off x="457200" y="1447800"/>
            <a:ext cx="8229600" cy="1446550"/>
          </a:xfrm>
          <a:prstGeom prst="rect">
            <a:avLst/>
          </a:prstGeom>
          <a:noFill/>
        </p:spPr>
        <p:txBody>
          <a:bodyPr wrap="square" rtlCol="0">
            <a:spAutoFit/>
          </a:bodyPr>
          <a:lstStyle/>
          <a:p>
            <a:r>
              <a:rPr lang="en-US" b="1" dirty="0">
                <a:solidFill>
                  <a:srgbClr val="000090"/>
                </a:solidFill>
              </a:rPr>
              <a:t>GSA (Graduate Student Association) – Caitlin Janiszewski, GSA President</a:t>
            </a:r>
            <a:endParaRPr lang="en-US" dirty="0">
              <a:solidFill>
                <a:srgbClr val="000090"/>
              </a:solidFill>
            </a:endParaRPr>
          </a:p>
          <a:p>
            <a:r>
              <a:rPr lang="en-US" dirty="0">
                <a:solidFill>
                  <a:srgbClr val="000090"/>
                </a:solidFill>
              </a:rPr>
              <a:t>Please see attached report  from the Wages and Benefits Committee, tasked by the GSA with researching prevailing wage, benefit and graduate student well-being concerns.  </a:t>
            </a:r>
          </a:p>
          <a:p>
            <a:endParaRPr lang="en-US" sz="1600" dirty="0">
              <a:solidFill>
                <a:srgbClr val="000099"/>
              </a:solidFill>
            </a:endParaRPr>
          </a:p>
        </p:txBody>
      </p:sp>
      <p:sp>
        <p:nvSpPr>
          <p:cNvPr id="7" name="TextBox 6"/>
          <p:cNvSpPr txBox="1"/>
          <p:nvPr/>
        </p:nvSpPr>
        <p:spPr>
          <a:xfrm>
            <a:off x="2983894" y="76200"/>
            <a:ext cx="2970547" cy="646331"/>
          </a:xfrm>
          <a:prstGeom prst="rect">
            <a:avLst/>
          </a:prstGeom>
          <a:noFill/>
        </p:spPr>
        <p:txBody>
          <a:bodyPr wrap="none" rtlCol="0">
            <a:spAutoFit/>
          </a:bodyPr>
          <a:lstStyle/>
          <a:p>
            <a:pPr algn="ctr"/>
            <a:r>
              <a:rPr lang="en-US" b="1" dirty="0" smtClean="0">
                <a:solidFill>
                  <a:srgbClr val="000099"/>
                </a:solidFill>
              </a:rPr>
              <a:t>University Senate </a:t>
            </a:r>
            <a:r>
              <a:rPr lang="en-US" b="1" dirty="0" smtClean="0">
                <a:solidFill>
                  <a:srgbClr val="000099"/>
                </a:solidFill>
              </a:rPr>
              <a:t>Meeting</a:t>
            </a:r>
          </a:p>
          <a:p>
            <a:pPr algn="ctr"/>
            <a:r>
              <a:rPr lang="en-US" b="1" dirty="0">
                <a:solidFill>
                  <a:srgbClr val="000099"/>
                </a:solidFill>
              </a:rPr>
              <a:t>Monday, November 17, </a:t>
            </a:r>
            <a:r>
              <a:rPr lang="en-US" b="1" dirty="0" smtClean="0">
                <a:solidFill>
                  <a:srgbClr val="000099"/>
                </a:solidFill>
              </a:rPr>
              <a:t>2014</a:t>
            </a:r>
            <a:endParaRPr lang="en-US" b="1" dirty="0">
              <a:solidFill>
                <a:srgbClr val="000099"/>
              </a:solidFill>
            </a:endParaRPr>
          </a:p>
        </p:txBody>
      </p:sp>
    </p:spTree>
    <p:extLst>
      <p:ext uri="{BB962C8B-B14F-4D97-AF65-F5344CB8AC3E}">
        <p14:creationId xmlns:p14="http://schemas.microsoft.com/office/powerpoint/2010/main" val="1859658412"/>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1295400"/>
            <a:ext cx="8778790" cy="369332"/>
          </a:xfrm>
          <a:prstGeom prst="rect">
            <a:avLst/>
          </a:prstGeom>
          <a:noFill/>
        </p:spPr>
        <p:txBody>
          <a:bodyPr wrap="none" rtlCol="0">
            <a:spAutoFit/>
          </a:bodyPr>
          <a:lstStyle/>
          <a:p>
            <a:r>
              <a:rPr lang="en-US" b="1" dirty="0" smtClean="0">
                <a:solidFill>
                  <a:srgbClr val="000099"/>
                </a:solidFill>
              </a:rPr>
              <a:t>Student Association Report – Marc Cohen, </a:t>
            </a:r>
            <a:r>
              <a:rPr lang="en-US" sz="1600" b="1" dirty="0" smtClean="0">
                <a:solidFill>
                  <a:srgbClr val="000099"/>
                </a:solidFill>
              </a:rPr>
              <a:t>Student Association Representative, </a:t>
            </a:r>
            <a:r>
              <a:rPr lang="en-US" sz="1600" b="1" dirty="0" err="1" smtClean="0">
                <a:solidFill>
                  <a:srgbClr val="000099"/>
                </a:solidFill>
              </a:rPr>
              <a:t>Dippikill</a:t>
            </a:r>
            <a:r>
              <a:rPr lang="en-US" sz="1600" b="1" dirty="0" smtClean="0">
                <a:solidFill>
                  <a:srgbClr val="000099"/>
                </a:solidFill>
              </a:rPr>
              <a:t> [1 of </a:t>
            </a:r>
            <a:r>
              <a:rPr lang="en-US" sz="1600" b="1" dirty="0">
                <a:solidFill>
                  <a:srgbClr val="000099"/>
                </a:solidFill>
              </a:rPr>
              <a:t>4</a:t>
            </a:r>
            <a:r>
              <a:rPr lang="en-US" sz="1600" b="1" dirty="0" smtClean="0">
                <a:solidFill>
                  <a:srgbClr val="000099"/>
                </a:solidFill>
              </a:rPr>
              <a:t>] </a:t>
            </a:r>
            <a:endParaRPr lang="en-US" sz="1600" dirty="0">
              <a:solidFill>
                <a:srgbClr val="0000CC"/>
              </a:solidFill>
            </a:endParaRPr>
          </a:p>
        </p:txBody>
      </p:sp>
      <p:sp>
        <p:nvSpPr>
          <p:cNvPr id="6" name="TextBox 5"/>
          <p:cNvSpPr txBox="1"/>
          <p:nvPr/>
        </p:nvSpPr>
        <p:spPr>
          <a:xfrm>
            <a:off x="457200" y="1905000"/>
            <a:ext cx="8229600" cy="4216540"/>
          </a:xfrm>
          <a:prstGeom prst="rect">
            <a:avLst/>
          </a:prstGeom>
          <a:noFill/>
        </p:spPr>
        <p:txBody>
          <a:bodyPr wrap="square" rtlCol="0">
            <a:spAutoFit/>
          </a:bodyPr>
          <a:lstStyle/>
          <a:p>
            <a:r>
              <a:rPr lang="en-US" b="1" u="sng" dirty="0" err="1">
                <a:solidFill>
                  <a:srgbClr val="000099"/>
                </a:solidFill>
              </a:rPr>
              <a:t>Dippikill</a:t>
            </a:r>
            <a:r>
              <a:rPr lang="en-US" b="1" u="sng" dirty="0">
                <a:solidFill>
                  <a:srgbClr val="000099"/>
                </a:solidFill>
              </a:rPr>
              <a:t>:</a:t>
            </a:r>
            <a:endParaRPr lang="en-US" b="1" dirty="0">
              <a:solidFill>
                <a:srgbClr val="000099"/>
              </a:solidFill>
            </a:endParaRPr>
          </a:p>
          <a:p>
            <a:r>
              <a:rPr lang="en-US" dirty="0">
                <a:solidFill>
                  <a:srgbClr val="000099"/>
                </a:solidFill>
              </a:rPr>
              <a:t>Working to finalize tabling dates to advertise </a:t>
            </a:r>
            <a:r>
              <a:rPr lang="en-US" dirty="0" err="1">
                <a:solidFill>
                  <a:srgbClr val="000099"/>
                </a:solidFill>
              </a:rPr>
              <a:t>Dippikill</a:t>
            </a:r>
            <a:r>
              <a:rPr lang="en-US" dirty="0">
                <a:solidFill>
                  <a:srgbClr val="000099"/>
                </a:solidFill>
              </a:rPr>
              <a:t>. Also working to compile a photo book that will be used to allow students to see what cabins are available. </a:t>
            </a:r>
            <a:endParaRPr lang="en-US" dirty="0" smtClean="0">
              <a:solidFill>
                <a:srgbClr val="000099"/>
              </a:solidFill>
            </a:endParaRPr>
          </a:p>
          <a:p>
            <a:endParaRPr lang="en-US" dirty="0">
              <a:solidFill>
                <a:srgbClr val="000099"/>
              </a:solidFill>
            </a:endParaRPr>
          </a:p>
          <a:p>
            <a:r>
              <a:rPr lang="en-US" b="1" u="sng" dirty="0">
                <a:solidFill>
                  <a:srgbClr val="000099"/>
                </a:solidFill>
              </a:rPr>
              <a:t>Comptroller:</a:t>
            </a:r>
            <a:endParaRPr lang="en-US" b="1" dirty="0">
              <a:solidFill>
                <a:srgbClr val="000099"/>
              </a:solidFill>
            </a:endParaRPr>
          </a:p>
          <a:p>
            <a:r>
              <a:rPr lang="en-US" dirty="0">
                <a:solidFill>
                  <a:srgbClr val="000099"/>
                </a:solidFill>
              </a:rPr>
              <a:t>My office has been processing and grading Treasurer's Exams for all the student group signatory officers. We are currently working on updating </a:t>
            </a:r>
            <a:r>
              <a:rPr lang="en-US" dirty="0" err="1">
                <a:solidFill>
                  <a:srgbClr val="000099"/>
                </a:solidFill>
              </a:rPr>
              <a:t>MyInvolvement</a:t>
            </a:r>
            <a:r>
              <a:rPr lang="en-US" dirty="0">
                <a:solidFill>
                  <a:srgbClr val="000099"/>
                </a:solidFill>
              </a:rPr>
              <a:t> to be as accurate and as close to Mas90 as possible. This is an ongoing issue from the previous 3 years of requests. My office is working alongside OSI and Operations to update purchase requests and pay outstanding invoices. </a:t>
            </a:r>
            <a:endParaRPr lang="en-US" dirty="0" smtClean="0">
              <a:solidFill>
                <a:srgbClr val="000099"/>
              </a:solidFill>
            </a:endParaRPr>
          </a:p>
          <a:p>
            <a:endParaRPr lang="en-US" dirty="0" smtClean="0">
              <a:solidFill>
                <a:srgbClr val="000099"/>
              </a:solidFill>
            </a:endParaRPr>
          </a:p>
          <a:p>
            <a:endParaRPr lang="en-US" dirty="0" smtClean="0">
              <a:solidFill>
                <a:srgbClr val="000099"/>
              </a:solidFill>
            </a:endParaRPr>
          </a:p>
          <a:p>
            <a:endParaRPr lang="en-US" dirty="0"/>
          </a:p>
          <a:p>
            <a:endParaRPr lang="en-US" dirty="0"/>
          </a:p>
          <a:p>
            <a:endParaRPr lang="en-US" sz="1600" dirty="0"/>
          </a:p>
        </p:txBody>
      </p:sp>
      <p:sp>
        <p:nvSpPr>
          <p:cNvPr id="7" name="TextBox 6"/>
          <p:cNvSpPr txBox="1"/>
          <p:nvPr/>
        </p:nvSpPr>
        <p:spPr>
          <a:xfrm>
            <a:off x="2983897" y="76200"/>
            <a:ext cx="2970547" cy="646331"/>
          </a:xfrm>
          <a:prstGeom prst="rect">
            <a:avLst/>
          </a:prstGeom>
          <a:noFill/>
        </p:spPr>
        <p:txBody>
          <a:bodyPr wrap="none" rtlCol="0">
            <a:spAutoFit/>
          </a:bodyPr>
          <a:lstStyle/>
          <a:p>
            <a:pPr algn="ctr"/>
            <a:r>
              <a:rPr lang="en-US" b="1" dirty="0" smtClean="0">
                <a:solidFill>
                  <a:srgbClr val="000099"/>
                </a:solidFill>
              </a:rPr>
              <a:t>University Senate </a:t>
            </a:r>
            <a:r>
              <a:rPr lang="en-US" b="1" dirty="0" smtClean="0">
                <a:solidFill>
                  <a:srgbClr val="000099"/>
                </a:solidFill>
              </a:rPr>
              <a:t>Meeting</a:t>
            </a:r>
          </a:p>
          <a:p>
            <a:pPr algn="ctr"/>
            <a:r>
              <a:rPr lang="en-US" b="1" dirty="0" smtClean="0">
                <a:solidFill>
                  <a:srgbClr val="000099"/>
                </a:solidFill>
              </a:rPr>
              <a:t>Monday, November 17, 2014</a:t>
            </a:r>
            <a:endParaRPr lang="en-US" b="1" dirty="0" smtClean="0">
              <a:solidFill>
                <a:srgbClr val="000099"/>
              </a:solidFill>
            </a:endParaRPr>
          </a:p>
        </p:txBody>
      </p:sp>
    </p:spTree>
    <p:extLst>
      <p:ext uri="{BB962C8B-B14F-4D97-AF65-F5344CB8AC3E}">
        <p14:creationId xmlns:p14="http://schemas.microsoft.com/office/powerpoint/2010/main" val="461957944"/>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1295400"/>
            <a:ext cx="8772992" cy="369332"/>
          </a:xfrm>
          <a:prstGeom prst="rect">
            <a:avLst/>
          </a:prstGeom>
          <a:noFill/>
        </p:spPr>
        <p:txBody>
          <a:bodyPr wrap="none" rtlCol="0">
            <a:spAutoFit/>
          </a:bodyPr>
          <a:lstStyle/>
          <a:p>
            <a:r>
              <a:rPr lang="en-US" b="1" dirty="0" smtClean="0">
                <a:solidFill>
                  <a:srgbClr val="000099"/>
                </a:solidFill>
              </a:rPr>
              <a:t>Student Association Report – Marc Cohen,</a:t>
            </a:r>
            <a:r>
              <a:rPr lang="en-US" sz="1600" b="1" dirty="0" smtClean="0">
                <a:solidFill>
                  <a:srgbClr val="000099"/>
                </a:solidFill>
              </a:rPr>
              <a:t> Student Association Representative, </a:t>
            </a:r>
            <a:r>
              <a:rPr lang="en-US" sz="1600" b="1" dirty="0" err="1" smtClean="0">
                <a:solidFill>
                  <a:srgbClr val="000099"/>
                </a:solidFill>
              </a:rPr>
              <a:t>Dippikill</a:t>
            </a:r>
            <a:r>
              <a:rPr lang="en-US" sz="1600" b="1" dirty="0" smtClean="0">
                <a:solidFill>
                  <a:srgbClr val="000099"/>
                </a:solidFill>
              </a:rPr>
              <a:t> [2 of </a:t>
            </a:r>
            <a:r>
              <a:rPr lang="en-US" sz="1600" b="1" dirty="0">
                <a:solidFill>
                  <a:srgbClr val="000099"/>
                </a:solidFill>
              </a:rPr>
              <a:t>4</a:t>
            </a:r>
            <a:r>
              <a:rPr lang="en-US" sz="1600" b="1" dirty="0" smtClean="0">
                <a:solidFill>
                  <a:srgbClr val="000099"/>
                </a:solidFill>
              </a:rPr>
              <a:t>] </a:t>
            </a:r>
            <a:endParaRPr lang="en-US" sz="1600" dirty="0">
              <a:solidFill>
                <a:srgbClr val="0000CC"/>
              </a:solidFill>
            </a:endParaRPr>
          </a:p>
        </p:txBody>
      </p:sp>
      <p:sp>
        <p:nvSpPr>
          <p:cNvPr id="6" name="TextBox 5"/>
          <p:cNvSpPr txBox="1"/>
          <p:nvPr/>
        </p:nvSpPr>
        <p:spPr>
          <a:xfrm>
            <a:off x="457200" y="1905000"/>
            <a:ext cx="8229600" cy="5047537"/>
          </a:xfrm>
          <a:prstGeom prst="rect">
            <a:avLst/>
          </a:prstGeom>
          <a:noFill/>
        </p:spPr>
        <p:txBody>
          <a:bodyPr wrap="square" rtlCol="0">
            <a:spAutoFit/>
          </a:bodyPr>
          <a:lstStyle/>
          <a:p>
            <a:r>
              <a:rPr lang="en-US" b="1" u="sng" dirty="0">
                <a:solidFill>
                  <a:srgbClr val="000099"/>
                </a:solidFill>
              </a:rPr>
              <a:t>Multicultural Affairs:</a:t>
            </a:r>
            <a:endParaRPr lang="en-US" b="1" dirty="0">
              <a:solidFill>
                <a:srgbClr val="000099"/>
              </a:solidFill>
            </a:endParaRPr>
          </a:p>
          <a:p>
            <a:r>
              <a:rPr lang="en-US" dirty="0">
                <a:solidFill>
                  <a:srgbClr val="000099"/>
                </a:solidFill>
              </a:rPr>
              <a:t>Upcoming safe space and NCBI trainings occurring throughout the next couple of months: </a:t>
            </a:r>
          </a:p>
          <a:p>
            <a:r>
              <a:rPr lang="en-US" dirty="0">
                <a:solidFill>
                  <a:srgbClr val="000099"/>
                </a:solidFill>
              </a:rPr>
              <a:t>SSI Monday, October 6th 9 am - 1 pm CC 375</a:t>
            </a:r>
          </a:p>
          <a:p>
            <a:r>
              <a:rPr lang="en-US" dirty="0">
                <a:solidFill>
                  <a:srgbClr val="000099"/>
                </a:solidFill>
              </a:rPr>
              <a:t>SSI Sunday, October 19th 4:30 - 8:30 pm CC 375</a:t>
            </a:r>
            <a:br>
              <a:rPr lang="en-US" dirty="0">
                <a:solidFill>
                  <a:srgbClr val="000099"/>
                </a:solidFill>
              </a:rPr>
            </a:br>
            <a:r>
              <a:rPr lang="en-US" dirty="0">
                <a:solidFill>
                  <a:srgbClr val="000099"/>
                </a:solidFill>
              </a:rPr>
              <a:t>NCBI Welcoming Diversity. Sunday Oct 26th 3 pm - 7 pm CC 375</a:t>
            </a:r>
            <a:br>
              <a:rPr lang="en-US" dirty="0">
                <a:solidFill>
                  <a:srgbClr val="000099"/>
                </a:solidFill>
              </a:rPr>
            </a:br>
            <a:r>
              <a:rPr lang="en-US" dirty="0">
                <a:solidFill>
                  <a:srgbClr val="000099"/>
                </a:solidFill>
              </a:rPr>
              <a:t>SSII Tuesday Oct 28 9 am - 11 am CC 370</a:t>
            </a:r>
            <a:br>
              <a:rPr lang="en-US" dirty="0">
                <a:solidFill>
                  <a:srgbClr val="000099"/>
                </a:solidFill>
              </a:rPr>
            </a:br>
            <a:r>
              <a:rPr lang="en-US" dirty="0">
                <a:solidFill>
                  <a:srgbClr val="000099"/>
                </a:solidFill>
              </a:rPr>
              <a:t>NCBI Troubled Waters Tuesday Oct </a:t>
            </a:r>
            <a:r>
              <a:rPr lang="en-US" dirty="0" smtClean="0">
                <a:solidFill>
                  <a:srgbClr val="000099"/>
                </a:solidFill>
              </a:rPr>
              <a:t>28th </a:t>
            </a:r>
            <a:r>
              <a:rPr lang="en-US" dirty="0">
                <a:solidFill>
                  <a:srgbClr val="000099"/>
                </a:solidFill>
              </a:rPr>
              <a:t>9:30 - 12 pm CC 367</a:t>
            </a:r>
          </a:p>
          <a:p>
            <a:r>
              <a:rPr lang="en-US" dirty="0">
                <a:solidFill>
                  <a:srgbClr val="000099"/>
                </a:solidFill>
              </a:rPr>
              <a:t>SSI Thursday Nov </a:t>
            </a:r>
            <a:r>
              <a:rPr lang="en-US" dirty="0" smtClean="0">
                <a:solidFill>
                  <a:srgbClr val="000099"/>
                </a:solidFill>
              </a:rPr>
              <a:t>6th </a:t>
            </a:r>
            <a:r>
              <a:rPr lang="en-US" dirty="0">
                <a:solidFill>
                  <a:srgbClr val="000099"/>
                </a:solidFill>
              </a:rPr>
              <a:t>9 am - 1 pm CC Assembly Hall </a:t>
            </a:r>
            <a:br>
              <a:rPr lang="en-US" dirty="0">
                <a:solidFill>
                  <a:srgbClr val="000099"/>
                </a:solidFill>
              </a:rPr>
            </a:br>
            <a:r>
              <a:rPr lang="en-US" dirty="0">
                <a:solidFill>
                  <a:srgbClr val="000099"/>
                </a:solidFill>
              </a:rPr>
              <a:t>SSII Tuesday Nov 18th 9 am - 11 am CC </a:t>
            </a:r>
            <a:r>
              <a:rPr lang="en-US" dirty="0" smtClean="0">
                <a:solidFill>
                  <a:srgbClr val="000099"/>
                </a:solidFill>
              </a:rPr>
              <a:t>367</a:t>
            </a:r>
          </a:p>
          <a:p>
            <a:endParaRPr lang="en-US" dirty="0" smtClean="0">
              <a:solidFill>
                <a:srgbClr val="000099"/>
              </a:solidFill>
            </a:endParaRPr>
          </a:p>
          <a:p>
            <a:r>
              <a:rPr lang="en-US" dirty="0" smtClean="0">
                <a:solidFill>
                  <a:srgbClr val="000099"/>
                </a:solidFill>
              </a:rPr>
              <a:t>Next </a:t>
            </a:r>
            <a:r>
              <a:rPr lang="en-US" dirty="0">
                <a:solidFill>
                  <a:srgbClr val="000099"/>
                </a:solidFill>
              </a:rPr>
              <a:t>Multicultural Student Advisory Council meeting will be taking place within the next two weeks. Working on a new idea called cultures of UAlbany where every week a random student will be photographed and asked questions about their cultures. This will then be posted onto our </a:t>
            </a:r>
            <a:r>
              <a:rPr lang="en-US" dirty="0" err="1">
                <a:solidFill>
                  <a:srgbClr val="000099"/>
                </a:solidFill>
              </a:rPr>
              <a:t>Instagram</a:t>
            </a:r>
            <a:r>
              <a:rPr lang="en-US" dirty="0">
                <a:solidFill>
                  <a:srgbClr val="000099"/>
                </a:solidFill>
              </a:rPr>
              <a:t> (SA cultural affairs) in an effort to advertise cultural awareness and the diversity within our campus. </a:t>
            </a:r>
          </a:p>
          <a:p>
            <a:r>
              <a:rPr lang="en-US" dirty="0">
                <a:solidFill>
                  <a:srgbClr val="000099"/>
                </a:solidFill>
              </a:rPr>
              <a:t> </a:t>
            </a:r>
          </a:p>
          <a:p>
            <a:endParaRPr lang="en-US" sz="1600" dirty="0"/>
          </a:p>
        </p:txBody>
      </p:sp>
      <p:sp>
        <p:nvSpPr>
          <p:cNvPr id="7" name="TextBox 6"/>
          <p:cNvSpPr txBox="1"/>
          <p:nvPr/>
        </p:nvSpPr>
        <p:spPr>
          <a:xfrm>
            <a:off x="2983897" y="76200"/>
            <a:ext cx="2970547" cy="646331"/>
          </a:xfrm>
          <a:prstGeom prst="rect">
            <a:avLst/>
          </a:prstGeom>
          <a:noFill/>
        </p:spPr>
        <p:txBody>
          <a:bodyPr wrap="none" rtlCol="0">
            <a:spAutoFit/>
          </a:bodyPr>
          <a:lstStyle/>
          <a:p>
            <a:pPr algn="ctr"/>
            <a:r>
              <a:rPr lang="en-US" b="1" dirty="0" smtClean="0">
                <a:solidFill>
                  <a:srgbClr val="000099"/>
                </a:solidFill>
              </a:rPr>
              <a:t>University Senate </a:t>
            </a:r>
            <a:r>
              <a:rPr lang="en-US" b="1" dirty="0" smtClean="0">
                <a:solidFill>
                  <a:srgbClr val="000099"/>
                </a:solidFill>
              </a:rPr>
              <a:t>Meeting</a:t>
            </a:r>
          </a:p>
          <a:p>
            <a:pPr algn="ctr"/>
            <a:r>
              <a:rPr lang="en-US" b="1" dirty="0" smtClean="0">
                <a:solidFill>
                  <a:srgbClr val="000099"/>
                </a:solidFill>
              </a:rPr>
              <a:t>Monday, November 17, 2014</a:t>
            </a:r>
            <a:endParaRPr lang="en-US" b="1" dirty="0" smtClean="0">
              <a:solidFill>
                <a:srgbClr val="000099"/>
              </a:solidFill>
            </a:endParaRPr>
          </a:p>
        </p:txBody>
      </p:sp>
    </p:spTree>
    <p:extLst>
      <p:ext uri="{BB962C8B-B14F-4D97-AF65-F5344CB8AC3E}">
        <p14:creationId xmlns:p14="http://schemas.microsoft.com/office/powerpoint/2010/main" val="1391208774"/>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1295400"/>
            <a:ext cx="8772992" cy="369332"/>
          </a:xfrm>
          <a:prstGeom prst="rect">
            <a:avLst/>
          </a:prstGeom>
          <a:noFill/>
        </p:spPr>
        <p:txBody>
          <a:bodyPr wrap="none" rtlCol="0">
            <a:spAutoFit/>
          </a:bodyPr>
          <a:lstStyle/>
          <a:p>
            <a:r>
              <a:rPr lang="en-US" b="1" dirty="0" smtClean="0">
                <a:solidFill>
                  <a:srgbClr val="000099"/>
                </a:solidFill>
              </a:rPr>
              <a:t>Student Association Report – Marc Cohen,</a:t>
            </a:r>
            <a:r>
              <a:rPr lang="en-US" sz="1600" b="1" dirty="0" smtClean="0">
                <a:solidFill>
                  <a:srgbClr val="000099"/>
                </a:solidFill>
              </a:rPr>
              <a:t> Student Association Representative, </a:t>
            </a:r>
            <a:r>
              <a:rPr lang="en-US" sz="1600" b="1" dirty="0" err="1" smtClean="0">
                <a:solidFill>
                  <a:srgbClr val="000099"/>
                </a:solidFill>
              </a:rPr>
              <a:t>Dippikill</a:t>
            </a:r>
            <a:r>
              <a:rPr lang="en-US" sz="1600" b="1" dirty="0" smtClean="0">
                <a:solidFill>
                  <a:srgbClr val="000099"/>
                </a:solidFill>
              </a:rPr>
              <a:t> </a:t>
            </a:r>
            <a:r>
              <a:rPr lang="en-US" sz="1600" b="1" dirty="0" smtClean="0">
                <a:solidFill>
                  <a:srgbClr val="000099"/>
                </a:solidFill>
              </a:rPr>
              <a:t>[3 </a:t>
            </a:r>
            <a:r>
              <a:rPr lang="en-US" sz="1600" b="1" dirty="0" smtClean="0">
                <a:solidFill>
                  <a:srgbClr val="000099"/>
                </a:solidFill>
              </a:rPr>
              <a:t>of </a:t>
            </a:r>
            <a:r>
              <a:rPr lang="en-US" sz="1600" b="1" dirty="0">
                <a:solidFill>
                  <a:srgbClr val="000099"/>
                </a:solidFill>
              </a:rPr>
              <a:t>4</a:t>
            </a:r>
            <a:r>
              <a:rPr lang="en-US" sz="1600" b="1" dirty="0" smtClean="0">
                <a:solidFill>
                  <a:srgbClr val="000099"/>
                </a:solidFill>
              </a:rPr>
              <a:t>] </a:t>
            </a:r>
            <a:endParaRPr lang="en-US" sz="1600" dirty="0">
              <a:solidFill>
                <a:srgbClr val="0000CC"/>
              </a:solidFill>
            </a:endParaRPr>
          </a:p>
        </p:txBody>
      </p:sp>
      <p:sp>
        <p:nvSpPr>
          <p:cNvPr id="6" name="TextBox 5"/>
          <p:cNvSpPr txBox="1"/>
          <p:nvPr/>
        </p:nvSpPr>
        <p:spPr>
          <a:xfrm>
            <a:off x="457200" y="1905000"/>
            <a:ext cx="8229600" cy="4493539"/>
          </a:xfrm>
          <a:prstGeom prst="rect">
            <a:avLst/>
          </a:prstGeom>
          <a:noFill/>
        </p:spPr>
        <p:txBody>
          <a:bodyPr wrap="square" rtlCol="0">
            <a:spAutoFit/>
          </a:bodyPr>
          <a:lstStyle/>
          <a:p>
            <a:pPr lvl="0"/>
            <a:r>
              <a:rPr lang="en-US" b="1" u="sng" dirty="0">
                <a:solidFill>
                  <a:srgbClr val="000090"/>
                </a:solidFill>
              </a:rPr>
              <a:t>Legislative Affairs:</a:t>
            </a:r>
            <a:endParaRPr lang="en-US" b="1" dirty="0">
              <a:solidFill>
                <a:srgbClr val="000090"/>
              </a:solidFill>
            </a:endParaRPr>
          </a:p>
          <a:p>
            <a:r>
              <a:rPr lang="en-US" dirty="0">
                <a:solidFill>
                  <a:srgbClr val="000090"/>
                </a:solidFill>
              </a:rPr>
              <a:t>On October 10th, the Legislative Affairs Department turned in almost 500 voter registration forms from campus.</a:t>
            </a:r>
          </a:p>
          <a:p>
            <a:r>
              <a:rPr lang="en-US" dirty="0">
                <a:solidFill>
                  <a:srgbClr val="000090"/>
                </a:solidFill>
              </a:rPr>
              <a:t>We brought the Mayor to campus in our inaugural "Representatives to Campus" initiative. County Executive Dan McCoy will also be coming. In this initiative, students get a chance to talk directly to their representatives on campus</a:t>
            </a:r>
            <a:r>
              <a:rPr lang="en-US" dirty="0" smtClean="0">
                <a:solidFill>
                  <a:srgbClr val="000090"/>
                </a:solidFill>
              </a:rPr>
              <a:t>.</a:t>
            </a:r>
            <a:br>
              <a:rPr lang="en-US" dirty="0" smtClean="0">
                <a:solidFill>
                  <a:srgbClr val="000090"/>
                </a:solidFill>
              </a:rPr>
            </a:br>
            <a:endParaRPr lang="en-US" u="sng" dirty="0" smtClean="0">
              <a:solidFill>
                <a:srgbClr val="000090"/>
              </a:solidFill>
            </a:endParaRPr>
          </a:p>
          <a:p>
            <a:pPr lvl="0"/>
            <a:r>
              <a:rPr lang="en-US" b="1" u="sng" dirty="0" smtClean="0">
                <a:solidFill>
                  <a:srgbClr val="000090"/>
                </a:solidFill>
              </a:rPr>
              <a:t>Student </a:t>
            </a:r>
            <a:r>
              <a:rPr lang="en-US" b="1" u="sng" dirty="0">
                <a:solidFill>
                  <a:srgbClr val="000090"/>
                </a:solidFill>
              </a:rPr>
              <a:t>Group Affairs:</a:t>
            </a:r>
            <a:endParaRPr lang="en-US" b="1" dirty="0">
              <a:solidFill>
                <a:srgbClr val="000090"/>
              </a:solidFill>
            </a:endParaRPr>
          </a:p>
          <a:p>
            <a:r>
              <a:rPr lang="en-US" dirty="0">
                <a:solidFill>
                  <a:srgbClr val="000090"/>
                </a:solidFill>
              </a:rPr>
              <a:t>Working with over 20 potential new student groups - process is going much smoother and faster with the new handbook.</a:t>
            </a:r>
          </a:p>
          <a:p>
            <a:r>
              <a:rPr lang="en-US" dirty="0">
                <a:solidFill>
                  <a:srgbClr val="000090"/>
                </a:solidFill>
              </a:rPr>
              <a:t>E-Board Mixer - Nov 7 at 3pm, attendance from Student Success and OSI.</a:t>
            </a:r>
          </a:p>
          <a:p>
            <a:r>
              <a:rPr lang="en-US" dirty="0">
                <a:solidFill>
                  <a:srgbClr val="000090"/>
                </a:solidFill>
              </a:rPr>
              <a:t>Updating paper files of current student groups.</a:t>
            </a:r>
          </a:p>
          <a:p>
            <a:r>
              <a:rPr lang="en-US" dirty="0">
                <a:solidFill>
                  <a:srgbClr val="000090"/>
                </a:solidFill>
              </a:rPr>
              <a:t>Preliminary planning for Purple and Gold award to have a new panel of judges.</a:t>
            </a:r>
          </a:p>
          <a:p>
            <a:r>
              <a:rPr lang="en-US" dirty="0">
                <a:solidFill>
                  <a:srgbClr val="000090"/>
                </a:solidFill>
              </a:rPr>
              <a:t>Working on several competitions for student groups, as well as having groups separated into tiers to make competitions fair.</a:t>
            </a:r>
          </a:p>
          <a:p>
            <a:endParaRPr lang="en-US" sz="1600" dirty="0"/>
          </a:p>
        </p:txBody>
      </p:sp>
      <p:sp>
        <p:nvSpPr>
          <p:cNvPr id="7" name="TextBox 6"/>
          <p:cNvSpPr txBox="1"/>
          <p:nvPr/>
        </p:nvSpPr>
        <p:spPr>
          <a:xfrm>
            <a:off x="2983897" y="76200"/>
            <a:ext cx="2970547" cy="646331"/>
          </a:xfrm>
          <a:prstGeom prst="rect">
            <a:avLst/>
          </a:prstGeom>
          <a:noFill/>
        </p:spPr>
        <p:txBody>
          <a:bodyPr wrap="none" rtlCol="0">
            <a:spAutoFit/>
          </a:bodyPr>
          <a:lstStyle/>
          <a:p>
            <a:pPr algn="ctr"/>
            <a:r>
              <a:rPr lang="en-US" b="1" dirty="0" smtClean="0">
                <a:solidFill>
                  <a:srgbClr val="000099"/>
                </a:solidFill>
              </a:rPr>
              <a:t>University Senate </a:t>
            </a:r>
            <a:r>
              <a:rPr lang="en-US" b="1" dirty="0" smtClean="0">
                <a:solidFill>
                  <a:srgbClr val="000099"/>
                </a:solidFill>
              </a:rPr>
              <a:t>Meeting</a:t>
            </a:r>
          </a:p>
          <a:p>
            <a:pPr algn="ctr"/>
            <a:r>
              <a:rPr lang="en-US" b="1" dirty="0" smtClean="0">
                <a:solidFill>
                  <a:srgbClr val="000099"/>
                </a:solidFill>
              </a:rPr>
              <a:t>Monday, November 17, 2014</a:t>
            </a:r>
            <a:endParaRPr lang="en-US" b="1" dirty="0" smtClean="0">
              <a:solidFill>
                <a:srgbClr val="000099"/>
              </a:solidFill>
            </a:endParaRPr>
          </a:p>
        </p:txBody>
      </p:sp>
    </p:spTree>
    <p:extLst>
      <p:ext uri="{BB962C8B-B14F-4D97-AF65-F5344CB8AC3E}">
        <p14:creationId xmlns:p14="http://schemas.microsoft.com/office/powerpoint/2010/main" val="3779602458"/>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1295400"/>
            <a:ext cx="8895196" cy="369332"/>
          </a:xfrm>
          <a:prstGeom prst="rect">
            <a:avLst/>
          </a:prstGeom>
          <a:noFill/>
        </p:spPr>
        <p:txBody>
          <a:bodyPr wrap="none" rtlCol="0">
            <a:spAutoFit/>
          </a:bodyPr>
          <a:lstStyle/>
          <a:p>
            <a:r>
              <a:rPr lang="en-US" b="1" dirty="0" smtClean="0">
                <a:solidFill>
                  <a:srgbClr val="000099"/>
                </a:solidFill>
              </a:rPr>
              <a:t>Student Association Report – Marc Cohen, </a:t>
            </a:r>
            <a:r>
              <a:rPr lang="en-US" sz="1600" b="1" dirty="0" smtClean="0">
                <a:solidFill>
                  <a:srgbClr val="000099"/>
                </a:solidFill>
              </a:rPr>
              <a:t>Student Association Representative</a:t>
            </a:r>
            <a:r>
              <a:rPr lang="en-US" b="1" dirty="0" smtClean="0">
                <a:solidFill>
                  <a:srgbClr val="000099"/>
                </a:solidFill>
              </a:rPr>
              <a:t>, </a:t>
            </a:r>
            <a:r>
              <a:rPr lang="en-US" sz="1600" b="1" dirty="0" err="1" smtClean="0">
                <a:solidFill>
                  <a:srgbClr val="000099"/>
                </a:solidFill>
              </a:rPr>
              <a:t>Dippikill</a:t>
            </a:r>
            <a:r>
              <a:rPr lang="en-US" sz="1600" b="1" dirty="0" smtClean="0">
                <a:solidFill>
                  <a:srgbClr val="000099"/>
                </a:solidFill>
              </a:rPr>
              <a:t> </a:t>
            </a:r>
            <a:r>
              <a:rPr lang="en-US" sz="1600" b="1" dirty="0" smtClean="0">
                <a:solidFill>
                  <a:srgbClr val="000099"/>
                </a:solidFill>
              </a:rPr>
              <a:t>[</a:t>
            </a:r>
            <a:r>
              <a:rPr lang="en-US" sz="1600" b="1" dirty="0">
                <a:solidFill>
                  <a:srgbClr val="000099"/>
                </a:solidFill>
              </a:rPr>
              <a:t>4</a:t>
            </a:r>
            <a:r>
              <a:rPr lang="en-US" sz="1600" b="1" dirty="0" smtClean="0">
                <a:solidFill>
                  <a:srgbClr val="000099"/>
                </a:solidFill>
              </a:rPr>
              <a:t> </a:t>
            </a:r>
            <a:r>
              <a:rPr lang="en-US" sz="1600" b="1" dirty="0" smtClean="0">
                <a:solidFill>
                  <a:srgbClr val="000099"/>
                </a:solidFill>
              </a:rPr>
              <a:t>of </a:t>
            </a:r>
            <a:r>
              <a:rPr lang="en-US" sz="1600" b="1" dirty="0" smtClean="0">
                <a:solidFill>
                  <a:srgbClr val="000099"/>
                </a:solidFill>
              </a:rPr>
              <a:t>4]</a:t>
            </a:r>
            <a:endParaRPr lang="en-US" sz="1600" dirty="0">
              <a:solidFill>
                <a:srgbClr val="0000CC"/>
              </a:solidFill>
            </a:endParaRPr>
          </a:p>
        </p:txBody>
      </p:sp>
      <p:sp>
        <p:nvSpPr>
          <p:cNvPr id="6" name="TextBox 5"/>
          <p:cNvSpPr txBox="1"/>
          <p:nvPr/>
        </p:nvSpPr>
        <p:spPr>
          <a:xfrm>
            <a:off x="457200" y="1905000"/>
            <a:ext cx="8229600" cy="3108544"/>
          </a:xfrm>
          <a:prstGeom prst="rect">
            <a:avLst/>
          </a:prstGeom>
          <a:noFill/>
        </p:spPr>
        <p:txBody>
          <a:bodyPr wrap="square" rtlCol="0">
            <a:spAutoFit/>
          </a:bodyPr>
          <a:lstStyle/>
          <a:p>
            <a:r>
              <a:rPr lang="en-US" dirty="0">
                <a:solidFill>
                  <a:srgbClr val="000099"/>
                </a:solidFill>
              </a:rPr>
              <a:t> </a:t>
            </a:r>
            <a:r>
              <a:rPr lang="en-US" b="1" u="sng" dirty="0" smtClean="0">
                <a:solidFill>
                  <a:srgbClr val="000099"/>
                </a:solidFill>
              </a:rPr>
              <a:t>Gender </a:t>
            </a:r>
            <a:r>
              <a:rPr lang="en-US" b="1" u="sng" dirty="0">
                <a:solidFill>
                  <a:srgbClr val="000099"/>
                </a:solidFill>
              </a:rPr>
              <a:t>and Sexuality Concerns:</a:t>
            </a:r>
            <a:endParaRPr lang="en-US" b="1" dirty="0">
              <a:solidFill>
                <a:srgbClr val="000099"/>
              </a:solidFill>
            </a:endParaRPr>
          </a:p>
          <a:p>
            <a:r>
              <a:rPr lang="en-US" dirty="0">
                <a:solidFill>
                  <a:srgbClr val="000099"/>
                </a:solidFill>
              </a:rPr>
              <a:t> We had the rainbow flag hung on campus for the first time in history.</a:t>
            </a:r>
          </a:p>
          <a:p>
            <a:r>
              <a:rPr lang="en-US" dirty="0">
                <a:solidFill>
                  <a:srgbClr val="000099"/>
                </a:solidFill>
              </a:rPr>
              <a:t> We had the 7th annual coming out reception. About 200 people in attendance, one of the largest in recent past. </a:t>
            </a:r>
            <a:r>
              <a:rPr lang="en-US" dirty="0" smtClean="0">
                <a:solidFill>
                  <a:srgbClr val="000099"/>
                </a:solidFill>
              </a:rPr>
              <a:t/>
            </a:r>
            <a:br>
              <a:rPr lang="en-US" dirty="0" smtClean="0">
                <a:solidFill>
                  <a:srgbClr val="000099"/>
                </a:solidFill>
              </a:rPr>
            </a:br>
            <a:endParaRPr lang="en-US" dirty="0">
              <a:solidFill>
                <a:srgbClr val="000099"/>
              </a:solidFill>
            </a:endParaRPr>
          </a:p>
          <a:p>
            <a:r>
              <a:rPr lang="en-US" dirty="0">
                <a:solidFill>
                  <a:srgbClr val="000099"/>
                </a:solidFill>
              </a:rPr>
              <a:t> 11/7 is the annual state of higher education luncheon where we will have Dr. Sue Rankin, the researcher behind the Campus Climate Index, speaking on what we need to do to be more progressive around LGBT issues on campus. All invited. Please RSVP to </a:t>
            </a:r>
            <a:r>
              <a:rPr lang="en-US" u="sng" dirty="0">
                <a:solidFill>
                  <a:srgbClr val="000099"/>
                </a:solidFill>
                <a:hlinkClick r:id="rId2"/>
              </a:rPr>
              <a:t>ddumpson@ualbanysa.org</a:t>
            </a:r>
            <a:r>
              <a:rPr lang="en-US" dirty="0">
                <a:solidFill>
                  <a:srgbClr val="000099"/>
                </a:solidFill>
              </a:rPr>
              <a:t> if you would like to attend.</a:t>
            </a:r>
          </a:p>
          <a:p>
            <a:r>
              <a:rPr lang="en-US" i="1" dirty="0" smtClean="0">
                <a:solidFill>
                  <a:srgbClr val="000099"/>
                </a:solidFill>
              </a:rPr>
              <a:t> </a:t>
            </a:r>
            <a:endParaRPr lang="en-US" dirty="0" smtClean="0">
              <a:solidFill>
                <a:srgbClr val="000099"/>
              </a:solidFill>
            </a:endParaRPr>
          </a:p>
          <a:p>
            <a:endParaRPr lang="en-US" sz="1600" dirty="0"/>
          </a:p>
        </p:txBody>
      </p:sp>
      <p:sp>
        <p:nvSpPr>
          <p:cNvPr id="7" name="TextBox 6"/>
          <p:cNvSpPr txBox="1"/>
          <p:nvPr/>
        </p:nvSpPr>
        <p:spPr>
          <a:xfrm>
            <a:off x="2983897" y="76200"/>
            <a:ext cx="2970547" cy="646331"/>
          </a:xfrm>
          <a:prstGeom prst="rect">
            <a:avLst/>
          </a:prstGeom>
          <a:noFill/>
        </p:spPr>
        <p:txBody>
          <a:bodyPr wrap="none" rtlCol="0">
            <a:spAutoFit/>
          </a:bodyPr>
          <a:lstStyle/>
          <a:p>
            <a:pPr algn="ctr"/>
            <a:r>
              <a:rPr lang="en-US" b="1" dirty="0" smtClean="0">
                <a:solidFill>
                  <a:srgbClr val="000099"/>
                </a:solidFill>
              </a:rPr>
              <a:t>University Senate </a:t>
            </a:r>
            <a:r>
              <a:rPr lang="en-US" b="1" dirty="0" smtClean="0">
                <a:solidFill>
                  <a:srgbClr val="000099"/>
                </a:solidFill>
              </a:rPr>
              <a:t>Meeting</a:t>
            </a:r>
          </a:p>
          <a:p>
            <a:pPr algn="ctr"/>
            <a:r>
              <a:rPr lang="en-US" b="1" dirty="0" smtClean="0">
                <a:solidFill>
                  <a:srgbClr val="000099"/>
                </a:solidFill>
              </a:rPr>
              <a:t>Monday, November 17, 2014</a:t>
            </a:r>
            <a:endParaRPr lang="en-US" b="1" dirty="0" smtClean="0">
              <a:solidFill>
                <a:srgbClr val="000099"/>
              </a:solidFill>
            </a:endParaRPr>
          </a:p>
        </p:txBody>
      </p:sp>
    </p:spTree>
    <p:extLst>
      <p:ext uri="{BB962C8B-B14F-4D97-AF65-F5344CB8AC3E}">
        <p14:creationId xmlns:p14="http://schemas.microsoft.com/office/powerpoint/2010/main" val="3696602051"/>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1295400"/>
            <a:ext cx="3480440" cy="369332"/>
          </a:xfrm>
          <a:prstGeom prst="rect">
            <a:avLst/>
          </a:prstGeom>
          <a:noFill/>
        </p:spPr>
        <p:txBody>
          <a:bodyPr wrap="none" rtlCol="0">
            <a:spAutoFit/>
          </a:bodyPr>
          <a:lstStyle/>
          <a:p>
            <a:pPr marL="285750" indent="-285750">
              <a:buFont typeface="Arial" panose="020B0604020202020204" pitchFamily="34" charset="0"/>
              <a:buChar char="•"/>
            </a:pPr>
            <a:r>
              <a:rPr lang="en-US" b="1" dirty="0" smtClean="0">
                <a:solidFill>
                  <a:srgbClr val="000099"/>
                </a:solidFill>
              </a:rPr>
              <a:t>CAA – Deborah Bernnard, Chair</a:t>
            </a:r>
          </a:p>
        </p:txBody>
      </p:sp>
      <p:sp>
        <p:nvSpPr>
          <p:cNvPr id="6" name="TextBox 5"/>
          <p:cNvSpPr txBox="1"/>
          <p:nvPr/>
        </p:nvSpPr>
        <p:spPr>
          <a:xfrm>
            <a:off x="457200" y="2133600"/>
            <a:ext cx="8229600" cy="646331"/>
          </a:xfrm>
          <a:prstGeom prst="rect">
            <a:avLst/>
          </a:prstGeom>
          <a:noFill/>
        </p:spPr>
        <p:txBody>
          <a:bodyPr wrap="square" rtlCol="0">
            <a:spAutoFit/>
          </a:bodyPr>
          <a:lstStyle/>
          <a:p>
            <a:r>
              <a:rPr lang="en-US" dirty="0">
                <a:solidFill>
                  <a:srgbClr val="000099"/>
                </a:solidFill>
              </a:rPr>
              <a:t>The CAA committees have scheduled their first meetings and will start reviewing program and general education assessments </a:t>
            </a:r>
            <a:r>
              <a:rPr lang="en-US" dirty="0"/>
              <a:t>  </a:t>
            </a:r>
          </a:p>
        </p:txBody>
      </p:sp>
      <p:sp>
        <p:nvSpPr>
          <p:cNvPr id="7" name="TextBox 6"/>
          <p:cNvSpPr txBox="1"/>
          <p:nvPr/>
        </p:nvSpPr>
        <p:spPr>
          <a:xfrm>
            <a:off x="2983897" y="76200"/>
            <a:ext cx="2970547" cy="646331"/>
          </a:xfrm>
          <a:prstGeom prst="rect">
            <a:avLst/>
          </a:prstGeom>
          <a:noFill/>
        </p:spPr>
        <p:txBody>
          <a:bodyPr wrap="none" rtlCol="0">
            <a:spAutoFit/>
          </a:bodyPr>
          <a:lstStyle/>
          <a:p>
            <a:pPr algn="ctr"/>
            <a:r>
              <a:rPr lang="en-US" b="1" dirty="0" smtClean="0">
                <a:solidFill>
                  <a:srgbClr val="000099"/>
                </a:solidFill>
              </a:rPr>
              <a:t>University Senate </a:t>
            </a:r>
            <a:r>
              <a:rPr lang="en-US" b="1" dirty="0" smtClean="0">
                <a:solidFill>
                  <a:srgbClr val="000099"/>
                </a:solidFill>
              </a:rPr>
              <a:t>Meeting</a:t>
            </a:r>
          </a:p>
          <a:p>
            <a:pPr algn="ctr"/>
            <a:r>
              <a:rPr lang="en-US" b="1" dirty="0" smtClean="0">
                <a:solidFill>
                  <a:srgbClr val="000099"/>
                </a:solidFill>
              </a:rPr>
              <a:t>Monday, November 17, 2014</a:t>
            </a:r>
            <a:endParaRPr lang="en-US" b="1" dirty="0" smtClean="0">
              <a:solidFill>
                <a:srgbClr val="000099"/>
              </a:solidFill>
            </a:endParaRPr>
          </a:p>
        </p:txBody>
      </p:sp>
    </p:spTree>
    <p:extLst>
      <p:ext uri="{BB962C8B-B14F-4D97-AF65-F5344CB8AC3E}">
        <p14:creationId xmlns:p14="http://schemas.microsoft.com/office/powerpoint/2010/main" val="3696602051"/>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1295400"/>
            <a:ext cx="3403496" cy="615553"/>
          </a:xfrm>
          <a:prstGeom prst="rect">
            <a:avLst/>
          </a:prstGeom>
          <a:noFill/>
        </p:spPr>
        <p:txBody>
          <a:bodyPr wrap="none" rtlCol="0">
            <a:spAutoFit/>
          </a:bodyPr>
          <a:lstStyle/>
          <a:p>
            <a:pPr marL="285750" indent="-285750">
              <a:buFont typeface="Arial" panose="020B0604020202020204" pitchFamily="34" charset="0"/>
              <a:buChar char="•"/>
            </a:pPr>
            <a:endParaRPr lang="en-US" sz="1600" b="1" dirty="0">
              <a:solidFill>
                <a:srgbClr val="000099"/>
              </a:solidFill>
            </a:endParaRPr>
          </a:p>
          <a:p>
            <a:pPr marL="285750" indent="-285750">
              <a:buFont typeface="Arial" panose="020B0604020202020204" pitchFamily="34" charset="0"/>
              <a:buChar char="•"/>
            </a:pPr>
            <a:r>
              <a:rPr lang="en-US" b="1" dirty="0" smtClean="0">
                <a:solidFill>
                  <a:srgbClr val="000099"/>
                </a:solidFill>
              </a:rPr>
              <a:t>CAFFECoR – Carol Jewell, Chair</a:t>
            </a:r>
          </a:p>
        </p:txBody>
      </p:sp>
      <p:sp>
        <p:nvSpPr>
          <p:cNvPr id="6" name="TextBox 5"/>
          <p:cNvSpPr txBox="1"/>
          <p:nvPr/>
        </p:nvSpPr>
        <p:spPr>
          <a:xfrm>
            <a:off x="457200" y="1905000"/>
            <a:ext cx="8229600" cy="3416320"/>
          </a:xfrm>
          <a:prstGeom prst="rect">
            <a:avLst/>
          </a:prstGeom>
          <a:noFill/>
        </p:spPr>
        <p:txBody>
          <a:bodyPr wrap="square" rtlCol="0">
            <a:spAutoFit/>
          </a:bodyPr>
          <a:lstStyle/>
          <a:p>
            <a:pPr lvl="0"/>
            <a:r>
              <a:rPr lang="en-US" b="1" dirty="0" smtClean="0">
                <a:solidFill>
                  <a:srgbClr val="000099"/>
                </a:solidFill>
              </a:rPr>
              <a:t>I. Informational</a:t>
            </a:r>
            <a:endParaRPr lang="en-US" dirty="0">
              <a:solidFill>
                <a:srgbClr val="000099"/>
              </a:solidFill>
            </a:endParaRPr>
          </a:p>
          <a:p>
            <a:pPr lvl="0"/>
            <a:r>
              <a:rPr lang="en-US" dirty="0" smtClean="0">
                <a:solidFill>
                  <a:srgbClr val="000099"/>
                </a:solidFill>
              </a:rPr>
              <a:t>CAFFECoR plans to meet on Wednesday, November 12, 2014.</a:t>
            </a:r>
            <a:br>
              <a:rPr lang="en-US" dirty="0" smtClean="0">
                <a:solidFill>
                  <a:srgbClr val="000099"/>
                </a:solidFill>
              </a:rPr>
            </a:br>
            <a:endParaRPr lang="en-US" dirty="0">
              <a:solidFill>
                <a:srgbClr val="000099"/>
              </a:solidFill>
            </a:endParaRPr>
          </a:p>
          <a:p>
            <a:pPr lvl="0"/>
            <a:r>
              <a:rPr lang="en-US" b="1" dirty="0" smtClean="0">
                <a:solidFill>
                  <a:srgbClr val="000099"/>
                </a:solidFill>
              </a:rPr>
              <a:t>II. Reports </a:t>
            </a:r>
            <a:r>
              <a:rPr lang="en-US" b="1" dirty="0">
                <a:solidFill>
                  <a:srgbClr val="000099"/>
                </a:solidFill>
              </a:rPr>
              <a:t>of </a:t>
            </a:r>
            <a:r>
              <a:rPr lang="en-US" b="1" dirty="0" smtClean="0">
                <a:solidFill>
                  <a:srgbClr val="000099"/>
                </a:solidFill>
              </a:rPr>
              <a:t>Actions</a:t>
            </a:r>
            <a:r>
              <a:rPr lang="en-US" b="1" dirty="0">
                <a:solidFill>
                  <a:srgbClr val="000099"/>
                </a:solidFill>
              </a:rPr>
              <a:t> </a:t>
            </a:r>
            <a:endParaRPr lang="en-US" b="1" dirty="0" smtClean="0">
              <a:solidFill>
                <a:srgbClr val="000099"/>
              </a:solidFill>
            </a:endParaRPr>
          </a:p>
          <a:p>
            <a:pPr lvl="0"/>
            <a:r>
              <a:rPr lang="en-US" dirty="0">
                <a:solidFill>
                  <a:srgbClr val="000099"/>
                </a:solidFill>
              </a:rPr>
              <a:t>CAFFECoR Chair, Carol H. Jewell, has been having email discussions with various units on campus (for instance, UPD, and the Counseling Center), regarding alcohol policy and freedom of expression. These will be discussed at the November CAFFECoR meeting</a:t>
            </a:r>
            <a:r>
              <a:rPr lang="en-US" dirty="0">
                <a:solidFill>
                  <a:srgbClr val="000099"/>
                </a:solidFill>
              </a:rPr>
              <a:t> </a:t>
            </a:r>
            <a:r>
              <a:rPr lang="en-US" dirty="0" smtClean="0">
                <a:solidFill>
                  <a:srgbClr val="000099"/>
                </a:solidFill>
              </a:rPr>
              <a:t/>
            </a:r>
            <a:br>
              <a:rPr lang="en-US" dirty="0" smtClean="0">
                <a:solidFill>
                  <a:srgbClr val="000099"/>
                </a:solidFill>
              </a:rPr>
            </a:br>
            <a:endParaRPr lang="en-US" b="1" dirty="0">
              <a:solidFill>
                <a:srgbClr val="000099"/>
              </a:solidFill>
            </a:endParaRPr>
          </a:p>
          <a:p>
            <a:pPr lvl="0"/>
            <a:r>
              <a:rPr lang="en-US" b="1" dirty="0" smtClean="0">
                <a:solidFill>
                  <a:srgbClr val="000099"/>
                </a:solidFill>
              </a:rPr>
              <a:t>III. Recommendations </a:t>
            </a:r>
            <a:r>
              <a:rPr lang="en-US" b="1" dirty="0">
                <a:solidFill>
                  <a:srgbClr val="000099"/>
                </a:solidFill>
              </a:rPr>
              <a:t>for </a:t>
            </a:r>
            <a:r>
              <a:rPr lang="en-US" b="1" dirty="0" smtClean="0">
                <a:solidFill>
                  <a:srgbClr val="000099"/>
                </a:solidFill>
              </a:rPr>
              <a:t>Actions</a:t>
            </a:r>
            <a:br>
              <a:rPr lang="en-US" b="1" dirty="0" smtClean="0">
                <a:solidFill>
                  <a:srgbClr val="000099"/>
                </a:solidFill>
              </a:rPr>
            </a:br>
            <a:r>
              <a:rPr lang="en-US" dirty="0" smtClean="0">
                <a:solidFill>
                  <a:srgbClr val="000099"/>
                </a:solidFill>
              </a:rPr>
              <a:t>N/A</a:t>
            </a:r>
            <a:endParaRPr lang="en-US" dirty="0">
              <a:solidFill>
                <a:srgbClr val="000099"/>
              </a:solidFill>
            </a:endParaRPr>
          </a:p>
          <a:p>
            <a:pPr lvl="0"/>
            <a:endParaRPr lang="en-US" dirty="0">
              <a:solidFill>
                <a:srgbClr val="000099"/>
              </a:solidFill>
            </a:endParaRPr>
          </a:p>
        </p:txBody>
      </p:sp>
      <p:sp>
        <p:nvSpPr>
          <p:cNvPr id="7" name="TextBox 6"/>
          <p:cNvSpPr txBox="1"/>
          <p:nvPr/>
        </p:nvSpPr>
        <p:spPr>
          <a:xfrm>
            <a:off x="2983897" y="76200"/>
            <a:ext cx="2970547" cy="646331"/>
          </a:xfrm>
          <a:prstGeom prst="rect">
            <a:avLst/>
          </a:prstGeom>
          <a:noFill/>
        </p:spPr>
        <p:txBody>
          <a:bodyPr wrap="none" rtlCol="0">
            <a:spAutoFit/>
          </a:bodyPr>
          <a:lstStyle/>
          <a:p>
            <a:pPr algn="ctr"/>
            <a:r>
              <a:rPr lang="en-US" b="1" dirty="0" smtClean="0">
                <a:solidFill>
                  <a:srgbClr val="000099"/>
                </a:solidFill>
              </a:rPr>
              <a:t>University Senate </a:t>
            </a:r>
            <a:r>
              <a:rPr lang="en-US" b="1" dirty="0" smtClean="0">
                <a:solidFill>
                  <a:srgbClr val="000099"/>
                </a:solidFill>
              </a:rPr>
              <a:t>Meeting</a:t>
            </a:r>
          </a:p>
          <a:p>
            <a:pPr algn="ctr"/>
            <a:r>
              <a:rPr lang="en-US" b="1" dirty="0" smtClean="0">
                <a:solidFill>
                  <a:srgbClr val="000099"/>
                </a:solidFill>
              </a:rPr>
              <a:t>Monday, November 17, 2014</a:t>
            </a:r>
            <a:endParaRPr lang="en-US" b="1" dirty="0" smtClean="0">
              <a:solidFill>
                <a:srgbClr val="000099"/>
              </a:solidFill>
            </a:endParaRPr>
          </a:p>
        </p:txBody>
      </p:sp>
    </p:spTree>
    <p:extLst>
      <p:ext uri="{BB962C8B-B14F-4D97-AF65-F5344CB8AC3E}">
        <p14:creationId xmlns:p14="http://schemas.microsoft.com/office/powerpoint/2010/main" val="3504383689"/>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1295400"/>
            <a:ext cx="3288080" cy="615553"/>
          </a:xfrm>
          <a:prstGeom prst="rect">
            <a:avLst/>
          </a:prstGeom>
          <a:noFill/>
        </p:spPr>
        <p:txBody>
          <a:bodyPr wrap="none" rtlCol="0">
            <a:spAutoFit/>
          </a:bodyPr>
          <a:lstStyle/>
          <a:p>
            <a:pPr marL="285750" indent="-285750">
              <a:buFont typeface="Arial" panose="020B0604020202020204" pitchFamily="34" charset="0"/>
              <a:buChar char="•"/>
            </a:pPr>
            <a:endParaRPr lang="en-US" sz="1600" b="1" dirty="0">
              <a:solidFill>
                <a:srgbClr val="000099"/>
              </a:solidFill>
            </a:endParaRPr>
          </a:p>
          <a:p>
            <a:pPr marL="285750" indent="-285750">
              <a:buFont typeface="Arial" panose="020B0604020202020204" pitchFamily="34" charset="0"/>
              <a:buChar char="•"/>
            </a:pPr>
            <a:r>
              <a:rPr lang="en-US" b="1" dirty="0" smtClean="0">
                <a:solidFill>
                  <a:srgbClr val="000099"/>
                </a:solidFill>
              </a:rPr>
              <a:t>CERS – Susanna Fessler, Chair</a:t>
            </a:r>
          </a:p>
        </p:txBody>
      </p:sp>
      <p:sp>
        <p:nvSpPr>
          <p:cNvPr id="6" name="TextBox 5"/>
          <p:cNvSpPr txBox="1"/>
          <p:nvPr/>
        </p:nvSpPr>
        <p:spPr>
          <a:xfrm>
            <a:off x="457200" y="2133600"/>
            <a:ext cx="8229600" cy="369332"/>
          </a:xfrm>
          <a:prstGeom prst="rect">
            <a:avLst/>
          </a:prstGeom>
          <a:noFill/>
        </p:spPr>
        <p:txBody>
          <a:bodyPr wrap="square" rtlCol="0">
            <a:spAutoFit/>
          </a:bodyPr>
          <a:lstStyle/>
          <a:p>
            <a:r>
              <a:rPr lang="en-US" dirty="0">
                <a:solidFill>
                  <a:srgbClr val="000099"/>
                </a:solidFill>
              </a:rPr>
              <a:t>Nothing to </a:t>
            </a:r>
            <a:r>
              <a:rPr lang="en-US" dirty="0" smtClean="0">
                <a:solidFill>
                  <a:srgbClr val="000099"/>
                </a:solidFill>
              </a:rPr>
              <a:t>report.</a:t>
            </a:r>
            <a:endParaRPr lang="en-US" dirty="0">
              <a:solidFill>
                <a:srgbClr val="000099"/>
              </a:solidFill>
            </a:endParaRPr>
          </a:p>
        </p:txBody>
      </p:sp>
      <p:sp>
        <p:nvSpPr>
          <p:cNvPr id="7" name="TextBox 6"/>
          <p:cNvSpPr txBox="1"/>
          <p:nvPr/>
        </p:nvSpPr>
        <p:spPr>
          <a:xfrm>
            <a:off x="2983897" y="76200"/>
            <a:ext cx="2970547" cy="646331"/>
          </a:xfrm>
          <a:prstGeom prst="rect">
            <a:avLst/>
          </a:prstGeom>
          <a:noFill/>
        </p:spPr>
        <p:txBody>
          <a:bodyPr wrap="none" rtlCol="0">
            <a:spAutoFit/>
          </a:bodyPr>
          <a:lstStyle/>
          <a:p>
            <a:pPr algn="ctr"/>
            <a:r>
              <a:rPr lang="en-US" b="1" dirty="0" smtClean="0">
                <a:solidFill>
                  <a:srgbClr val="000099"/>
                </a:solidFill>
              </a:rPr>
              <a:t>University Senate </a:t>
            </a:r>
            <a:r>
              <a:rPr lang="en-US" b="1" dirty="0" smtClean="0">
                <a:solidFill>
                  <a:srgbClr val="000099"/>
                </a:solidFill>
              </a:rPr>
              <a:t>Meeting</a:t>
            </a:r>
          </a:p>
          <a:p>
            <a:pPr algn="ctr"/>
            <a:r>
              <a:rPr lang="en-US" b="1" dirty="0" smtClean="0">
                <a:solidFill>
                  <a:srgbClr val="000099"/>
                </a:solidFill>
              </a:rPr>
              <a:t>Monday, November 17, 2014</a:t>
            </a:r>
            <a:endParaRPr lang="en-US" b="1" dirty="0" smtClean="0">
              <a:solidFill>
                <a:srgbClr val="000099"/>
              </a:solidFill>
            </a:endParaRPr>
          </a:p>
        </p:txBody>
      </p:sp>
    </p:spTree>
    <p:extLst>
      <p:ext uri="{BB962C8B-B14F-4D97-AF65-F5344CB8AC3E}">
        <p14:creationId xmlns:p14="http://schemas.microsoft.com/office/powerpoint/2010/main" val="4194327191"/>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1295400"/>
            <a:ext cx="2762295" cy="615553"/>
          </a:xfrm>
          <a:prstGeom prst="rect">
            <a:avLst/>
          </a:prstGeom>
          <a:noFill/>
        </p:spPr>
        <p:txBody>
          <a:bodyPr wrap="none" rtlCol="0">
            <a:spAutoFit/>
          </a:bodyPr>
          <a:lstStyle/>
          <a:p>
            <a:pPr marL="285750" indent="-285750">
              <a:buFont typeface="Arial" panose="020B0604020202020204" pitchFamily="34" charset="0"/>
              <a:buChar char="•"/>
            </a:pPr>
            <a:endParaRPr lang="en-US" sz="1600" b="1" dirty="0">
              <a:solidFill>
                <a:srgbClr val="000099"/>
              </a:solidFill>
            </a:endParaRPr>
          </a:p>
          <a:p>
            <a:pPr marL="285750" indent="-285750">
              <a:buFont typeface="Arial" panose="020B0604020202020204" pitchFamily="34" charset="0"/>
              <a:buChar char="•"/>
            </a:pPr>
            <a:r>
              <a:rPr lang="en-US" b="1" dirty="0" smtClean="0">
                <a:solidFill>
                  <a:srgbClr val="000099"/>
                </a:solidFill>
              </a:rPr>
              <a:t>COR – Kajal Lahiri, Chair</a:t>
            </a:r>
          </a:p>
        </p:txBody>
      </p:sp>
      <p:sp>
        <p:nvSpPr>
          <p:cNvPr id="6" name="TextBox 5"/>
          <p:cNvSpPr txBox="1"/>
          <p:nvPr/>
        </p:nvSpPr>
        <p:spPr>
          <a:xfrm>
            <a:off x="457200" y="2102431"/>
            <a:ext cx="8229600" cy="1200329"/>
          </a:xfrm>
          <a:prstGeom prst="rect">
            <a:avLst/>
          </a:prstGeom>
          <a:noFill/>
        </p:spPr>
        <p:txBody>
          <a:bodyPr wrap="square" rtlCol="0">
            <a:spAutoFit/>
          </a:bodyPr>
          <a:lstStyle/>
          <a:p>
            <a:r>
              <a:rPr lang="en-US" dirty="0">
                <a:solidFill>
                  <a:srgbClr val="000099"/>
                </a:solidFill>
              </a:rPr>
              <a:t>We are on time and almost finished forming a number of well- balanced COR sub-committees. </a:t>
            </a:r>
          </a:p>
          <a:p>
            <a:r>
              <a:rPr lang="en-US" i="1" dirty="0">
                <a:solidFill>
                  <a:srgbClr val="000099"/>
                </a:solidFill>
              </a:rPr>
              <a:t>Lorre Smith from the University Libraries gave a presentation on “Launch of Scholars Archive open access repository” at UAlbany. </a:t>
            </a:r>
            <a:endParaRPr lang="en-US" dirty="0">
              <a:solidFill>
                <a:srgbClr val="000099"/>
              </a:solidFill>
            </a:endParaRPr>
          </a:p>
        </p:txBody>
      </p:sp>
      <p:sp>
        <p:nvSpPr>
          <p:cNvPr id="7" name="TextBox 6"/>
          <p:cNvSpPr txBox="1"/>
          <p:nvPr/>
        </p:nvSpPr>
        <p:spPr>
          <a:xfrm>
            <a:off x="2983897" y="76200"/>
            <a:ext cx="2970547" cy="646331"/>
          </a:xfrm>
          <a:prstGeom prst="rect">
            <a:avLst/>
          </a:prstGeom>
          <a:noFill/>
        </p:spPr>
        <p:txBody>
          <a:bodyPr wrap="none" rtlCol="0">
            <a:spAutoFit/>
          </a:bodyPr>
          <a:lstStyle/>
          <a:p>
            <a:pPr algn="ctr"/>
            <a:r>
              <a:rPr lang="en-US" b="1" dirty="0" smtClean="0">
                <a:solidFill>
                  <a:srgbClr val="000099"/>
                </a:solidFill>
              </a:rPr>
              <a:t>University Senate </a:t>
            </a:r>
            <a:r>
              <a:rPr lang="en-US" b="1" dirty="0" smtClean="0">
                <a:solidFill>
                  <a:srgbClr val="000099"/>
                </a:solidFill>
              </a:rPr>
              <a:t>Meeting</a:t>
            </a:r>
          </a:p>
          <a:p>
            <a:pPr algn="ctr"/>
            <a:r>
              <a:rPr lang="en-US" b="1" dirty="0" smtClean="0">
                <a:solidFill>
                  <a:srgbClr val="000099"/>
                </a:solidFill>
              </a:rPr>
              <a:t>Monday, November 17, 2014</a:t>
            </a:r>
            <a:endParaRPr lang="en-US" b="1" dirty="0" smtClean="0">
              <a:solidFill>
                <a:srgbClr val="000099"/>
              </a:solidFill>
            </a:endParaRPr>
          </a:p>
        </p:txBody>
      </p:sp>
    </p:spTree>
    <p:extLst>
      <p:ext uri="{BB962C8B-B14F-4D97-AF65-F5344CB8AC3E}">
        <p14:creationId xmlns:p14="http://schemas.microsoft.com/office/powerpoint/2010/main" val="228717454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1295400"/>
            <a:ext cx="7237879" cy="369332"/>
          </a:xfrm>
          <a:prstGeom prst="rect">
            <a:avLst/>
          </a:prstGeom>
          <a:noFill/>
        </p:spPr>
        <p:txBody>
          <a:bodyPr wrap="none" rtlCol="0">
            <a:spAutoFit/>
          </a:bodyPr>
          <a:lstStyle/>
          <a:p>
            <a:pPr marL="285750" indent="-285750">
              <a:buFont typeface="Arial" panose="020B0604020202020204" pitchFamily="34" charset="0"/>
              <a:buChar char="•"/>
            </a:pPr>
            <a:r>
              <a:rPr lang="en-US" b="1" dirty="0" smtClean="0">
                <a:solidFill>
                  <a:srgbClr val="000099"/>
                </a:solidFill>
              </a:rPr>
              <a:t>Approval of </a:t>
            </a:r>
            <a:r>
              <a:rPr lang="en-US" b="1" dirty="0" smtClean="0">
                <a:solidFill>
                  <a:srgbClr val="000099"/>
                </a:solidFill>
              </a:rPr>
              <a:t>Senate </a:t>
            </a:r>
            <a:r>
              <a:rPr lang="en-US" b="1" dirty="0" smtClean="0">
                <a:solidFill>
                  <a:srgbClr val="000099"/>
                </a:solidFill>
              </a:rPr>
              <a:t>Minutes of </a:t>
            </a:r>
            <a:r>
              <a:rPr lang="en-US" b="1" dirty="0" smtClean="0">
                <a:solidFill>
                  <a:srgbClr val="000099"/>
                </a:solidFill>
              </a:rPr>
              <a:t>September 29</a:t>
            </a:r>
            <a:r>
              <a:rPr lang="en-US" b="1" baseline="30000" dirty="0" smtClean="0">
                <a:solidFill>
                  <a:srgbClr val="000099"/>
                </a:solidFill>
              </a:rPr>
              <a:t>th</a:t>
            </a:r>
            <a:r>
              <a:rPr lang="en-US" b="1" dirty="0" smtClean="0">
                <a:solidFill>
                  <a:srgbClr val="000099"/>
                </a:solidFill>
              </a:rPr>
              <a:t> and October 20th, </a:t>
            </a:r>
            <a:r>
              <a:rPr lang="en-US" b="1" dirty="0" smtClean="0">
                <a:solidFill>
                  <a:srgbClr val="000099"/>
                </a:solidFill>
              </a:rPr>
              <a:t>2014</a:t>
            </a:r>
          </a:p>
        </p:txBody>
      </p:sp>
      <p:sp>
        <p:nvSpPr>
          <p:cNvPr id="6" name="TextBox 5"/>
          <p:cNvSpPr txBox="1"/>
          <p:nvPr/>
        </p:nvSpPr>
        <p:spPr>
          <a:xfrm>
            <a:off x="2983898" y="76200"/>
            <a:ext cx="2970547" cy="646331"/>
          </a:xfrm>
          <a:prstGeom prst="rect">
            <a:avLst/>
          </a:prstGeom>
          <a:noFill/>
        </p:spPr>
        <p:txBody>
          <a:bodyPr wrap="none" rtlCol="0">
            <a:spAutoFit/>
          </a:bodyPr>
          <a:lstStyle/>
          <a:p>
            <a:pPr algn="ctr"/>
            <a:r>
              <a:rPr lang="en-US" b="1" dirty="0" smtClean="0">
                <a:solidFill>
                  <a:srgbClr val="000099"/>
                </a:solidFill>
              </a:rPr>
              <a:t>University </a:t>
            </a:r>
            <a:r>
              <a:rPr lang="en-US" b="1" dirty="0">
                <a:solidFill>
                  <a:srgbClr val="000099"/>
                </a:solidFill>
              </a:rPr>
              <a:t>Senate Meeting</a:t>
            </a:r>
            <a:br>
              <a:rPr lang="en-US" b="1" dirty="0">
                <a:solidFill>
                  <a:srgbClr val="000099"/>
                </a:solidFill>
              </a:rPr>
            </a:br>
            <a:r>
              <a:rPr lang="en-US" b="1" dirty="0">
                <a:solidFill>
                  <a:srgbClr val="000099"/>
                </a:solidFill>
              </a:rPr>
              <a:t>Monday, November 17, 2014</a:t>
            </a:r>
            <a:endParaRPr lang="en-US" b="1" dirty="0" smtClean="0">
              <a:solidFill>
                <a:srgbClr val="000099"/>
              </a:solidFill>
            </a:endParaRPr>
          </a:p>
        </p:txBody>
      </p:sp>
    </p:spTree>
    <p:extLst>
      <p:ext uri="{BB962C8B-B14F-4D97-AF65-F5344CB8AC3E}">
        <p14:creationId xmlns:p14="http://schemas.microsoft.com/office/powerpoint/2010/main" val="127859865"/>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1295400"/>
            <a:ext cx="3249608" cy="615553"/>
          </a:xfrm>
          <a:prstGeom prst="rect">
            <a:avLst/>
          </a:prstGeom>
          <a:noFill/>
        </p:spPr>
        <p:txBody>
          <a:bodyPr wrap="none" rtlCol="0">
            <a:spAutoFit/>
          </a:bodyPr>
          <a:lstStyle/>
          <a:p>
            <a:pPr marL="285750" indent="-285750">
              <a:buFont typeface="Arial" panose="020B0604020202020204" pitchFamily="34" charset="0"/>
              <a:buChar char="•"/>
            </a:pPr>
            <a:endParaRPr lang="en-US" sz="1600" b="1" dirty="0">
              <a:solidFill>
                <a:srgbClr val="000099"/>
              </a:solidFill>
            </a:endParaRPr>
          </a:p>
          <a:p>
            <a:pPr marL="285750" indent="-285750">
              <a:buFont typeface="Arial" panose="020B0604020202020204" pitchFamily="34" charset="0"/>
              <a:buChar char="•"/>
            </a:pPr>
            <a:r>
              <a:rPr lang="en-US" b="1" dirty="0" smtClean="0">
                <a:solidFill>
                  <a:srgbClr val="000099"/>
                </a:solidFill>
              </a:rPr>
              <a:t>CPCA – Sanjay Putrevu, Chair</a:t>
            </a:r>
          </a:p>
        </p:txBody>
      </p:sp>
      <p:sp>
        <p:nvSpPr>
          <p:cNvPr id="6" name="TextBox 5"/>
          <p:cNvSpPr txBox="1"/>
          <p:nvPr/>
        </p:nvSpPr>
        <p:spPr>
          <a:xfrm>
            <a:off x="457200" y="2133600"/>
            <a:ext cx="8229600" cy="369332"/>
          </a:xfrm>
          <a:prstGeom prst="rect">
            <a:avLst/>
          </a:prstGeom>
          <a:noFill/>
        </p:spPr>
        <p:txBody>
          <a:bodyPr wrap="square" rtlCol="0">
            <a:spAutoFit/>
          </a:bodyPr>
          <a:lstStyle/>
          <a:p>
            <a:r>
              <a:rPr lang="en-US" dirty="0">
                <a:solidFill>
                  <a:srgbClr val="000099"/>
                </a:solidFill>
              </a:rPr>
              <a:t>The next CPCA meeting is on </a:t>
            </a:r>
            <a:r>
              <a:rPr lang="en-US" dirty="0" smtClean="0">
                <a:solidFill>
                  <a:srgbClr val="000099"/>
                </a:solidFill>
              </a:rPr>
              <a:t>November 12.</a:t>
            </a:r>
            <a:endParaRPr lang="en-US" dirty="0">
              <a:solidFill>
                <a:srgbClr val="000099"/>
              </a:solidFill>
            </a:endParaRPr>
          </a:p>
        </p:txBody>
      </p:sp>
      <p:sp>
        <p:nvSpPr>
          <p:cNvPr id="9" name="TextBox 8"/>
          <p:cNvSpPr txBox="1"/>
          <p:nvPr/>
        </p:nvSpPr>
        <p:spPr>
          <a:xfrm>
            <a:off x="2983897" y="76200"/>
            <a:ext cx="2970547" cy="646331"/>
          </a:xfrm>
          <a:prstGeom prst="rect">
            <a:avLst/>
          </a:prstGeom>
          <a:noFill/>
        </p:spPr>
        <p:txBody>
          <a:bodyPr wrap="none" rtlCol="0">
            <a:spAutoFit/>
          </a:bodyPr>
          <a:lstStyle/>
          <a:p>
            <a:pPr algn="ctr"/>
            <a:r>
              <a:rPr lang="en-US" b="1" dirty="0" smtClean="0">
                <a:solidFill>
                  <a:srgbClr val="000099"/>
                </a:solidFill>
              </a:rPr>
              <a:t>University Senate </a:t>
            </a:r>
            <a:r>
              <a:rPr lang="en-US" b="1" dirty="0" smtClean="0">
                <a:solidFill>
                  <a:srgbClr val="000099"/>
                </a:solidFill>
              </a:rPr>
              <a:t>Meeting</a:t>
            </a:r>
          </a:p>
          <a:p>
            <a:pPr algn="ctr"/>
            <a:r>
              <a:rPr lang="en-US" b="1" dirty="0" smtClean="0">
                <a:solidFill>
                  <a:srgbClr val="000099"/>
                </a:solidFill>
              </a:rPr>
              <a:t>Monday, November 17, 2014</a:t>
            </a:r>
            <a:endParaRPr lang="en-US" b="1" dirty="0" smtClean="0">
              <a:solidFill>
                <a:srgbClr val="000099"/>
              </a:solidFill>
            </a:endParaRPr>
          </a:p>
        </p:txBody>
      </p:sp>
    </p:spTree>
    <p:extLst>
      <p:ext uri="{BB962C8B-B14F-4D97-AF65-F5344CB8AC3E}">
        <p14:creationId xmlns:p14="http://schemas.microsoft.com/office/powerpoint/2010/main" val="3182085103"/>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1295400"/>
            <a:ext cx="3647152" cy="615553"/>
          </a:xfrm>
          <a:prstGeom prst="rect">
            <a:avLst/>
          </a:prstGeom>
          <a:noFill/>
        </p:spPr>
        <p:txBody>
          <a:bodyPr wrap="none" rtlCol="0">
            <a:spAutoFit/>
          </a:bodyPr>
          <a:lstStyle/>
          <a:p>
            <a:pPr marL="285750" indent="-285750">
              <a:buFont typeface="Arial" panose="020B0604020202020204" pitchFamily="34" charset="0"/>
              <a:buChar char="•"/>
            </a:pPr>
            <a:endParaRPr lang="en-US" sz="1600" b="1" dirty="0">
              <a:solidFill>
                <a:srgbClr val="000099"/>
              </a:solidFill>
            </a:endParaRPr>
          </a:p>
          <a:p>
            <a:pPr marL="285750" indent="-285750">
              <a:buFont typeface="Arial" panose="020B0604020202020204" pitchFamily="34" charset="0"/>
              <a:buChar char="•"/>
            </a:pPr>
            <a:r>
              <a:rPr lang="en-US" b="1" dirty="0" smtClean="0">
                <a:solidFill>
                  <a:srgbClr val="000099"/>
                </a:solidFill>
              </a:rPr>
              <a:t>GAC – Abebe Rorissa</a:t>
            </a:r>
            <a:r>
              <a:rPr lang="en-US" sz="1600" b="1" dirty="0" smtClean="0">
                <a:solidFill>
                  <a:srgbClr val="000099"/>
                </a:solidFill>
              </a:rPr>
              <a:t>, Chair [1 of 3]</a:t>
            </a:r>
          </a:p>
        </p:txBody>
      </p:sp>
      <p:sp>
        <p:nvSpPr>
          <p:cNvPr id="6" name="TextBox 5"/>
          <p:cNvSpPr txBox="1"/>
          <p:nvPr/>
        </p:nvSpPr>
        <p:spPr>
          <a:xfrm>
            <a:off x="457200" y="2133600"/>
            <a:ext cx="8229600" cy="4247317"/>
          </a:xfrm>
          <a:prstGeom prst="rect">
            <a:avLst/>
          </a:prstGeom>
          <a:noFill/>
        </p:spPr>
        <p:txBody>
          <a:bodyPr wrap="square" rtlCol="0">
            <a:spAutoFit/>
          </a:bodyPr>
          <a:lstStyle/>
          <a:p>
            <a:r>
              <a:rPr lang="en-US" sz="1600" b="1" dirty="0" smtClean="0">
                <a:solidFill>
                  <a:srgbClr val="000099"/>
                </a:solidFill>
              </a:rPr>
              <a:t>I.  </a:t>
            </a:r>
            <a:r>
              <a:rPr lang="en-US" b="1" dirty="0">
                <a:solidFill>
                  <a:srgbClr val="000099"/>
                </a:solidFill>
              </a:rPr>
              <a:t>Informational</a:t>
            </a:r>
            <a:endParaRPr lang="en-US" dirty="0">
              <a:solidFill>
                <a:srgbClr val="000099"/>
              </a:solidFill>
            </a:endParaRPr>
          </a:p>
          <a:p>
            <a:r>
              <a:rPr lang="en-US" dirty="0">
                <a:solidFill>
                  <a:srgbClr val="000099"/>
                </a:solidFill>
              </a:rPr>
              <a:t>The GAC met on October 21, 2014. Among items on the Agenda were review of the GAC’s composition and charge in the Senate Charter and review of a request by the Department of Epidemiology and Statistics, School of Public Health, to revise its MS degree requirements. </a:t>
            </a:r>
          </a:p>
          <a:p>
            <a:r>
              <a:rPr lang="en-US" dirty="0">
                <a:solidFill>
                  <a:srgbClr val="000099"/>
                </a:solidFill>
              </a:rPr>
              <a:t>Our next scheduled meeting is November 18.</a:t>
            </a:r>
          </a:p>
          <a:p>
            <a:r>
              <a:rPr lang="en-US" b="1" dirty="0">
                <a:solidFill>
                  <a:srgbClr val="000099"/>
                </a:solidFill>
              </a:rPr>
              <a:t>II. </a:t>
            </a:r>
            <a:r>
              <a:rPr lang="en-US" b="1" dirty="0" smtClean="0">
                <a:solidFill>
                  <a:srgbClr val="000099"/>
                </a:solidFill>
              </a:rPr>
              <a:t>Reports </a:t>
            </a:r>
            <a:r>
              <a:rPr lang="en-US" b="1" dirty="0">
                <a:solidFill>
                  <a:srgbClr val="000099"/>
                </a:solidFill>
              </a:rPr>
              <a:t>of Actions</a:t>
            </a:r>
            <a:endParaRPr lang="en-US" dirty="0">
              <a:solidFill>
                <a:srgbClr val="000099"/>
              </a:solidFill>
            </a:endParaRPr>
          </a:p>
          <a:p>
            <a:r>
              <a:rPr lang="en-US" dirty="0">
                <a:solidFill>
                  <a:srgbClr val="000099"/>
                </a:solidFill>
              </a:rPr>
              <a:t>The proposal by the Department of Epidemiology and Statistics sought to remove a required one credit course (EPI 602: Seminar in Epidemiology) from its core in its MS in Epidemiology and Statistics program and have a four credit course (EPI 612: Quantitative Methods in Epidemiology) designated “required”. The GAC's Committee on Curriculum &amp; Instruction (CC&amp;I) found the proposal to be clear, well-supported, justified, and reasonable. For these reasons, the Committee unanimously endorsed the proposal. The GAC gave the Committee’s recommendations final approval.</a:t>
            </a:r>
          </a:p>
          <a:p>
            <a:pPr marL="285750" indent="-285750">
              <a:buFont typeface="Arial"/>
              <a:buChar char="•"/>
            </a:pPr>
            <a:endParaRPr lang="en-US" dirty="0">
              <a:solidFill>
                <a:srgbClr val="000099"/>
              </a:solidFill>
            </a:endParaRPr>
          </a:p>
        </p:txBody>
      </p:sp>
      <p:sp>
        <p:nvSpPr>
          <p:cNvPr id="7" name="TextBox 6"/>
          <p:cNvSpPr txBox="1"/>
          <p:nvPr/>
        </p:nvSpPr>
        <p:spPr>
          <a:xfrm>
            <a:off x="2983897" y="76200"/>
            <a:ext cx="2970547" cy="646331"/>
          </a:xfrm>
          <a:prstGeom prst="rect">
            <a:avLst/>
          </a:prstGeom>
          <a:noFill/>
        </p:spPr>
        <p:txBody>
          <a:bodyPr wrap="none" rtlCol="0">
            <a:spAutoFit/>
          </a:bodyPr>
          <a:lstStyle/>
          <a:p>
            <a:pPr algn="ctr"/>
            <a:r>
              <a:rPr lang="en-US" b="1" dirty="0" smtClean="0">
                <a:solidFill>
                  <a:srgbClr val="000099"/>
                </a:solidFill>
              </a:rPr>
              <a:t>University Senate </a:t>
            </a:r>
            <a:r>
              <a:rPr lang="en-US" b="1" dirty="0" smtClean="0">
                <a:solidFill>
                  <a:srgbClr val="000099"/>
                </a:solidFill>
              </a:rPr>
              <a:t>Meeting</a:t>
            </a:r>
          </a:p>
          <a:p>
            <a:pPr algn="ctr"/>
            <a:r>
              <a:rPr lang="en-US" b="1" dirty="0" smtClean="0">
                <a:solidFill>
                  <a:srgbClr val="000099"/>
                </a:solidFill>
              </a:rPr>
              <a:t>Monday, November 17, 2014</a:t>
            </a:r>
            <a:endParaRPr lang="en-US" b="1" dirty="0" smtClean="0">
              <a:solidFill>
                <a:srgbClr val="000099"/>
              </a:solidFill>
            </a:endParaRPr>
          </a:p>
        </p:txBody>
      </p:sp>
    </p:spTree>
    <p:extLst>
      <p:ext uri="{BB962C8B-B14F-4D97-AF65-F5344CB8AC3E}">
        <p14:creationId xmlns:p14="http://schemas.microsoft.com/office/powerpoint/2010/main" val="3615306350"/>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1295400"/>
            <a:ext cx="3659976" cy="615553"/>
          </a:xfrm>
          <a:prstGeom prst="rect">
            <a:avLst/>
          </a:prstGeom>
          <a:noFill/>
        </p:spPr>
        <p:txBody>
          <a:bodyPr wrap="none" rtlCol="0">
            <a:spAutoFit/>
          </a:bodyPr>
          <a:lstStyle/>
          <a:p>
            <a:pPr marL="285750" indent="-285750">
              <a:buFont typeface="Arial" panose="020B0604020202020204" pitchFamily="34" charset="0"/>
              <a:buChar char="•"/>
            </a:pPr>
            <a:endParaRPr lang="en-US" sz="1600" b="1" dirty="0">
              <a:solidFill>
                <a:srgbClr val="000099"/>
              </a:solidFill>
            </a:endParaRPr>
          </a:p>
          <a:p>
            <a:pPr marL="285750" indent="-285750">
              <a:buFont typeface="Arial" panose="020B0604020202020204" pitchFamily="34" charset="0"/>
              <a:buChar char="•"/>
            </a:pPr>
            <a:r>
              <a:rPr lang="en-US" b="1" dirty="0" smtClean="0">
                <a:solidFill>
                  <a:srgbClr val="000099"/>
                </a:solidFill>
              </a:rPr>
              <a:t>GAC – Abebe Rorissa, </a:t>
            </a:r>
            <a:r>
              <a:rPr lang="en-US" sz="1600" b="1" dirty="0" smtClean="0">
                <a:solidFill>
                  <a:srgbClr val="000099"/>
                </a:solidFill>
              </a:rPr>
              <a:t>Chair [2 of 3]</a:t>
            </a:r>
          </a:p>
        </p:txBody>
      </p:sp>
      <p:sp>
        <p:nvSpPr>
          <p:cNvPr id="6" name="TextBox 5"/>
          <p:cNvSpPr txBox="1"/>
          <p:nvPr/>
        </p:nvSpPr>
        <p:spPr>
          <a:xfrm>
            <a:off x="457200" y="2133600"/>
            <a:ext cx="8229600" cy="4524316"/>
          </a:xfrm>
          <a:prstGeom prst="rect">
            <a:avLst/>
          </a:prstGeom>
          <a:noFill/>
        </p:spPr>
        <p:txBody>
          <a:bodyPr wrap="square" rtlCol="0">
            <a:spAutoFit/>
          </a:bodyPr>
          <a:lstStyle/>
          <a:p>
            <a:r>
              <a:rPr lang="en-US" b="1" dirty="0" smtClean="0">
                <a:solidFill>
                  <a:srgbClr val="000099"/>
                </a:solidFill>
              </a:rPr>
              <a:t>III</a:t>
            </a:r>
            <a:r>
              <a:rPr lang="en-US" b="1" dirty="0">
                <a:solidFill>
                  <a:srgbClr val="000099"/>
                </a:solidFill>
              </a:rPr>
              <a:t>. </a:t>
            </a:r>
            <a:r>
              <a:rPr lang="en-US" b="1" dirty="0" smtClean="0">
                <a:solidFill>
                  <a:srgbClr val="000099"/>
                </a:solidFill>
              </a:rPr>
              <a:t>Recommendations </a:t>
            </a:r>
            <a:r>
              <a:rPr lang="en-US" b="1" dirty="0">
                <a:solidFill>
                  <a:srgbClr val="000099"/>
                </a:solidFill>
              </a:rPr>
              <a:t>for Actions</a:t>
            </a:r>
            <a:endParaRPr lang="en-US" dirty="0">
              <a:solidFill>
                <a:srgbClr val="000099"/>
              </a:solidFill>
            </a:endParaRPr>
          </a:p>
          <a:p>
            <a:r>
              <a:rPr lang="en-US" dirty="0">
                <a:solidFill>
                  <a:srgbClr val="000099"/>
                </a:solidFill>
              </a:rPr>
              <a:t>In response to a request from the Senate Chair Joette Stefl-Mabry, that each Senate council examine its section of the </a:t>
            </a:r>
            <a:r>
              <a:rPr lang="en-US" i="1" dirty="0">
                <a:solidFill>
                  <a:srgbClr val="000099"/>
                </a:solidFill>
              </a:rPr>
              <a:t>Senate Charter</a:t>
            </a:r>
            <a:r>
              <a:rPr lang="en-US" dirty="0">
                <a:solidFill>
                  <a:srgbClr val="000099"/>
                </a:solidFill>
              </a:rPr>
              <a:t> and propose any updates as warranted, the GAC met on October 21, 2014 and considered the matter</a:t>
            </a:r>
            <a:r>
              <a:rPr lang="en-US" dirty="0" smtClean="0">
                <a:solidFill>
                  <a:srgbClr val="000099"/>
                </a:solidFill>
              </a:rPr>
              <a:t>.</a:t>
            </a:r>
            <a:endParaRPr lang="en-US" dirty="0">
              <a:solidFill>
                <a:srgbClr val="000099"/>
              </a:solidFill>
            </a:endParaRPr>
          </a:p>
          <a:p>
            <a:r>
              <a:rPr lang="en-US" dirty="0">
                <a:solidFill>
                  <a:srgbClr val="000099"/>
                </a:solidFill>
              </a:rPr>
              <a:t>As regards composition section X.4.1.6: </a:t>
            </a:r>
          </a:p>
          <a:p>
            <a:r>
              <a:rPr lang="en-US" i="1" dirty="0">
                <a:solidFill>
                  <a:srgbClr val="000099"/>
                </a:solidFill>
              </a:rPr>
              <a:t>No more than 2 voting members selected from Faculty or Staff who are not students or Voting Faculty</a:t>
            </a:r>
            <a:r>
              <a:rPr lang="en-US" dirty="0" smtClean="0">
                <a:solidFill>
                  <a:srgbClr val="000099"/>
                </a:solidFill>
              </a:rPr>
              <a:t>.</a:t>
            </a:r>
            <a:endParaRPr lang="en-US" dirty="0">
              <a:solidFill>
                <a:srgbClr val="000099"/>
              </a:solidFill>
            </a:endParaRPr>
          </a:p>
          <a:p>
            <a:r>
              <a:rPr lang="en-US" dirty="0">
                <a:solidFill>
                  <a:srgbClr val="000099"/>
                </a:solidFill>
              </a:rPr>
              <a:t>the Council was advised that this language is common to numerous council composition listings and is intended to open the door of participation to part-time faculty or staff.  The GAC recommends that the Senate, via its Executive Committee, consider editorial changes to the Charter in the various council sections, to make explicit the intent of such sections.</a:t>
            </a:r>
          </a:p>
          <a:p>
            <a:r>
              <a:rPr lang="en-US" dirty="0">
                <a:solidFill>
                  <a:srgbClr val="000099"/>
                </a:solidFill>
              </a:rPr>
              <a:t> </a:t>
            </a:r>
          </a:p>
          <a:p>
            <a:r>
              <a:rPr lang="en-US" dirty="0">
                <a:solidFill>
                  <a:srgbClr val="000099"/>
                </a:solidFill>
              </a:rPr>
              <a:t>The GAC recommends by a vote of 12-0-0 on 10/21/14 the following two changes to the </a:t>
            </a:r>
            <a:r>
              <a:rPr lang="en-US" i="1" dirty="0">
                <a:solidFill>
                  <a:srgbClr val="000099"/>
                </a:solidFill>
              </a:rPr>
              <a:t>Charter</a:t>
            </a:r>
            <a:r>
              <a:rPr lang="en-US" dirty="0">
                <a:solidFill>
                  <a:srgbClr val="000099"/>
                </a:solidFill>
              </a:rPr>
              <a:t>:</a:t>
            </a:r>
          </a:p>
          <a:p>
            <a:pPr marL="285750" indent="-285750">
              <a:buFont typeface="Arial"/>
              <a:buChar char="•"/>
            </a:pPr>
            <a:endParaRPr lang="en-US" dirty="0">
              <a:solidFill>
                <a:srgbClr val="000099"/>
              </a:solidFill>
            </a:endParaRPr>
          </a:p>
        </p:txBody>
      </p:sp>
      <p:sp>
        <p:nvSpPr>
          <p:cNvPr id="7" name="TextBox 6"/>
          <p:cNvSpPr txBox="1"/>
          <p:nvPr/>
        </p:nvSpPr>
        <p:spPr>
          <a:xfrm>
            <a:off x="2983897" y="76200"/>
            <a:ext cx="2970547" cy="646331"/>
          </a:xfrm>
          <a:prstGeom prst="rect">
            <a:avLst/>
          </a:prstGeom>
          <a:noFill/>
        </p:spPr>
        <p:txBody>
          <a:bodyPr wrap="none" rtlCol="0">
            <a:spAutoFit/>
          </a:bodyPr>
          <a:lstStyle/>
          <a:p>
            <a:pPr algn="ctr"/>
            <a:r>
              <a:rPr lang="en-US" b="1" dirty="0" smtClean="0">
                <a:solidFill>
                  <a:srgbClr val="000099"/>
                </a:solidFill>
              </a:rPr>
              <a:t>University Senate </a:t>
            </a:r>
            <a:r>
              <a:rPr lang="en-US" b="1" dirty="0" smtClean="0">
                <a:solidFill>
                  <a:srgbClr val="000099"/>
                </a:solidFill>
              </a:rPr>
              <a:t>Meeting</a:t>
            </a:r>
          </a:p>
          <a:p>
            <a:pPr algn="ctr"/>
            <a:r>
              <a:rPr lang="en-US" b="1" dirty="0" smtClean="0">
                <a:solidFill>
                  <a:srgbClr val="000099"/>
                </a:solidFill>
              </a:rPr>
              <a:t>Monday, November 17, 2014</a:t>
            </a:r>
            <a:endParaRPr lang="en-US" b="1" dirty="0" smtClean="0">
              <a:solidFill>
                <a:srgbClr val="000099"/>
              </a:solidFill>
            </a:endParaRPr>
          </a:p>
        </p:txBody>
      </p:sp>
    </p:spTree>
    <p:extLst>
      <p:ext uri="{BB962C8B-B14F-4D97-AF65-F5344CB8AC3E}">
        <p14:creationId xmlns:p14="http://schemas.microsoft.com/office/powerpoint/2010/main" val="406555583"/>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81000" y="838200"/>
            <a:ext cx="3724096" cy="615553"/>
          </a:xfrm>
          <a:prstGeom prst="rect">
            <a:avLst/>
          </a:prstGeom>
          <a:noFill/>
        </p:spPr>
        <p:txBody>
          <a:bodyPr wrap="none" rtlCol="0">
            <a:spAutoFit/>
          </a:bodyPr>
          <a:lstStyle/>
          <a:p>
            <a:pPr marL="285750" indent="-285750">
              <a:buFont typeface="Arial" panose="020B0604020202020204" pitchFamily="34" charset="0"/>
              <a:buChar char="•"/>
            </a:pPr>
            <a:endParaRPr lang="en-US" sz="1600" b="1" dirty="0">
              <a:solidFill>
                <a:srgbClr val="000099"/>
              </a:solidFill>
            </a:endParaRPr>
          </a:p>
          <a:p>
            <a:pPr marL="285750" indent="-285750">
              <a:buFont typeface="Arial" panose="020B0604020202020204" pitchFamily="34" charset="0"/>
              <a:buChar char="•"/>
            </a:pPr>
            <a:r>
              <a:rPr lang="en-US" b="1" dirty="0" smtClean="0">
                <a:solidFill>
                  <a:srgbClr val="000099"/>
                </a:solidFill>
              </a:rPr>
              <a:t>GAC – Abebe Rorissa, Chair </a:t>
            </a:r>
            <a:r>
              <a:rPr lang="en-US" sz="1600" b="1" dirty="0" smtClean="0">
                <a:solidFill>
                  <a:srgbClr val="000099"/>
                </a:solidFill>
              </a:rPr>
              <a:t>[3 of 3]</a:t>
            </a:r>
          </a:p>
        </p:txBody>
      </p:sp>
      <p:sp>
        <p:nvSpPr>
          <p:cNvPr id="6" name="TextBox 5"/>
          <p:cNvSpPr txBox="1"/>
          <p:nvPr/>
        </p:nvSpPr>
        <p:spPr>
          <a:xfrm>
            <a:off x="381000" y="1600200"/>
            <a:ext cx="8229600" cy="5570757"/>
          </a:xfrm>
          <a:prstGeom prst="rect">
            <a:avLst/>
          </a:prstGeom>
          <a:noFill/>
        </p:spPr>
        <p:txBody>
          <a:bodyPr wrap="square" rtlCol="0">
            <a:spAutoFit/>
          </a:bodyPr>
          <a:lstStyle/>
          <a:p>
            <a:r>
              <a:rPr lang="en-US" b="1" dirty="0" smtClean="0">
                <a:solidFill>
                  <a:srgbClr val="000099"/>
                </a:solidFill>
              </a:rPr>
              <a:t>III</a:t>
            </a:r>
            <a:r>
              <a:rPr lang="en-US" b="1" dirty="0">
                <a:solidFill>
                  <a:srgbClr val="000099"/>
                </a:solidFill>
              </a:rPr>
              <a:t>. </a:t>
            </a:r>
            <a:r>
              <a:rPr lang="en-US" b="1" dirty="0" smtClean="0">
                <a:solidFill>
                  <a:srgbClr val="000099"/>
                </a:solidFill>
              </a:rPr>
              <a:t>Recommendations </a:t>
            </a:r>
            <a:r>
              <a:rPr lang="en-US" b="1" dirty="0">
                <a:solidFill>
                  <a:srgbClr val="000099"/>
                </a:solidFill>
              </a:rPr>
              <a:t>for </a:t>
            </a:r>
            <a:r>
              <a:rPr lang="en-US" b="1" dirty="0" smtClean="0">
                <a:solidFill>
                  <a:srgbClr val="000099"/>
                </a:solidFill>
              </a:rPr>
              <a:t>Actions</a:t>
            </a:r>
            <a:endParaRPr lang="en-US" dirty="0">
              <a:solidFill>
                <a:srgbClr val="000099"/>
              </a:solidFill>
            </a:endParaRPr>
          </a:p>
          <a:p>
            <a:r>
              <a:rPr lang="en-US" dirty="0">
                <a:solidFill>
                  <a:srgbClr val="000099"/>
                </a:solidFill>
              </a:rPr>
              <a:t> </a:t>
            </a:r>
            <a:r>
              <a:rPr lang="en-US" dirty="0" smtClean="0">
                <a:solidFill>
                  <a:srgbClr val="000099"/>
                </a:solidFill>
              </a:rPr>
              <a:t>The </a:t>
            </a:r>
            <a:r>
              <a:rPr lang="en-US" dirty="0">
                <a:solidFill>
                  <a:srgbClr val="000099"/>
                </a:solidFill>
              </a:rPr>
              <a:t>GAC recommends by a vote of 12-0-0 on 10/21/14 the following two changes to the </a:t>
            </a:r>
            <a:r>
              <a:rPr lang="en-US" i="1" dirty="0">
                <a:solidFill>
                  <a:srgbClr val="000099"/>
                </a:solidFill>
              </a:rPr>
              <a:t>Charter</a:t>
            </a:r>
            <a:r>
              <a:rPr lang="en-US" dirty="0" smtClean="0">
                <a:solidFill>
                  <a:srgbClr val="000099"/>
                </a:solidFill>
              </a:rPr>
              <a:t>:</a:t>
            </a:r>
            <a:endParaRPr lang="en-US" dirty="0">
              <a:solidFill>
                <a:srgbClr val="000099"/>
              </a:solidFill>
            </a:endParaRPr>
          </a:p>
          <a:p>
            <a:r>
              <a:rPr lang="en-US" i="1" dirty="0">
                <a:solidFill>
                  <a:srgbClr val="000099"/>
                </a:solidFill>
              </a:rPr>
              <a:t>X.4.6.2. New graduate courses and changes to existing graduate courses receive final approval from the schools and colleges, </a:t>
            </a:r>
            <a:r>
              <a:rPr lang="en-US" b="1" i="1" strike="sngStrike" dirty="0">
                <a:solidFill>
                  <a:srgbClr val="000099"/>
                </a:solidFill>
              </a:rPr>
              <a:t>subject to appropriate notification,</a:t>
            </a:r>
            <a:r>
              <a:rPr lang="en-US" i="1" dirty="0">
                <a:solidFill>
                  <a:srgbClr val="000099"/>
                </a:solidFill>
              </a:rPr>
              <a:t> but the Graduate Academic Council shall have the power to review new courses and changes to existing courses and require reconsideration by the schools and colleges. </a:t>
            </a:r>
            <a:r>
              <a:rPr lang="en-US" b="1" i="1" strike="sngStrike" dirty="0">
                <a:solidFill>
                  <a:srgbClr val="000099"/>
                </a:solidFill>
              </a:rPr>
              <a:t>Notification should be made to the Graduate Academic Council, to the Office of the Dean of Graduate Studies, the Office of the Vice President or Dean of the affected college or school, and to all other interested parties.</a:t>
            </a:r>
            <a:endParaRPr lang="en-US" dirty="0">
              <a:solidFill>
                <a:srgbClr val="000099"/>
              </a:solidFill>
            </a:endParaRPr>
          </a:p>
          <a:p>
            <a:r>
              <a:rPr lang="en-US" dirty="0">
                <a:solidFill>
                  <a:srgbClr val="000099"/>
                </a:solidFill>
              </a:rPr>
              <a:t>This editorial change above is proposed to remove unnecessary procedural references while maintaining the Council’s authority in supervising graduate education on the campus</a:t>
            </a:r>
            <a:r>
              <a:rPr lang="en-US" dirty="0" smtClean="0">
                <a:solidFill>
                  <a:srgbClr val="000099"/>
                </a:solidFill>
              </a:rPr>
              <a:t>.</a:t>
            </a:r>
            <a:endParaRPr lang="en-US" dirty="0">
              <a:solidFill>
                <a:srgbClr val="000099"/>
              </a:solidFill>
            </a:endParaRPr>
          </a:p>
          <a:p>
            <a:r>
              <a:rPr lang="en-US" i="1" dirty="0">
                <a:solidFill>
                  <a:srgbClr val="000099"/>
                </a:solidFill>
              </a:rPr>
              <a:t>X.4.8.3. The committee shall submit all recommendations to the Council for approval. Policy </a:t>
            </a:r>
            <a:r>
              <a:rPr lang="en-US" b="1" i="1" dirty="0">
                <a:solidFill>
                  <a:srgbClr val="000099"/>
                </a:solidFill>
              </a:rPr>
              <a:t>additions and/or</a:t>
            </a:r>
            <a:r>
              <a:rPr lang="en-US" i="1" dirty="0">
                <a:solidFill>
                  <a:srgbClr val="000099"/>
                </a:solidFill>
              </a:rPr>
              <a:t> changes are then brought to the Senate for consideration if approved by the Council</a:t>
            </a:r>
            <a:r>
              <a:rPr lang="en-US" dirty="0" smtClean="0">
                <a:solidFill>
                  <a:srgbClr val="000099"/>
                </a:solidFill>
              </a:rPr>
              <a:t>.</a:t>
            </a:r>
            <a:endParaRPr lang="en-US" dirty="0">
              <a:solidFill>
                <a:srgbClr val="000099"/>
              </a:solidFill>
            </a:endParaRPr>
          </a:p>
          <a:p>
            <a:r>
              <a:rPr lang="en-US" dirty="0">
                <a:solidFill>
                  <a:srgbClr val="000099"/>
                </a:solidFill>
              </a:rPr>
              <a:t>This editorial change above is proposed to add clarifying language regarding the need for the Senate to take action to </a:t>
            </a:r>
            <a:r>
              <a:rPr lang="en-US" u="sng" dirty="0">
                <a:solidFill>
                  <a:srgbClr val="000099"/>
                </a:solidFill>
              </a:rPr>
              <a:t>establish and/or modify</a:t>
            </a:r>
            <a:r>
              <a:rPr lang="en-US" dirty="0">
                <a:solidFill>
                  <a:srgbClr val="000099"/>
                </a:solidFill>
              </a:rPr>
              <a:t> graduate academic policies.</a:t>
            </a:r>
          </a:p>
          <a:p>
            <a:endParaRPr lang="en-US" sz="1600" dirty="0"/>
          </a:p>
          <a:p>
            <a:pPr marL="285750" indent="-285750">
              <a:buFont typeface="Arial"/>
              <a:buChar char="•"/>
            </a:pPr>
            <a:endParaRPr lang="en-US" sz="1600" dirty="0"/>
          </a:p>
        </p:txBody>
      </p:sp>
      <p:sp>
        <p:nvSpPr>
          <p:cNvPr id="7" name="TextBox 6"/>
          <p:cNvSpPr txBox="1"/>
          <p:nvPr/>
        </p:nvSpPr>
        <p:spPr>
          <a:xfrm>
            <a:off x="2983897" y="76200"/>
            <a:ext cx="2970547" cy="646331"/>
          </a:xfrm>
          <a:prstGeom prst="rect">
            <a:avLst/>
          </a:prstGeom>
          <a:noFill/>
        </p:spPr>
        <p:txBody>
          <a:bodyPr wrap="none" rtlCol="0">
            <a:spAutoFit/>
          </a:bodyPr>
          <a:lstStyle/>
          <a:p>
            <a:pPr algn="ctr"/>
            <a:r>
              <a:rPr lang="en-US" b="1" dirty="0" smtClean="0">
                <a:solidFill>
                  <a:srgbClr val="000099"/>
                </a:solidFill>
              </a:rPr>
              <a:t>University Senate </a:t>
            </a:r>
            <a:r>
              <a:rPr lang="en-US" b="1" dirty="0" smtClean="0">
                <a:solidFill>
                  <a:srgbClr val="000099"/>
                </a:solidFill>
              </a:rPr>
              <a:t>Meeting</a:t>
            </a:r>
          </a:p>
          <a:p>
            <a:pPr algn="ctr"/>
            <a:r>
              <a:rPr lang="en-US" b="1" dirty="0" smtClean="0">
                <a:solidFill>
                  <a:srgbClr val="000099"/>
                </a:solidFill>
              </a:rPr>
              <a:t>Monday, November 17, 2014</a:t>
            </a:r>
            <a:endParaRPr lang="en-US" b="1" dirty="0" smtClean="0">
              <a:solidFill>
                <a:srgbClr val="000099"/>
              </a:solidFill>
            </a:endParaRPr>
          </a:p>
        </p:txBody>
      </p:sp>
    </p:spTree>
    <p:extLst>
      <p:ext uri="{BB962C8B-B14F-4D97-AF65-F5344CB8AC3E}">
        <p14:creationId xmlns:p14="http://schemas.microsoft.com/office/powerpoint/2010/main" val="2882585413"/>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804874"/>
            <a:ext cx="3583032" cy="369332"/>
          </a:xfrm>
          <a:prstGeom prst="rect">
            <a:avLst/>
          </a:prstGeom>
          <a:noFill/>
        </p:spPr>
        <p:txBody>
          <a:bodyPr wrap="none" rtlCol="0">
            <a:spAutoFit/>
          </a:bodyPr>
          <a:lstStyle/>
          <a:p>
            <a:pPr marL="285750" indent="-285750">
              <a:buFont typeface="Arial" panose="020B0604020202020204" pitchFamily="34" charset="0"/>
              <a:buChar char="•"/>
            </a:pPr>
            <a:r>
              <a:rPr lang="en-US" b="1" dirty="0" smtClean="0">
                <a:solidFill>
                  <a:srgbClr val="000099"/>
                </a:solidFill>
              </a:rPr>
              <a:t>GOV – Cynthia Fox, </a:t>
            </a:r>
            <a:r>
              <a:rPr lang="en-US" b="1" dirty="0" smtClean="0">
                <a:solidFill>
                  <a:srgbClr val="000099"/>
                </a:solidFill>
              </a:rPr>
              <a:t>Chair (1 of 2) </a:t>
            </a:r>
            <a:endParaRPr lang="en-US" b="1" dirty="0" smtClean="0">
              <a:solidFill>
                <a:srgbClr val="000099"/>
              </a:solidFill>
            </a:endParaRPr>
          </a:p>
        </p:txBody>
      </p:sp>
      <p:sp>
        <p:nvSpPr>
          <p:cNvPr id="6" name="TextBox 5"/>
          <p:cNvSpPr txBox="1"/>
          <p:nvPr/>
        </p:nvSpPr>
        <p:spPr>
          <a:xfrm>
            <a:off x="228600" y="1225688"/>
            <a:ext cx="8229600" cy="5355313"/>
          </a:xfrm>
          <a:prstGeom prst="rect">
            <a:avLst/>
          </a:prstGeom>
          <a:noFill/>
        </p:spPr>
        <p:txBody>
          <a:bodyPr wrap="square" rtlCol="0">
            <a:spAutoFit/>
          </a:bodyPr>
          <a:lstStyle/>
          <a:p>
            <a:pPr lvl="0"/>
            <a:r>
              <a:rPr lang="en-US" b="1" dirty="0" smtClean="0">
                <a:solidFill>
                  <a:srgbClr val="000099"/>
                </a:solidFill>
              </a:rPr>
              <a:t>Informational</a:t>
            </a:r>
            <a:endParaRPr lang="en-US" dirty="0">
              <a:solidFill>
                <a:srgbClr val="000099"/>
              </a:solidFill>
            </a:endParaRPr>
          </a:p>
          <a:p>
            <a:r>
              <a:rPr lang="en-US" dirty="0">
                <a:solidFill>
                  <a:srgbClr val="000099"/>
                </a:solidFill>
              </a:rPr>
              <a:t>GOV met on October 29. </a:t>
            </a:r>
          </a:p>
          <a:p>
            <a:pPr lvl="0"/>
            <a:r>
              <a:rPr lang="en-US" b="1" dirty="0">
                <a:solidFill>
                  <a:srgbClr val="000099"/>
                </a:solidFill>
              </a:rPr>
              <a:t>Reports of </a:t>
            </a:r>
            <a:r>
              <a:rPr lang="en-US" b="1" dirty="0" smtClean="0">
                <a:solidFill>
                  <a:srgbClr val="000099"/>
                </a:solidFill>
              </a:rPr>
              <a:t>Actions</a:t>
            </a:r>
            <a:endParaRPr lang="en-US" dirty="0">
              <a:solidFill>
                <a:srgbClr val="000099"/>
              </a:solidFill>
            </a:endParaRPr>
          </a:p>
          <a:p>
            <a:pPr marL="285750" lvl="0" indent="-285750">
              <a:buFont typeface="Arial"/>
              <a:buChar char="•"/>
            </a:pPr>
            <a:r>
              <a:rPr lang="en-US" dirty="0">
                <a:solidFill>
                  <a:srgbClr val="000099"/>
                </a:solidFill>
              </a:rPr>
              <a:t>The Council voted to accept as written the final reports of the 2014 Surveys of Governance and Consultation (Students and Faculty/Staff)</a:t>
            </a:r>
            <a:r>
              <a:rPr lang="en-US" dirty="0" smtClean="0">
                <a:solidFill>
                  <a:srgbClr val="000099"/>
                </a:solidFill>
              </a:rPr>
              <a:t>.</a:t>
            </a:r>
          </a:p>
          <a:p>
            <a:pPr marL="285750" lvl="0" indent="-285750">
              <a:buFont typeface="Arial"/>
              <a:buChar char="•"/>
            </a:pPr>
            <a:r>
              <a:rPr lang="en-US" dirty="0" smtClean="0">
                <a:solidFill>
                  <a:srgbClr val="000099"/>
                </a:solidFill>
              </a:rPr>
              <a:t>The </a:t>
            </a:r>
            <a:r>
              <a:rPr lang="en-US" dirty="0">
                <a:solidFill>
                  <a:srgbClr val="000099"/>
                </a:solidFill>
              </a:rPr>
              <a:t>Council completed the membership roster for its Committee on Liaisons and Elections.</a:t>
            </a:r>
          </a:p>
          <a:p>
            <a:pPr marL="285750" lvl="0" indent="-285750">
              <a:buFont typeface="Arial"/>
              <a:buChar char="•"/>
            </a:pPr>
            <a:r>
              <a:rPr lang="en-US" dirty="0">
                <a:solidFill>
                  <a:srgbClr val="000099"/>
                </a:solidFill>
              </a:rPr>
              <a:t>The Council nominated a slate of candidates to serve on its Committee on Assessment of Governance and Consultation.</a:t>
            </a:r>
          </a:p>
          <a:p>
            <a:pPr marL="285750" lvl="0" indent="-285750">
              <a:buFont typeface="Arial"/>
              <a:buChar char="•"/>
            </a:pPr>
            <a:r>
              <a:rPr lang="en-US" dirty="0">
                <a:solidFill>
                  <a:srgbClr val="000099"/>
                </a:solidFill>
              </a:rPr>
              <a:t>The Council took up the question of the replacement of the Chair of UPPC when that person steps down. After reviewing relevant sections of the Charter and By-Laws, it was concluded by unanimous vote that UPPC must elect a new Chair from among its current members who are Senators. It was also concluded that the new Chair will, by virtue of that position, also sit on the Executive Committee, but that s/he will not assume any other functions associated with the Past Chair of the Senate.</a:t>
            </a:r>
          </a:p>
          <a:p>
            <a:pPr marL="285750" lvl="0" indent="-285750">
              <a:buFont typeface="Arial"/>
              <a:buChar char="•"/>
            </a:pPr>
            <a:r>
              <a:rPr lang="en-US" dirty="0">
                <a:solidFill>
                  <a:srgbClr val="000099"/>
                </a:solidFill>
              </a:rPr>
              <a:t>The Council voted to table discussion of the proposed changes to the Charter with respect to the charges of the CAA until we have received reports from all of the Councils with respect to their charges (as requested by Senate Chair Stefl-Mabry)</a:t>
            </a:r>
            <a:r>
              <a:rPr lang="en-US" dirty="0" smtClean="0">
                <a:solidFill>
                  <a:srgbClr val="000099"/>
                </a:solidFill>
              </a:rPr>
              <a:t>.</a:t>
            </a:r>
            <a:endParaRPr lang="en-US" dirty="0">
              <a:solidFill>
                <a:srgbClr val="000099"/>
              </a:solidFill>
            </a:endParaRPr>
          </a:p>
        </p:txBody>
      </p:sp>
      <p:sp>
        <p:nvSpPr>
          <p:cNvPr id="7" name="TextBox 6"/>
          <p:cNvSpPr txBox="1"/>
          <p:nvPr/>
        </p:nvSpPr>
        <p:spPr>
          <a:xfrm>
            <a:off x="2983897" y="76200"/>
            <a:ext cx="2970547" cy="646331"/>
          </a:xfrm>
          <a:prstGeom prst="rect">
            <a:avLst/>
          </a:prstGeom>
          <a:noFill/>
        </p:spPr>
        <p:txBody>
          <a:bodyPr wrap="none" rtlCol="0">
            <a:spAutoFit/>
          </a:bodyPr>
          <a:lstStyle/>
          <a:p>
            <a:pPr algn="ctr"/>
            <a:r>
              <a:rPr lang="en-US" b="1" dirty="0" smtClean="0">
                <a:solidFill>
                  <a:srgbClr val="000099"/>
                </a:solidFill>
              </a:rPr>
              <a:t>University Senate </a:t>
            </a:r>
            <a:r>
              <a:rPr lang="en-US" b="1" dirty="0" smtClean="0">
                <a:solidFill>
                  <a:srgbClr val="000099"/>
                </a:solidFill>
              </a:rPr>
              <a:t>Meeting</a:t>
            </a:r>
          </a:p>
          <a:p>
            <a:pPr algn="ctr"/>
            <a:r>
              <a:rPr lang="en-US" b="1" dirty="0" smtClean="0">
                <a:solidFill>
                  <a:srgbClr val="000099"/>
                </a:solidFill>
              </a:rPr>
              <a:t>Monday, November 17, 2014</a:t>
            </a:r>
            <a:endParaRPr lang="en-US" b="1" dirty="0" smtClean="0">
              <a:solidFill>
                <a:srgbClr val="000099"/>
              </a:solidFill>
            </a:endParaRPr>
          </a:p>
        </p:txBody>
      </p:sp>
    </p:spTree>
    <p:extLst>
      <p:ext uri="{BB962C8B-B14F-4D97-AF65-F5344CB8AC3E}">
        <p14:creationId xmlns:p14="http://schemas.microsoft.com/office/powerpoint/2010/main" val="3190479955"/>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804874"/>
            <a:ext cx="3583032" cy="369332"/>
          </a:xfrm>
          <a:prstGeom prst="rect">
            <a:avLst/>
          </a:prstGeom>
          <a:noFill/>
        </p:spPr>
        <p:txBody>
          <a:bodyPr wrap="none" rtlCol="0">
            <a:spAutoFit/>
          </a:bodyPr>
          <a:lstStyle/>
          <a:p>
            <a:pPr marL="285750" indent="-285750">
              <a:buFont typeface="Arial" panose="020B0604020202020204" pitchFamily="34" charset="0"/>
              <a:buChar char="•"/>
            </a:pPr>
            <a:r>
              <a:rPr lang="en-US" b="1" dirty="0" smtClean="0">
                <a:solidFill>
                  <a:srgbClr val="000099"/>
                </a:solidFill>
              </a:rPr>
              <a:t>GOV – Cynthia Fox, </a:t>
            </a:r>
            <a:r>
              <a:rPr lang="en-US" b="1" dirty="0" smtClean="0">
                <a:solidFill>
                  <a:srgbClr val="000099"/>
                </a:solidFill>
              </a:rPr>
              <a:t>Chair (2 of 2) </a:t>
            </a:r>
            <a:endParaRPr lang="en-US" b="1" dirty="0" smtClean="0">
              <a:solidFill>
                <a:srgbClr val="000099"/>
              </a:solidFill>
            </a:endParaRPr>
          </a:p>
        </p:txBody>
      </p:sp>
      <p:sp>
        <p:nvSpPr>
          <p:cNvPr id="6" name="TextBox 5"/>
          <p:cNvSpPr txBox="1"/>
          <p:nvPr/>
        </p:nvSpPr>
        <p:spPr>
          <a:xfrm>
            <a:off x="228600" y="1225688"/>
            <a:ext cx="8229600" cy="5078314"/>
          </a:xfrm>
          <a:prstGeom prst="rect">
            <a:avLst/>
          </a:prstGeom>
          <a:noFill/>
        </p:spPr>
        <p:txBody>
          <a:bodyPr wrap="square" rtlCol="0">
            <a:spAutoFit/>
          </a:bodyPr>
          <a:lstStyle/>
          <a:p>
            <a:pPr lvl="0"/>
            <a:r>
              <a:rPr lang="en-US" b="1" dirty="0" smtClean="0"/>
              <a:t> </a:t>
            </a:r>
          </a:p>
          <a:p>
            <a:pPr lvl="0"/>
            <a:r>
              <a:rPr lang="en-US" b="1" dirty="0" smtClean="0">
                <a:solidFill>
                  <a:srgbClr val="000099"/>
                </a:solidFill>
              </a:rPr>
              <a:t>Report of Actions continued</a:t>
            </a:r>
          </a:p>
          <a:p>
            <a:pPr marL="285750" indent="-285750">
              <a:buFont typeface="Arial"/>
              <a:buChar char="•"/>
            </a:pPr>
            <a:r>
              <a:rPr lang="en-US" dirty="0">
                <a:solidFill>
                  <a:srgbClr val="000099"/>
                </a:solidFill>
              </a:rPr>
              <a:t>The Council agreed to conduct elections for Senate designees to various Excellence Award Committees via email</a:t>
            </a:r>
            <a:r>
              <a:rPr lang="en-US" dirty="0" smtClean="0">
                <a:solidFill>
                  <a:srgbClr val="000099"/>
                </a:solidFill>
              </a:rPr>
              <a:t>.</a:t>
            </a:r>
            <a:endParaRPr lang="en-US" b="1" dirty="0">
              <a:solidFill>
                <a:srgbClr val="000099"/>
              </a:solidFill>
            </a:endParaRPr>
          </a:p>
          <a:p>
            <a:pPr lvl="0"/>
            <a:endParaRPr lang="en-US" b="1" dirty="0" smtClean="0">
              <a:solidFill>
                <a:srgbClr val="000099"/>
              </a:solidFill>
            </a:endParaRPr>
          </a:p>
          <a:p>
            <a:pPr lvl="0"/>
            <a:r>
              <a:rPr lang="en-US" b="1" dirty="0" smtClean="0">
                <a:solidFill>
                  <a:srgbClr val="000099"/>
                </a:solidFill>
              </a:rPr>
              <a:t>Recommendations </a:t>
            </a:r>
            <a:r>
              <a:rPr lang="en-US" b="1" dirty="0">
                <a:solidFill>
                  <a:srgbClr val="000099"/>
                </a:solidFill>
              </a:rPr>
              <a:t>for Actions</a:t>
            </a:r>
            <a:endParaRPr lang="en-US" dirty="0">
              <a:solidFill>
                <a:srgbClr val="000099"/>
              </a:solidFill>
            </a:endParaRPr>
          </a:p>
          <a:p>
            <a:r>
              <a:rPr lang="en-US" b="1" dirty="0">
                <a:solidFill>
                  <a:srgbClr val="000099"/>
                </a:solidFill>
              </a:rPr>
              <a:t> </a:t>
            </a:r>
            <a:endParaRPr lang="en-US" dirty="0">
              <a:solidFill>
                <a:srgbClr val="000099"/>
              </a:solidFill>
            </a:endParaRPr>
          </a:p>
          <a:p>
            <a:pPr marL="285750" lvl="0" indent="-285750">
              <a:buFont typeface="Arial"/>
              <a:buChar char="•"/>
            </a:pPr>
            <a:r>
              <a:rPr lang="en-US" dirty="0">
                <a:solidFill>
                  <a:srgbClr val="000099"/>
                </a:solidFill>
              </a:rPr>
              <a:t>GOV has requested that the Survey Reports be added to the Senate website</a:t>
            </a:r>
            <a:r>
              <a:rPr lang="en-US" dirty="0" smtClean="0">
                <a:solidFill>
                  <a:srgbClr val="000099"/>
                </a:solidFill>
              </a:rPr>
              <a:t>.</a:t>
            </a:r>
          </a:p>
          <a:p>
            <a:pPr lvl="0"/>
            <a:endParaRPr lang="en-US" dirty="0">
              <a:solidFill>
                <a:srgbClr val="000099"/>
              </a:solidFill>
            </a:endParaRPr>
          </a:p>
          <a:p>
            <a:pPr marL="285750" lvl="0" indent="-285750">
              <a:buFont typeface="Arial"/>
              <a:buChar char="•"/>
            </a:pPr>
            <a:r>
              <a:rPr lang="en-US" dirty="0">
                <a:solidFill>
                  <a:srgbClr val="000099"/>
                </a:solidFill>
              </a:rPr>
              <a:t>The Committee on Liaison &amp; Elections will look at the Faculty Handbook and the Senate Website for necessary updates and inconsistencies</a:t>
            </a:r>
            <a:r>
              <a:rPr lang="en-US" dirty="0" smtClean="0">
                <a:solidFill>
                  <a:srgbClr val="000099"/>
                </a:solidFill>
              </a:rPr>
              <a:t>.</a:t>
            </a:r>
          </a:p>
          <a:p>
            <a:pPr lvl="0"/>
            <a:endParaRPr lang="en-US" dirty="0">
              <a:solidFill>
                <a:srgbClr val="000099"/>
              </a:solidFill>
            </a:endParaRPr>
          </a:p>
          <a:p>
            <a:pPr marL="285750" lvl="0" indent="-285750">
              <a:buFont typeface="Arial"/>
              <a:buChar char="•"/>
            </a:pPr>
            <a:r>
              <a:rPr lang="en-US" dirty="0">
                <a:solidFill>
                  <a:srgbClr val="000099"/>
                </a:solidFill>
              </a:rPr>
              <a:t>Chair Fox will invite nominees to serve of the Committee on Assessment of Governance and </a:t>
            </a:r>
            <a:r>
              <a:rPr lang="en-US" dirty="0" smtClean="0">
                <a:solidFill>
                  <a:srgbClr val="000099"/>
                </a:solidFill>
              </a:rPr>
              <a:t>Consultation.</a:t>
            </a:r>
          </a:p>
          <a:p>
            <a:pPr lvl="0"/>
            <a:endParaRPr lang="en-US" dirty="0">
              <a:solidFill>
                <a:srgbClr val="000099"/>
              </a:solidFill>
            </a:endParaRPr>
          </a:p>
          <a:p>
            <a:pPr marL="285750" lvl="0" indent="-285750">
              <a:buFont typeface="Arial"/>
              <a:buChar char="•"/>
            </a:pPr>
            <a:r>
              <a:rPr lang="en-US" dirty="0">
                <a:solidFill>
                  <a:srgbClr val="000099"/>
                </a:solidFill>
              </a:rPr>
              <a:t>Chair Fox will ​contact members by email for nominations to Excellence Committees.</a:t>
            </a:r>
          </a:p>
          <a:p>
            <a:r>
              <a:rPr lang="en-US" dirty="0"/>
              <a:t> </a:t>
            </a:r>
          </a:p>
        </p:txBody>
      </p:sp>
      <p:sp>
        <p:nvSpPr>
          <p:cNvPr id="7" name="TextBox 6"/>
          <p:cNvSpPr txBox="1"/>
          <p:nvPr/>
        </p:nvSpPr>
        <p:spPr>
          <a:xfrm>
            <a:off x="2983897" y="76200"/>
            <a:ext cx="2970547" cy="646331"/>
          </a:xfrm>
          <a:prstGeom prst="rect">
            <a:avLst/>
          </a:prstGeom>
          <a:noFill/>
        </p:spPr>
        <p:txBody>
          <a:bodyPr wrap="none" rtlCol="0">
            <a:spAutoFit/>
          </a:bodyPr>
          <a:lstStyle/>
          <a:p>
            <a:pPr algn="ctr"/>
            <a:r>
              <a:rPr lang="en-US" b="1" dirty="0" smtClean="0">
                <a:solidFill>
                  <a:srgbClr val="000099"/>
                </a:solidFill>
              </a:rPr>
              <a:t>University Senate </a:t>
            </a:r>
            <a:r>
              <a:rPr lang="en-US" b="1" dirty="0" smtClean="0">
                <a:solidFill>
                  <a:srgbClr val="000099"/>
                </a:solidFill>
              </a:rPr>
              <a:t>Meeting</a:t>
            </a:r>
          </a:p>
          <a:p>
            <a:pPr algn="ctr"/>
            <a:r>
              <a:rPr lang="en-US" b="1" dirty="0" smtClean="0">
                <a:solidFill>
                  <a:srgbClr val="000099"/>
                </a:solidFill>
              </a:rPr>
              <a:t>Monday, November 17, 2014</a:t>
            </a:r>
            <a:endParaRPr lang="en-US" b="1" dirty="0" smtClean="0">
              <a:solidFill>
                <a:srgbClr val="000099"/>
              </a:solidFill>
            </a:endParaRPr>
          </a:p>
        </p:txBody>
      </p:sp>
    </p:spTree>
    <p:extLst>
      <p:ext uri="{BB962C8B-B14F-4D97-AF65-F5344CB8AC3E}">
        <p14:creationId xmlns:p14="http://schemas.microsoft.com/office/powerpoint/2010/main" val="2853100507"/>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1295400"/>
            <a:ext cx="3070071" cy="615553"/>
          </a:xfrm>
          <a:prstGeom prst="rect">
            <a:avLst/>
          </a:prstGeom>
          <a:noFill/>
        </p:spPr>
        <p:txBody>
          <a:bodyPr wrap="none" rtlCol="0">
            <a:spAutoFit/>
          </a:bodyPr>
          <a:lstStyle/>
          <a:p>
            <a:pPr marL="285750" indent="-285750">
              <a:buFont typeface="Arial" panose="020B0604020202020204" pitchFamily="34" charset="0"/>
              <a:buChar char="•"/>
            </a:pPr>
            <a:endParaRPr lang="en-US" sz="1600" b="1" dirty="0">
              <a:solidFill>
                <a:srgbClr val="000099"/>
              </a:solidFill>
            </a:endParaRPr>
          </a:p>
          <a:p>
            <a:pPr marL="285750" indent="-285750">
              <a:buFont typeface="Arial" panose="020B0604020202020204" pitchFamily="34" charset="0"/>
              <a:buChar char="•"/>
            </a:pPr>
            <a:r>
              <a:rPr lang="en-US" b="1" dirty="0" smtClean="0">
                <a:solidFill>
                  <a:srgbClr val="000099"/>
                </a:solidFill>
              </a:rPr>
              <a:t>LISC – Boris Goldfarb, Chair</a:t>
            </a:r>
          </a:p>
        </p:txBody>
      </p:sp>
      <p:sp>
        <p:nvSpPr>
          <p:cNvPr id="6" name="TextBox 5"/>
          <p:cNvSpPr txBox="1"/>
          <p:nvPr/>
        </p:nvSpPr>
        <p:spPr>
          <a:xfrm>
            <a:off x="457200" y="2133600"/>
            <a:ext cx="8229600" cy="646331"/>
          </a:xfrm>
          <a:prstGeom prst="rect">
            <a:avLst/>
          </a:prstGeom>
          <a:noFill/>
        </p:spPr>
        <p:txBody>
          <a:bodyPr wrap="square" rtlCol="0">
            <a:spAutoFit/>
          </a:bodyPr>
          <a:lstStyle/>
          <a:p>
            <a:r>
              <a:rPr lang="en-US" dirty="0">
                <a:solidFill>
                  <a:srgbClr val="000099"/>
                </a:solidFill>
              </a:rPr>
              <a:t>The two standing committees started their meetings this month, including elections of the Chairs."</a:t>
            </a:r>
          </a:p>
        </p:txBody>
      </p:sp>
      <p:sp>
        <p:nvSpPr>
          <p:cNvPr id="7" name="TextBox 6"/>
          <p:cNvSpPr txBox="1"/>
          <p:nvPr/>
        </p:nvSpPr>
        <p:spPr>
          <a:xfrm>
            <a:off x="2983897" y="76200"/>
            <a:ext cx="2970547" cy="646331"/>
          </a:xfrm>
          <a:prstGeom prst="rect">
            <a:avLst/>
          </a:prstGeom>
          <a:noFill/>
        </p:spPr>
        <p:txBody>
          <a:bodyPr wrap="none" rtlCol="0">
            <a:spAutoFit/>
          </a:bodyPr>
          <a:lstStyle/>
          <a:p>
            <a:pPr algn="ctr"/>
            <a:r>
              <a:rPr lang="en-US" b="1" dirty="0" smtClean="0">
                <a:solidFill>
                  <a:srgbClr val="000099"/>
                </a:solidFill>
              </a:rPr>
              <a:t>University Senate </a:t>
            </a:r>
            <a:r>
              <a:rPr lang="en-US" b="1" dirty="0" smtClean="0">
                <a:solidFill>
                  <a:srgbClr val="000099"/>
                </a:solidFill>
              </a:rPr>
              <a:t>Meeting</a:t>
            </a:r>
          </a:p>
          <a:p>
            <a:pPr algn="ctr"/>
            <a:r>
              <a:rPr lang="en-US" b="1" dirty="0" smtClean="0">
                <a:solidFill>
                  <a:srgbClr val="000099"/>
                </a:solidFill>
              </a:rPr>
              <a:t>Monday, November 17, 2014</a:t>
            </a:r>
            <a:endParaRPr lang="en-US" b="1" dirty="0" smtClean="0">
              <a:solidFill>
                <a:srgbClr val="000099"/>
              </a:solidFill>
            </a:endParaRPr>
          </a:p>
        </p:txBody>
      </p:sp>
    </p:spTree>
    <p:extLst>
      <p:ext uri="{BB962C8B-B14F-4D97-AF65-F5344CB8AC3E}">
        <p14:creationId xmlns:p14="http://schemas.microsoft.com/office/powerpoint/2010/main" val="3196990477"/>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1295400"/>
            <a:ext cx="3929281" cy="615553"/>
          </a:xfrm>
          <a:prstGeom prst="rect">
            <a:avLst/>
          </a:prstGeom>
          <a:noFill/>
        </p:spPr>
        <p:txBody>
          <a:bodyPr wrap="none" rtlCol="0">
            <a:spAutoFit/>
          </a:bodyPr>
          <a:lstStyle/>
          <a:p>
            <a:pPr marL="285750" indent="-285750">
              <a:buFont typeface="Arial" panose="020B0604020202020204" pitchFamily="34" charset="0"/>
              <a:buChar char="•"/>
            </a:pPr>
            <a:endParaRPr lang="en-US" sz="1600" b="1" dirty="0">
              <a:solidFill>
                <a:srgbClr val="000099"/>
              </a:solidFill>
            </a:endParaRPr>
          </a:p>
          <a:p>
            <a:pPr marL="285750" indent="-285750">
              <a:buFont typeface="Arial" panose="020B0604020202020204" pitchFamily="34" charset="0"/>
              <a:buChar char="•"/>
            </a:pPr>
            <a:r>
              <a:rPr lang="en-US" b="1" dirty="0" smtClean="0">
                <a:solidFill>
                  <a:srgbClr val="000099"/>
                </a:solidFill>
              </a:rPr>
              <a:t>UAC – Robert Yagelski, </a:t>
            </a:r>
            <a:r>
              <a:rPr lang="en-US" b="1" dirty="0" smtClean="0">
                <a:solidFill>
                  <a:srgbClr val="000099"/>
                </a:solidFill>
              </a:rPr>
              <a:t>Chair (1 of 2)</a:t>
            </a:r>
            <a:endParaRPr lang="en-US" b="1" dirty="0" smtClean="0">
              <a:solidFill>
                <a:srgbClr val="000099"/>
              </a:solidFill>
            </a:endParaRPr>
          </a:p>
        </p:txBody>
      </p:sp>
      <p:sp>
        <p:nvSpPr>
          <p:cNvPr id="6" name="TextBox 5"/>
          <p:cNvSpPr txBox="1"/>
          <p:nvPr/>
        </p:nvSpPr>
        <p:spPr>
          <a:xfrm>
            <a:off x="457200" y="2229615"/>
            <a:ext cx="8229600" cy="3416320"/>
          </a:xfrm>
          <a:prstGeom prst="rect">
            <a:avLst/>
          </a:prstGeom>
          <a:noFill/>
        </p:spPr>
        <p:txBody>
          <a:bodyPr wrap="square" rtlCol="0">
            <a:spAutoFit/>
          </a:bodyPr>
          <a:lstStyle/>
          <a:p>
            <a:r>
              <a:rPr lang="en-US" dirty="0">
                <a:solidFill>
                  <a:srgbClr val="000099"/>
                </a:solidFill>
              </a:rPr>
              <a:t>The Undergraduate Academic Council met on November 6th. The Council revisited the Senate Chair’s request that all Councils review their charges and procedures. There was discussion about possible reorganization of the Council whereby some of the work of its committees and subcommittees might be moved out of the Council to the appropriate campus unit (e.g. the Office of Undergraduate Education); however, the consensus among members was that such a reorganization would not likely result in clear benefits or necessarily reduce the Council’s workload, which is the primary concern among members</a:t>
            </a:r>
            <a:r>
              <a:rPr lang="en-US" dirty="0" smtClean="0">
                <a:solidFill>
                  <a:srgbClr val="000099"/>
                </a:solidFill>
              </a:rPr>
              <a:t>.</a:t>
            </a:r>
          </a:p>
          <a:p>
            <a:endParaRPr lang="en-US" dirty="0">
              <a:solidFill>
                <a:srgbClr val="000099"/>
              </a:solidFill>
            </a:endParaRPr>
          </a:p>
          <a:p>
            <a:r>
              <a:rPr lang="en-US" i="1" dirty="0">
                <a:solidFill>
                  <a:srgbClr val="000099"/>
                </a:solidFill>
              </a:rPr>
              <a:t>Assistant Vice Provost Sue Freed reported that two undergraduate programs, one in Bio-</a:t>
            </a:r>
            <a:r>
              <a:rPr lang="en-US" dirty="0">
                <a:solidFill>
                  <a:srgbClr val="000099"/>
                </a:solidFill>
              </a:rPr>
              <a:t>Instrumentation and the other in Urban Studies and Planning, have been approved by the New York State Education Department.</a:t>
            </a:r>
            <a:r>
              <a:rPr lang="en-US" dirty="0">
                <a:solidFill>
                  <a:srgbClr val="000099"/>
                </a:solidFill>
              </a:rPr>
              <a:t> </a:t>
            </a:r>
            <a:endParaRPr lang="en-US" dirty="0">
              <a:solidFill>
                <a:srgbClr val="000099"/>
              </a:solidFill>
            </a:endParaRPr>
          </a:p>
        </p:txBody>
      </p:sp>
      <p:sp>
        <p:nvSpPr>
          <p:cNvPr id="7" name="TextBox 6"/>
          <p:cNvSpPr txBox="1"/>
          <p:nvPr/>
        </p:nvSpPr>
        <p:spPr>
          <a:xfrm>
            <a:off x="2983897" y="76200"/>
            <a:ext cx="2970547" cy="646331"/>
          </a:xfrm>
          <a:prstGeom prst="rect">
            <a:avLst/>
          </a:prstGeom>
          <a:noFill/>
        </p:spPr>
        <p:txBody>
          <a:bodyPr wrap="none" rtlCol="0">
            <a:spAutoFit/>
          </a:bodyPr>
          <a:lstStyle/>
          <a:p>
            <a:pPr algn="ctr"/>
            <a:r>
              <a:rPr lang="en-US" b="1" dirty="0" smtClean="0">
                <a:solidFill>
                  <a:srgbClr val="000099"/>
                </a:solidFill>
              </a:rPr>
              <a:t>University Senate </a:t>
            </a:r>
            <a:r>
              <a:rPr lang="en-US" b="1" dirty="0" smtClean="0">
                <a:solidFill>
                  <a:srgbClr val="000099"/>
                </a:solidFill>
              </a:rPr>
              <a:t>Meeting</a:t>
            </a:r>
          </a:p>
          <a:p>
            <a:pPr algn="ctr"/>
            <a:r>
              <a:rPr lang="en-US" b="1" dirty="0" smtClean="0">
                <a:solidFill>
                  <a:srgbClr val="000099"/>
                </a:solidFill>
              </a:rPr>
              <a:t>Monday, November 17, 2014</a:t>
            </a:r>
            <a:endParaRPr lang="en-US" b="1" dirty="0" smtClean="0">
              <a:solidFill>
                <a:srgbClr val="000099"/>
              </a:solidFill>
            </a:endParaRPr>
          </a:p>
        </p:txBody>
      </p:sp>
    </p:spTree>
    <p:extLst>
      <p:ext uri="{BB962C8B-B14F-4D97-AF65-F5344CB8AC3E}">
        <p14:creationId xmlns:p14="http://schemas.microsoft.com/office/powerpoint/2010/main" val="2173582631"/>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1295400"/>
            <a:ext cx="3929281" cy="615553"/>
          </a:xfrm>
          <a:prstGeom prst="rect">
            <a:avLst/>
          </a:prstGeom>
          <a:noFill/>
        </p:spPr>
        <p:txBody>
          <a:bodyPr wrap="none" rtlCol="0">
            <a:spAutoFit/>
          </a:bodyPr>
          <a:lstStyle/>
          <a:p>
            <a:pPr marL="285750" indent="-285750">
              <a:buFont typeface="Arial" panose="020B0604020202020204" pitchFamily="34" charset="0"/>
              <a:buChar char="•"/>
            </a:pPr>
            <a:endParaRPr lang="en-US" sz="1600" b="1" dirty="0">
              <a:solidFill>
                <a:srgbClr val="000099"/>
              </a:solidFill>
            </a:endParaRPr>
          </a:p>
          <a:p>
            <a:pPr marL="285750" indent="-285750">
              <a:buFont typeface="Arial" panose="020B0604020202020204" pitchFamily="34" charset="0"/>
              <a:buChar char="•"/>
            </a:pPr>
            <a:r>
              <a:rPr lang="en-US" b="1" dirty="0" smtClean="0">
                <a:solidFill>
                  <a:srgbClr val="000099"/>
                </a:solidFill>
              </a:rPr>
              <a:t>UAC – Robert Yagelski, </a:t>
            </a:r>
            <a:r>
              <a:rPr lang="en-US" b="1" dirty="0" smtClean="0">
                <a:solidFill>
                  <a:srgbClr val="000099"/>
                </a:solidFill>
              </a:rPr>
              <a:t>Chair (2 of 2)</a:t>
            </a:r>
            <a:endParaRPr lang="en-US" b="1" dirty="0" smtClean="0">
              <a:solidFill>
                <a:srgbClr val="000099"/>
              </a:solidFill>
            </a:endParaRPr>
          </a:p>
        </p:txBody>
      </p:sp>
      <p:sp>
        <p:nvSpPr>
          <p:cNvPr id="6" name="TextBox 5"/>
          <p:cNvSpPr txBox="1"/>
          <p:nvPr/>
        </p:nvSpPr>
        <p:spPr>
          <a:xfrm>
            <a:off x="457200" y="2229615"/>
            <a:ext cx="8229600" cy="3693319"/>
          </a:xfrm>
          <a:prstGeom prst="rect">
            <a:avLst/>
          </a:prstGeom>
          <a:noFill/>
        </p:spPr>
        <p:txBody>
          <a:bodyPr wrap="square" rtlCol="0">
            <a:spAutoFit/>
          </a:bodyPr>
          <a:lstStyle/>
          <a:p>
            <a:r>
              <a:rPr lang="en-US" dirty="0">
                <a:solidFill>
                  <a:srgbClr val="000099"/>
                </a:solidFill>
              </a:rPr>
              <a:t>The Council turned its attention to course proposals from the Physics Department, which were tabled until a future meeting, pending receipt of additional information from the department. </a:t>
            </a:r>
            <a:endParaRPr lang="en-US" dirty="0" smtClean="0">
              <a:solidFill>
                <a:srgbClr val="000099"/>
              </a:solidFill>
            </a:endParaRPr>
          </a:p>
          <a:p>
            <a:endParaRPr lang="en-US" dirty="0">
              <a:solidFill>
                <a:srgbClr val="000099"/>
              </a:solidFill>
            </a:endParaRPr>
          </a:p>
          <a:p>
            <a:r>
              <a:rPr lang="en-US" dirty="0">
                <a:solidFill>
                  <a:srgbClr val="000099"/>
                </a:solidFill>
              </a:rPr>
              <a:t>The rest of the meeting was devoted to a continuation of the Council’s review of the General Education Competencies Plans, which was begun during the 2013-2014 academic year. The competencies plan submitted for the major in Financial Market Regulation was approved. Several other plans were discussed but not voted on pending clarification of specific components of the plans by the departments. To date, twenty-seven plans have been approved. The review process will continue until all competencies plans have been reviewed and approved. </a:t>
            </a:r>
            <a:endParaRPr lang="en-US" dirty="0" smtClean="0">
              <a:solidFill>
                <a:srgbClr val="000099"/>
              </a:solidFill>
            </a:endParaRPr>
          </a:p>
          <a:p>
            <a:endParaRPr lang="en-US" dirty="0">
              <a:solidFill>
                <a:srgbClr val="000099"/>
              </a:solidFill>
            </a:endParaRPr>
          </a:p>
          <a:p>
            <a:r>
              <a:rPr lang="en-US" dirty="0">
                <a:solidFill>
                  <a:srgbClr val="000099"/>
                </a:solidFill>
              </a:rPr>
              <a:t>The next UAC meeting is scheduled for November 20</a:t>
            </a:r>
            <a:r>
              <a:rPr lang="en-US" baseline="30000" dirty="0">
                <a:solidFill>
                  <a:srgbClr val="000099"/>
                </a:solidFill>
              </a:rPr>
              <a:t>th</a:t>
            </a:r>
            <a:r>
              <a:rPr lang="en-US" dirty="0">
                <a:solidFill>
                  <a:srgbClr val="000099"/>
                </a:solidFill>
              </a:rPr>
              <a:t>.</a:t>
            </a:r>
          </a:p>
        </p:txBody>
      </p:sp>
      <p:sp>
        <p:nvSpPr>
          <p:cNvPr id="7" name="TextBox 6"/>
          <p:cNvSpPr txBox="1"/>
          <p:nvPr/>
        </p:nvSpPr>
        <p:spPr>
          <a:xfrm>
            <a:off x="2983897" y="76200"/>
            <a:ext cx="2970547" cy="646331"/>
          </a:xfrm>
          <a:prstGeom prst="rect">
            <a:avLst/>
          </a:prstGeom>
          <a:noFill/>
        </p:spPr>
        <p:txBody>
          <a:bodyPr wrap="none" rtlCol="0">
            <a:spAutoFit/>
          </a:bodyPr>
          <a:lstStyle/>
          <a:p>
            <a:pPr algn="ctr"/>
            <a:r>
              <a:rPr lang="en-US" b="1" dirty="0" smtClean="0">
                <a:solidFill>
                  <a:srgbClr val="000099"/>
                </a:solidFill>
              </a:rPr>
              <a:t>University Senate </a:t>
            </a:r>
            <a:r>
              <a:rPr lang="en-US" b="1" dirty="0" smtClean="0">
                <a:solidFill>
                  <a:srgbClr val="000099"/>
                </a:solidFill>
              </a:rPr>
              <a:t>Meeting</a:t>
            </a:r>
          </a:p>
          <a:p>
            <a:pPr algn="ctr"/>
            <a:r>
              <a:rPr lang="en-US" b="1" dirty="0" smtClean="0">
                <a:solidFill>
                  <a:srgbClr val="000099"/>
                </a:solidFill>
              </a:rPr>
              <a:t>Monday, November 17, 2014</a:t>
            </a:r>
            <a:endParaRPr lang="en-US" b="1" dirty="0" smtClean="0">
              <a:solidFill>
                <a:srgbClr val="000099"/>
              </a:solidFill>
            </a:endParaRPr>
          </a:p>
        </p:txBody>
      </p:sp>
    </p:spTree>
    <p:extLst>
      <p:ext uri="{BB962C8B-B14F-4D97-AF65-F5344CB8AC3E}">
        <p14:creationId xmlns:p14="http://schemas.microsoft.com/office/powerpoint/2010/main" val="1758972692"/>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1295400"/>
            <a:ext cx="3249608" cy="615553"/>
          </a:xfrm>
          <a:prstGeom prst="rect">
            <a:avLst/>
          </a:prstGeom>
          <a:noFill/>
        </p:spPr>
        <p:txBody>
          <a:bodyPr wrap="none" rtlCol="0">
            <a:spAutoFit/>
          </a:bodyPr>
          <a:lstStyle/>
          <a:p>
            <a:pPr marL="285750" indent="-285750">
              <a:buFont typeface="Arial" panose="020B0604020202020204" pitchFamily="34" charset="0"/>
              <a:buChar char="•"/>
            </a:pPr>
            <a:endParaRPr lang="en-US" sz="1600" b="1" dirty="0">
              <a:solidFill>
                <a:srgbClr val="000099"/>
              </a:solidFill>
            </a:endParaRPr>
          </a:p>
          <a:p>
            <a:pPr marL="285750" indent="-285750">
              <a:buFont typeface="Arial" panose="020B0604020202020204" pitchFamily="34" charset="0"/>
              <a:buChar char="•"/>
            </a:pPr>
            <a:r>
              <a:rPr lang="en-US" b="1" dirty="0" smtClean="0">
                <a:solidFill>
                  <a:srgbClr val="000099"/>
                </a:solidFill>
              </a:rPr>
              <a:t>ULC – Michael Jaromin, Chair</a:t>
            </a:r>
          </a:p>
        </p:txBody>
      </p:sp>
      <p:sp>
        <p:nvSpPr>
          <p:cNvPr id="6" name="TextBox 5"/>
          <p:cNvSpPr txBox="1"/>
          <p:nvPr/>
        </p:nvSpPr>
        <p:spPr>
          <a:xfrm>
            <a:off x="457200" y="2133600"/>
            <a:ext cx="8229600" cy="2031325"/>
          </a:xfrm>
          <a:prstGeom prst="rect">
            <a:avLst/>
          </a:prstGeom>
          <a:noFill/>
        </p:spPr>
        <p:txBody>
          <a:bodyPr wrap="square" rtlCol="0">
            <a:spAutoFit/>
          </a:bodyPr>
          <a:lstStyle/>
          <a:p>
            <a:r>
              <a:rPr lang="en-US" dirty="0">
                <a:solidFill>
                  <a:srgbClr val="000099"/>
                </a:solidFill>
              </a:rPr>
              <a:t>The University Life Council will meet again on November 10th and have a presentation from New Student Programs and the Pathways to Success Involvement Record.  In addition, we have reached out to Dean </a:t>
            </a:r>
            <a:r>
              <a:rPr lang="en-US" dirty="0" err="1">
                <a:solidFill>
                  <a:srgbClr val="000099"/>
                </a:solidFill>
              </a:rPr>
              <a:t>Nasca</a:t>
            </a:r>
            <a:r>
              <a:rPr lang="en-US" dirty="0">
                <a:solidFill>
                  <a:srgbClr val="000099"/>
                </a:solidFill>
              </a:rPr>
              <a:t> from the School of Public Health regarding the status of the Tobacco Free Campus Task Force</a:t>
            </a:r>
            <a:r>
              <a:rPr lang="en-US" dirty="0" smtClean="0">
                <a:solidFill>
                  <a:srgbClr val="000099"/>
                </a:solidFill>
              </a:rPr>
              <a:t>.</a:t>
            </a:r>
          </a:p>
          <a:p>
            <a:endParaRPr lang="en-US" dirty="0">
              <a:solidFill>
                <a:srgbClr val="000099"/>
              </a:solidFill>
            </a:endParaRPr>
          </a:p>
          <a:p>
            <a:r>
              <a:rPr lang="en-US" dirty="0">
                <a:solidFill>
                  <a:srgbClr val="000099"/>
                </a:solidFill>
              </a:rPr>
              <a:t>Finally, we have also arranged for Joel Bloom from Institutional Research to attend an upcoming meeting to present quality of life data to the Council.</a:t>
            </a:r>
          </a:p>
        </p:txBody>
      </p:sp>
      <p:sp>
        <p:nvSpPr>
          <p:cNvPr id="7" name="TextBox 6"/>
          <p:cNvSpPr txBox="1"/>
          <p:nvPr/>
        </p:nvSpPr>
        <p:spPr>
          <a:xfrm>
            <a:off x="2983897" y="76200"/>
            <a:ext cx="2970547" cy="646331"/>
          </a:xfrm>
          <a:prstGeom prst="rect">
            <a:avLst/>
          </a:prstGeom>
          <a:noFill/>
        </p:spPr>
        <p:txBody>
          <a:bodyPr wrap="none" rtlCol="0">
            <a:spAutoFit/>
          </a:bodyPr>
          <a:lstStyle/>
          <a:p>
            <a:pPr algn="ctr"/>
            <a:r>
              <a:rPr lang="en-US" b="1" dirty="0" smtClean="0">
                <a:solidFill>
                  <a:srgbClr val="000099"/>
                </a:solidFill>
              </a:rPr>
              <a:t>University Senate </a:t>
            </a:r>
            <a:r>
              <a:rPr lang="en-US" b="1" dirty="0" smtClean="0">
                <a:solidFill>
                  <a:srgbClr val="000099"/>
                </a:solidFill>
              </a:rPr>
              <a:t>Meeting</a:t>
            </a:r>
          </a:p>
          <a:p>
            <a:pPr algn="ctr"/>
            <a:r>
              <a:rPr lang="en-US" b="1" dirty="0" smtClean="0">
                <a:solidFill>
                  <a:srgbClr val="000099"/>
                </a:solidFill>
              </a:rPr>
              <a:t>Monday, November 17, 2014</a:t>
            </a:r>
            <a:endParaRPr lang="en-US" b="1" dirty="0" smtClean="0">
              <a:solidFill>
                <a:srgbClr val="000099"/>
              </a:solidFill>
            </a:endParaRPr>
          </a:p>
        </p:txBody>
      </p:sp>
    </p:spTree>
    <p:extLst>
      <p:ext uri="{BB962C8B-B14F-4D97-AF65-F5344CB8AC3E}">
        <p14:creationId xmlns:p14="http://schemas.microsoft.com/office/powerpoint/2010/main" val="138635118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1295400"/>
            <a:ext cx="3890809" cy="369332"/>
          </a:xfrm>
          <a:prstGeom prst="rect">
            <a:avLst/>
          </a:prstGeom>
          <a:noFill/>
        </p:spPr>
        <p:txBody>
          <a:bodyPr wrap="none" rtlCol="0">
            <a:spAutoFit/>
          </a:bodyPr>
          <a:lstStyle/>
          <a:p>
            <a:pPr marL="285750" indent="-285750">
              <a:buFont typeface="Arial" panose="020B0604020202020204" pitchFamily="34" charset="0"/>
              <a:buChar char="•"/>
            </a:pPr>
            <a:r>
              <a:rPr lang="en-US" b="1" dirty="0" smtClean="0">
                <a:solidFill>
                  <a:srgbClr val="000099"/>
                </a:solidFill>
              </a:rPr>
              <a:t>President’s </a:t>
            </a:r>
            <a:r>
              <a:rPr lang="en-US" b="1" dirty="0" smtClean="0">
                <a:solidFill>
                  <a:srgbClr val="000099"/>
                </a:solidFill>
              </a:rPr>
              <a:t>Report – </a:t>
            </a:r>
            <a:r>
              <a:rPr lang="en-US" b="1" dirty="0" smtClean="0">
                <a:solidFill>
                  <a:srgbClr val="000099"/>
                </a:solidFill>
              </a:rPr>
              <a:t>Robert J. Jones</a:t>
            </a:r>
            <a:endParaRPr lang="en-US" b="1" dirty="0" smtClean="0">
              <a:solidFill>
                <a:srgbClr val="000099"/>
              </a:solidFill>
            </a:endParaRPr>
          </a:p>
        </p:txBody>
      </p:sp>
      <p:sp>
        <p:nvSpPr>
          <p:cNvPr id="4" name="TextBox 3"/>
          <p:cNvSpPr txBox="1"/>
          <p:nvPr/>
        </p:nvSpPr>
        <p:spPr>
          <a:xfrm>
            <a:off x="2983894" y="76200"/>
            <a:ext cx="2970547" cy="646331"/>
          </a:xfrm>
          <a:prstGeom prst="rect">
            <a:avLst/>
          </a:prstGeom>
          <a:noFill/>
        </p:spPr>
        <p:txBody>
          <a:bodyPr wrap="none" rtlCol="0">
            <a:spAutoFit/>
          </a:bodyPr>
          <a:lstStyle/>
          <a:p>
            <a:pPr algn="ctr"/>
            <a:r>
              <a:rPr lang="en-US" b="1" dirty="0" smtClean="0">
                <a:solidFill>
                  <a:srgbClr val="000099"/>
                </a:solidFill>
              </a:rPr>
              <a:t>University Senate </a:t>
            </a:r>
            <a:r>
              <a:rPr lang="en-US" b="1" dirty="0">
                <a:solidFill>
                  <a:srgbClr val="000099"/>
                </a:solidFill>
              </a:rPr>
              <a:t>Meeting</a:t>
            </a:r>
            <a:br>
              <a:rPr lang="en-US" b="1" dirty="0">
                <a:solidFill>
                  <a:srgbClr val="000099"/>
                </a:solidFill>
              </a:rPr>
            </a:br>
            <a:r>
              <a:rPr lang="en-US" b="1" dirty="0">
                <a:solidFill>
                  <a:srgbClr val="000099"/>
                </a:solidFill>
              </a:rPr>
              <a:t>Monday, November 17, 2014</a:t>
            </a:r>
            <a:endParaRPr lang="en-US" b="1" dirty="0" smtClean="0">
              <a:solidFill>
                <a:srgbClr val="000099"/>
              </a:solidFill>
            </a:endParaRPr>
          </a:p>
        </p:txBody>
      </p:sp>
    </p:spTree>
    <p:extLst>
      <p:ext uri="{BB962C8B-B14F-4D97-AF65-F5344CB8AC3E}">
        <p14:creationId xmlns:p14="http://schemas.microsoft.com/office/powerpoint/2010/main" val="4080857510"/>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1295400"/>
            <a:ext cx="3480440" cy="615553"/>
          </a:xfrm>
          <a:prstGeom prst="rect">
            <a:avLst/>
          </a:prstGeom>
          <a:noFill/>
        </p:spPr>
        <p:txBody>
          <a:bodyPr wrap="none" rtlCol="0">
            <a:spAutoFit/>
          </a:bodyPr>
          <a:lstStyle/>
          <a:p>
            <a:pPr marL="285750" indent="-285750">
              <a:buFont typeface="Arial" panose="020B0604020202020204" pitchFamily="34" charset="0"/>
              <a:buChar char="•"/>
            </a:pPr>
            <a:endParaRPr lang="en-US" sz="1600" b="1" dirty="0">
              <a:solidFill>
                <a:srgbClr val="000099"/>
              </a:solidFill>
            </a:endParaRPr>
          </a:p>
          <a:p>
            <a:pPr marL="285750" indent="-285750">
              <a:buFont typeface="Arial" panose="020B0604020202020204" pitchFamily="34" charset="0"/>
              <a:buChar char="•"/>
            </a:pPr>
            <a:r>
              <a:rPr lang="en-US" b="1" dirty="0" smtClean="0">
                <a:solidFill>
                  <a:srgbClr val="000099"/>
                </a:solidFill>
              </a:rPr>
              <a:t>UPPC – Christine Wagner, Chair</a:t>
            </a:r>
          </a:p>
        </p:txBody>
      </p:sp>
      <p:sp>
        <p:nvSpPr>
          <p:cNvPr id="9" name="TextBox 8"/>
          <p:cNvSpPr txBox="1"/>
          <p:nvPr/>
        </p:nvSpPr>
        <p:spPr>
          <a:xfrm>
            <a:off x="457200" y="2133600"/>
            <a:ext cx="8229600" cy="369332"/>
          </a:xfrm>
          <a:prstGeom prst="rect">
            <a:avLst/>
          </a:prstGeom>
          <a:noFill/>
        </p:spPr>
        <p:txBody>
          <a:bodyPr wrap="square" rtlCol="0">
            <a:spAutoFit/>
          </a:bodyPr>
          <a:lstStyle/>
          <a:p>
            <a:r>
              <a:rPr lang="en-US" dirty="0" smtClean="0">
                <a:solidFill>
                  <a:srgbClr val="000099"/>
                </a:solidFill>
              </a:rPr>
              <a:t>Nothing to report.</a:t>
            </a:r>
            <a:endParaRPr lang="en-US" dirty="0">
              <a:solidFill>
                <a:srgbClr val="000099"/>
              </a:solidFill>
            </a:endParaRPr>
          </a:p>
        </p:txBody>
      </p:sp>
      <p:sp>
        <p:nvSpPr>
          <p:cNvPr id="6" name="TextBox 5"/>
          <p:cNvSpPr txBox="1"/>
          <p:nvPr/>
        </p:nvSpPr>
        <p:spPr>
          <a:xfrm>
            <a:off x="2983897" y="76200"/>
            <a:ext cx="2970547" cy="646331"/>
          </a:xfrm>
          <a:prstGeom prst="rect">
            <a:avLst/>
          </a:prstGeom>
          <a:noFill/>
        </p:spPr>
        <p:txBody>
          <a:bodyPr wrap="none" rtlCol="0">
            <a:spAutoFit/>
          </a:bodyPr>
          <a:lstStyle/>
          <a:p>
            <a:pPr algn="ctr"/>
            <a:r>
              <a:rPr lang="en-US" b="1" dirty="0" smtClean="0">
                <a:solidFill>
                  <a:srgbClr val="000099"/>
                </a:solidFill>
              </a:rPr>
              <a:t>University Senate </a:t>
            </a:r>
            <a:r>
              <a:rPr lang="en-US" b="1" dirty="0" smtClean="0">
                <a:solidFill>
                  <a:srgbClr val="000099"/>
                </a:solidFill>
              </a:rPr>
              <a:t>Meeting</a:t>
            </a:r>
          </a:p>
          <a:p>
            <a:pPr algn="ctr"/>
            <a:r>
              <a:rPr lang="en-US" b="1" dirty="0" smtClean="0">
                <a:solidFill>
                  <a:srgbClr val="000099"/>
                </a:solidFill>
              </a:rPr>
              <a:t>Monday, November 17, 2014</a:t>
            </a:r>
            <a:endParaRPr lang="en-US" b="1" dirty="0" smtClean="0">
              <a:solidFill>
                <a:srgbClr val="000099"/>
              </a:solidFill>
            </a:endParaRPr>
          </a:p>
        </p:txBody>
      </p:sp>
    </p:spTree>
    <p:extLst>
      <p:ext uri="{BB962C8B-B14F-4D97-AF65-F5344CB8AC3E}">
        <p14:creationId xmlns:p14="http://schemas.microsoft.com/office/powerpoint/2010/main" val="1175169447"/>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1295400"/>
            <a:ext cx="8153400" cy="861774"/>
          </a:xfrm>
          <a:prstGeom prst="rect">
            <a:avLst/>
          </a:prstGeom>
          <a:noFill/>
        </p:spPr>
        <p:txBody>
          <a:bodyPr wrap="square" rtlCol="0">
            <a:spAutoFit/>
          </a:bodyPr>
          <a:lstStyle/>
          <a:p>
            <a:pPr marL="285750" indent="-285750">
              <a:buFont typeface="Arial" panose="020B0604020202020204" pitchFamily="34" charset="0"/>
              <a:buChar char="•"/>
            </a:pPr>
            <a:endParaRPr lang="en-US" sz="1600" b="1" dirty="0">
              <a:solidFill>
                <a:srgbClr val="000099"/>
              </a:solidFill>
            </a:endParaRPr>
          </a:p>
          <a:p>
            <a:pPr marL="285750" indent="-285750">
              <a:buFont typeface="Arial" panose="020B0604020202020204" pitchFamily="34" charset="0"/>
              <a:buChar char="•"/>
            </a:pPr>
            <a:r>
              <a:rPr lang="en-US" b="1" dirty="0" smtClean="0">
                <a:solidFill>
                  <a:srgbClr val="000099"/>
                </a:solidFill>
              </a:rPr>
              <a:t>Unfinished Business</a:t>
            </a:r>
          </a:p>
          <a:p>
            <a:endParaRPr lang="en-US" sz="1600" b="1" dirty="0">
              <a:solidFill>
                <a:srgbClr val="000099"/>
              </a:solidFill>
            </a:endParaRPr>
          </a:p>
        </p:txBody>
      </p:sp>
      <p:sp>
        <p:nvSpPr>
          <p:cNvPr id="4" name="TextBox 3"/>
          <p:cNvSpPr txBox="1"/>
          <p:nvPr/>
        </p:nvSpPr>
        <p:spPr>
          <a:xfrm>
            <a:off x="2983897" y="76200"/>
            <a:ext cx="2970547" cy="646331"/>
          </a:xfrm>
          <a:prstGeom prst="rect">
            <a:avLst/>
          </a:prstGeom>
          <a:noFill/>
        </p:spPr>
        <p:txBody>
          <a:bodyPr wrap="none" rtlCol="0">
            <a:spAutoFit/>
          </a:bodyPr>
          <a:lstStyle/>
          <a:p>
            <a:pPr algn="ctr"/>
            <a:r>
              <a:rPr lang="en-US" b="1" dirty="0" smtClean="0">
                <a:solidFill>
                  <a:srgbClr val="000099"/>
                </a:solidFill>
              </a:rPr>
              <a:t>University Senate </a:t>
            </a:r>
            <a:r>
              <a:rPr lang="en-US" b="1" dirty="0" smtClean="0">
                <a:solidFill>
                  <a:srgbClr val="000099"/>
                </a:solidFill>
              </a:rPr>
              <a:t>Meeting</a:t>
            </a:r>
          </a:p>
          <a:p>
            <a:pPr algn="ctr"/>
            <a:r>
              <a:rPr lang="en-US" b="1" dirty="0" smtClean="0">
                <a:solidFill>
                  <a:srgbClr val="000099"/>
                </a:solidFill>
              </a:rPr>
              <a:t>Monday, November 17, 2014</a:t>
            </a:r>
            <a:endParaRPr lang="en-US" b="1" dirty="0" smtClean="0">
              <a:solidFill>
                <a:srgbClr val="000099"/>
              </a:solidFill>
            </a:endParaRPr>
          </a:p>
        </p:txBody>
      </p:sp>
    </p:spTree>
    <p:extLst>
      <p:ext uri="{BB962C8B-B14F-4D97-AF65-F5344CB8AC3E}">
        <p14:creationId xmlns:p14="http://schemas.microsoft.com/office/powerpoint/2010/main" val="2154097037"/>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1295400"/>
            <a:ext cx="1787669" cy="615553"/>
          </a:xfrm>
          <a:prstGeom prst="rect">
            <a:avLst/>
          </a:prstGeom>
          <a:noFill/>
        </p:spPr>
        <p:txBody>
          <a:bodyPr wrap="none" rtlCol="0">
            <a:spAutoFit/>
          </a:bodyPr>
          <a:lstStyle/>
          <a:p>
            <a:pPr marL="285750" indent="-285750">
              <a:buFont typeface="Arial" panose="020B0604020202020204" pitchFamily="34" charset="0"/>
              <a:buChar char="•"/>
            </a:pPr>
            <a:endParaRPr lang="en-US" sz="1600" b="1" dirty="0">
              <a:solidFill>
                <a:srgbClr val="000099"/>
              </a:solidFill>
            </a:endParaRPr>
          </a:p>
          <a:p>
            <a:pPr marL="285750" indent="-285750">
              <a:buFont typeface="Arial" panose="020B0604020202020204" pitchFamily="34" charset="0"/>
              <a:buChar char="•"/>
            </a:pPr>
            <a:r>
              <a:rPr lang="en-US" b="1" dirty="0" smtClean="0">
                <a:solidFill>
                  <a:srgbClr val="000099"/>
                </a:solidFill>
              </a:rPr>
              <a:t>New Business</a:t>
            </a:r>
          </a:p>
        </p:txBody>
      </p:sp>
      <p:sp>
        <p:nvSpPr>
          <p:cNvPr id="6" name="TextBox 5"/>
          <p:cNvSpPr txBox="1"/>
          <p:nvPr/>
        </p:nvSpPr>
        <p:spPr>
          <a:xfrm>
            <a:off x="2983897" y="76200"/>
            <a:ext cx="2970547" cy="646331"/>
          </a:xfrm>
          <a:prstGeom prst="rect">
            <a:avLst/>
          </a:prstGeom>
          <a:noFill/>
        </p:spPr>
        <p:txBody>
          <a:bodyPr wrap="none" rtlCol="0">
            <a:spAutoFit/>
          </a:bodyPr>
          <a:lstStyle/>
          <a:p>
            <a:pPr algn="ctr"/>
            <a:r>
              <a:rPr lang="en-US" b="1" dirty="0" smtClean="0">
                <a:solidFill>
                  <a:srgbClr val="000099"/>
                </a:solidFill>
              </a:rPr>
              <a:t>University Senate </a:t>
            </a:r>
            <a:r>
              <a:rPr lang="en-US" b="1" dirty="0" smtClean="0">
                <a:solidFill>
                  <a:srgbClr val="000099"/>
                </a:solidFill>
              </a:rPr>
              <a:t>Meeting</a:t>
            </a:r>
          </a:p>
          <a:p>
            <a:pPr algn="ctr"/>
            <a:r>
              <a:rPr lang="en-US" b="1" dirty="0" smtClean="0">
                <a:solidFill>
                  <a:srgbClr val="000099"/>
                </a:solidFill>
              </a:rPr>
              <a:t>Monday, November 17, 2014</a:t>
            </a:r>
            <a:endParaRPr lang="en-US" b="1" dirty="0" smtClean="0">
              <a:solidFill>
                <a:srgbClr val="000099"/>
              </a:solidFill>
            </a:endParaRPr>
          </a:p>
        </p:txBody>
      </p:sp>
      <p:sp>
        <p:nvSpPr>
          <p:cNvPr id="8" name="TextBox 7"/>
          <p:cNvSpPr txBox="1"/>
          <p:nvPr/>
        </p:nvSpPr>
        <p:spPr>
          <a:xfrm>
            <a:off x="609600" y="2133600"/>
            <a:ext cx="4801314" cy="615553"/>
          </a:xfrm>
          <a:prstGeom prst="rect">
            <a:avLst/>
          </a:prstGeom>
          <a:noFill/>
        </p:spPr>
        <p:txBody>
          <a:bodyPr wrap="none" rtlCol="0">
            <a:spAutoFit/>
          </a:bodyPr>
          <a:lstStyle/>
          <a:p>
            <a:pPr marL="285750" indent="-285750">
              <a:buFont typeface="Arial" panose="020B0604020202020204" pitchFamily="34" charset="0"/>
              <a:buChar char="•"/>
            </a:pPr>
            <a:endParaRPr lang="en-US" sz="1600" b="1" dirty="0">
              <a:solidFill>
                <a:srgbClr val="000099"/>
              </a:solidFill>
            </a:endParaRPr>
          </a:p>
          <a:p>
            <a:pPr marL="285750" indent="-285750">
              <a:buFont typeface="Arial" panose="020B0604020202020204" pitchFamily="34" charset="0"/>
              <a:buChar char="•"/>
            </a:pPr>
            <a:r>
              <a:rPr lang="en-US" dirty="0" smtClean="0">
                <a:solidFill>
                  <a:srgbClr val="000099"/>
                </a:solidFill>
              </a:rPr>
              <a:t>Approval of Changes in Council Memberships</a:t>
            </a:r>
            <a:endParaRPr lang="en-US" dirty="0" smtClean="0">
              <a:solidFill>
                <a:srgbClr val="000099"/>
              </a:solidFill>
            </a:endParaRPr>
          </a:p>
        </p:txBody>
      </p:sp>
    </p:spTree>
    <p:extLst>
      <p:ext uri="{BB962C8B-B14F-4D97-AF65-F5344CB8AC3E}">
        <p14:creationId xmlns:p14="http://schemas.microsoft.com/office/powerpoint/2010/main" val="1312545207"/>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1295400"/>
            <a:ext cx="2505814" cy="615553"/>
          </a:xfrm>
          <a:prstGeom prst="rect">
            <a:avLst/>
          </a:prstGeom>
          <a:noFill/>
        </p:spPr>
        <p:txBody>
          <a:bodyPr wrap="none" rtlCol="0">
            <a:spAutoFit/>
          </a:bodyPr>
          <a:lstStyle/>
          <a:p>
            <a:pPr marL="285750" indent="-285750">
              <a:buFont typeface="Arial" panose="020B0604020202020204" pitchFamily="34" charset="0"/>
              <a:buChar char="•"/>
            </a:pPr>
            <a:endParaRPr lang="en-US" sz="1600" b="1" dirty="0">
              <a:solidFill>
                <a:srgbClr val="000099"/>
              </a:solidFill>
            </a:endParaRPr>
          </a:p>
          <a:p>
            <a:pPr marL="285750" indent="-285750">
              <a:buFont typeface="Arial" panose="020B0604020202020204" pitchFamily="34" charset="0"/>
              <a:buChar char="•"/>
            </a:pPr>
            <a:r>
              <a:rPr lang="en-US" b="1" dirty="0" smtClean="0">
                <a:solidFill>
                  <a:srgbClr val="000099"/>
                </a:solidFill>
              </a:rPr>
              <a:t>Other New Business?</a:t>
            </a:r>
          </a:p>
        </p:txBody>
      </p:sp>
      <p:sp>
        <p:nvSpPr>
          <p:cNvPr id="4" name="TextBox 3"/>
          <p:cNvSpPr txBox="1"/>
          <p:nvPr/>
        </p:nvSpPr>
        <p:spPr>
          <a:xfrm>
            <a:off x="2983897" y="76200"/>
            <a:ext cx="2970547" cy="646331"/>
          </a:xfrm>
          <a:prstGeom prst="rect">
            <a:avLst/>
          </a:prstGeom>
          <a:noFill/>
        </p:spPr>
        <p:txBody>
          <a:bodyPr wrap="none" rtlCol="0">
            <a:spAutoFit/>
          </a:bodyPr>
          <a:lstStyle/>
          <a:p>
            <a:pPr algn="ctr"/>
            <a:r>
              <a:rPr lang="en-US" b="1" dirty="0" smtClean="0">
                <a:solidFill>
                  <a:srgbClr val="000099"/>
                </a:solidFill>
              </a:rPr>
              <a:t>University Senate </a:t>
            </a:r>
            <a:r>
              <a:rPr lang="en-US" b="1" dirty="0" smtClean="0">
                <a:solidFill>
                  <a:srgbClr val="000099"/>
                </a:solidFill>
              </a:rPr>
              <a:t>Meeting</a:t>
            </a:r>
          </a:p>
          <a:p>
            <a:pPr algn="ctr"/>
            <a:r>
              <a:rPr lang="en-US" b="1" dirty="0" smtClean="0">
                <a:solidFill>
                  <a:srgbClr val="000099"/>
                </a:solidFill>
              </a:rPr>
              <a:t>Monday, November 17, 2014</a:t>
            </a:r>
            <a:endParaRPr lang="en-US" b="1" dirty="0" smtClean="0">
              <a:solidFill>
                <a:srgbClr val="000099"/>
              </a:solidFill>
            </a:endParaRPr>
          </a:p>
        </p:txBody>
      </p:sp>
    </p:spTree>
    <p:extLst>
      <p:ext uri="{BB962C8B-B14F-4D97-AF65-F5344CB8AC3E}">
        <p14:creationId xmlns:p14="http://schemas.microsoft.com/office/powerpoint/2010/main" val="3268881931"/>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1295400"/>
            <a:ext cx="1736373" cy="615553"/>
          </a:xfrm>
          <a:prstGeom prst="rect">
            <a:avLst/>
          </a:prstGeom>
          <a:noFill/>
        </p:spPr>
        <p:txBody>
          <a:bodyPr wrap="none" rtlCol="0">
            <a:spAutoFit/>
          </a:bodyPr>
          <a:lstStyle/>
          <a:p>
            <a:pPr marL="285750" indent="-285750">
              <a:buFont typeface="Arial" panose="020B0604020202020204" pitchFamily="34" charset="0"/>
              <a:buChar char="•"/>
            </a:pPr>
            <a:endParaRPr lang="en-US" sz="1600" b="1" dirty="0">
              <a:solidFill>
                <a:srgbClr val="000099"/>
              </a:solidFill>
            </a:endParaRPr>
          </a:p>
          <a:p>
            <a:pPr marL="285750" indent="-285750">
              <a:buFont typeface="Arial" panose="020B0604020202020204" pitchFamily="34" charset="0"/>
              <a:buChar char="•"/>
            </a:pPr>
            <a:r>
              <a:rPr lang="en-US" b="1" dirty="0" smtClean="0">
                <a:solidFill>
                  <a:srgbClr val="000099"/>
                </a:solidFill>
              </a:rPr>
              <a:t>Adjournment</a:t>
            </a:r>
          </a:p>
        </p:txBody>
      </p:sp>
      <p:sp>
        <p:nvSpPr>
          <p:cNvPr id="4" name="TextBox 3"/>
          <p:cNvSpPr txBox="1"/>
          <p:nvPr/>
        </p:nvSpPr>
        <p:spPr>
          <a:xfrm>
            <a:off x="2983897" y="76200"/>
            <a:ext cx="2970547" cy="646331"/>
          </a:xfrm>
          <a:prstGeom prst="rect">
            <a:avLst/>
          </a:prstGeom>
          <a:noFill/>
        </p:spPr>
        <p:txBody>
          <a:bodyPr wrap="none" rtlCol="0">
            <a:spAutoFit/>
          </a:bodyPr>
          <a:lstStyle/>
          <a:p>
            <a:pPr algn="ctr"/>
            <a:r>
              <a:rPr lang="en-US" b="1" dirty="0" smtClean="0">
                <a:solidFill>
                  <a:srgbClr val="000099"/>
                </a:solidFill>
              </a:rPr>
              <a:t>University Senate </a:t>
            </a:r>
            <a:r>
              <a:rPr lang="en-US" b="1" dirty="0" smtClean="0">
                <a:solidFill>
                  <a:srgbClr val="000099"/>
                </a:solidFill>
              </a:rPr>
              <a:t>Meeting</a:t>
            </a:r>
          </a:p>
          <a:p>
            <a:pPr algn="ctr"/>
            <a:r>
              <a:rPr lang="en-US" b="1" dirty="0" smtClean="0">
                <a:solidFill>
                  <a:srgbClr val="000099"/>
                </a:solidFill>
              </a:rPr>
              <a:t>Monday, November 17, 2014</a:t>
            </a:r>
            <a:endParaRPr lang="en-US" b="1" dirty="0" smtClean="0">
              <a:solidFill>
                <a:srgbClr val="000099"/>
              </a:solidFill>
            </a:endParaRPr>
          </a:p>
        </p:txBody>
      </p:sp>
      <p:sp>
        <p:nvSpPr>
          <p:cNvPr id="6" name="TextBox 5"/>
          <p:cNvSpPr txBox="1"/>
          <p:nvPr/>
        </p:nvSpPr>
        <p:spPr>
          <a:xfrm>
            <a:off x="609600" y="2209800"/>
            <a:ext cx="3275256" cy="615553"/>
          </a:xfrm>
          <a:prstGeom prst="rect">
            <a:avLst/>
          </a:prstGeom>
          <a:noFill/>
        </p:spPr>
        <p:txBody>
          <a:bodyPr wrap="none" rtlCol="0">
            <a:spAutoFit/>
          </a:bodyPr>
          <a:lstStyle/>
          <a:p>
            <a:pPr marL="285750" indent="-285750">
              <a:buFont typeface="Arial" panose="020B0604020202020204" pitchFamily="34" charset="0"/>
              <a:buChar char="•"/>
            </a:pPr>
            <a:endParaRPr lang="en-US" sz="1600" b="1" dirty="0">
              <a:solidFill>
                <a:srgbClr val="000099"/>
              </a:solidFill>
            </a:endParaRPr>
          </a:p>
          <a:p>
            <a:pPr marL="285750" indent="-285750">
              <a:buFont typeface="Arial" panose="020B0604020202020204" pitchFamily="34" charset="0"/>
              <a:buChar char="•"/>
            </a:pPr>
            <a:r>
              <a:rPr lang="en-US" dirty="0" smtClean="0">
                <a:solidFill>
                  <a:srgbClr val="000099"/>
                </a:solidFill>
              </a:rPr>
              <a:t>Is there a motion to adjourn?</a:t>
            </a:r>
            <a:endParaRPr lang="en-US" dirty="0" smtClean="0">
              <a:solidFill>
                <a:srgbClr val="000099"/>
              </a:solidFill>
            </a:endParaRPr>
          </a:p>
        </p:txBody>
      </p:sp>
    </p:spTree>
    <p:extLst>
      <p:ext uri="{BB962C8B-B14F-4D97-AF65-F5344CB8AC3E}">
        <p14:creationId xmlns:p14="http://schemas.microsoft.com/office/powerpoint/2010/main" val="227693390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1295400"/>
            <a:ext cx="4724370" cy="369332"/>
          </a:xfrm>
          <a:prstGeom prst="rect">
            <a:avLst/>
          </a:prstGeom>
          <a:noFill/>
        </p:spPr>
        <p:txBody>
          <a:bodyPr wrap="none" rtlCol="0">
            <a:spAutoFit/>
          </a:bodyPr>
          <a:lstStyle/>
          <a:p>
            <a:pPr marL="285750" indent="-285750">
              <a:buFont typeface="Arial" panose="020B0604020202020204" pitchFamily="34" charset="0"/>
              <a:buChar char="•"/>
            </a:pPr>
            <a:r>
              <a:rPr lang="en-US" b="1" dirty="0" smtClean="0">
                <a:solidFill>
                  <a:srgbClr val="000099"/>
                </a:solidFill>
              </a:rPr>
              <a:t>Interim Provost’s Report – Timothy </a:t>
            </a:r>
            <a:r>
              <a:rPr lang="en-US" b="1" dirty="0" err="1" smtClean="0">
                <a:solidFill>
                  <a:srgbClr val="000099"/>
                </a:solidFill>
              </a:rPr>
              <a:t>Mulcahy</a:t>
            </a:r>
            <a:endParaRPr lang="en-US" b="1" dirty="0" smtClean="0">
              <a:solidFill>
                <a:srgbClr val="000099"/>
              </a:solidFill>
            </a:endParaRPr>
          </a:p>
        </p:txBody>
      </p:sp>
      <p:sp>
        <p:nvSpPr>
          <p:cNvPr id="4" name="TextBox 3"/>
          <p:cNvSpPr txBox="1"/>
          <p:nvPr/>
        </p:nvSpPr>
        <p:spPr>
          <a:xfrm>
            <a:off x="2983894" y="76200"/>
            <a:ext cx="2970547" cy="646331"/>
          </a:xfrm>
          <a:prstGeom prst="rect">
            <a:avLst/>
          </a:prstGeom>
          <a:noFill/>
        </p:spPr>
        <p:txBody>
          <a:bodyPr wrap="none" rtlCol="0">
            <a:spAutoFit/>
          </a:bodyPr>
          <a:lstStyle/>
          <a:p>
            <a:pPr algn="ctr"/>
            <a:r>
              <a:rPr lang="en-US" b="1" dirty="0" smtClean="0">
                <a:solidFill>
                  <a:srgbClr val="000099"/>
                </a:solidFill>
              </a:rPr>
              <a:t>University Senate </a:t>
            </a:r>
            <a:r>
              <a:rPr lang="en-US" b="1" dirty="0">
                <a:solidFill>
                  <a:srgbClr val="000099"/>
                </a:solidFill>
              </a:rPr>
              <a:t>Meeting</a:t>
            </a:r>
            <a:br>
              <a:rPr lang="en-US" b="1" dirty="0">
                <a:solidFill>
                  <a:srgbClr val="000099"/>
                </a:solidFill>
              </a:rPr>
            </a:br>
            <a:r>
              <a:rPr lang="en-US" b="1" dirty="0">
                <a:solidFill>
                  <a:srgbClr val="000099"/>
                </a:solidFill>
              </a:rPr>
              <a:t>Monday, November 17, 2014</a:t>
            </a:r>
            <a:endParaRPr lang="en-US" b="1" dirty="0" smtClean="0">
              <a:solidFill>
                <a:srgbClr val="000099"/>
              </a:solidFill>
            </a:endParaRPr>
          </a:p>
        </p:txBody>
      </p:sp>
    </p:spTree>
    <p:extLst>
      <p:ext uri="{BB962C8B-B14F-4D97-AF65-F5344CB8AC3E}">
        <p14:creationId xmlns:p14="http://schemas.microsoft.com/office/powerpoint/2010/main" val="159531040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42611" y="837531"/>
            <a:ext cx="5186035" cy="369332"/>
          </a:xfrm>
          <a:prstGeom prst="rect">
            <a:avLst/>
          </a:prstGeom>
          <a:noFill/>
        </p:spPr>
        <p:txBody>
          <a:bodyPr wrap="none" rtlCol="0">
            <a:spAutoFit/>
          </a:bodyPr>
          <a:lstStyle/>
          <a:p>
            <a:pPr marL="285750" indent="-285750">
              <a:buFont typeface="Arial" panose="020B0604020202020204" pitchFamily="34" charset="0"/>
              <a:buChar char="•"/>
            </a:pPr>
            <a:r>
              <a:rPr lang="en-US" b="1" dirty="0" smtClean="0">
                <a:solidFill>
                  <a:srgbClr val="000099"/>
                </a:solidFill>
              </a:rPr>
              <a:t>Senate Chair’s Report – Joette Stefl-Mabry </a:t>
            </a:r>
            <a:r>
              <a:rPr lang="en-US" sz="1600" b="1" dirty="0" smtClean="0">
                <a:solidFill>
                  <a:srgbClr val="000099"/>
                </a:solidFill>
              </a:rPr>
              <a:t>[1 of </a:t>
            </a:r>
            <a:r>
              <a:rPr lang="en-US" sz="1600" b="1" dirty="0">
                <a:solidFill>
                  <a:srgbClr val="000099"/>
                </a:solidFill>
              </a:rPr>
              <a:t>6</a:t>
            </a:r>
            <a:r>
              <a:rPr lang="en-US" sz="1600" b="1" dirty="0" smtClean="0">
                <a:solidFill>
                  <a:srgbClr val="000099"/>
                </a:solidFill>
              </a:rPr>
              <a:t>]</a:t>
            </a:r>
            <a:endParaRPr lang="en-US" sz="1600" b="1" dirty="0" smtClean="0">
              <a:solidFill>
                <a:srgbClr val="000099"/>
              </a:solidFill>
            </a:endParaRPr>
          </a:p>
        </p:txBody>
      </p:sp>
      <p:sp>
        <p:nvSpPr>
          <p:cNvPr id="2" name="TextBox 1"/>
          <p:cNvSpPr txBox="1"/>
          <p:nvPr/>
        </p:nvSpPr>
        <p:spPr>
          <a:xfrm>
            <a:off x="468668" y="1186971"/>
            <a:ext cx="8000999" cy="4801315"/>
          </a:xfrm>
          <a:prstGeom prst="rect">
            <a:avLst/>
          </a:prstGeom>
          <a:noFill/>
        </p:spPr>
        <p:txBody>
          <a:bodyPr wrap="square" rtlCol="0">
            <a:spAutoFit/>
          </a:bodyPr>
          <a:lstStyle/>
          <a:p>
            <a:pPr lvl="0"/>
            <a:r>
              <a:rPr lang="en-US" b="1" dirty="0" smtClean="0">
                <a:solidFill>
                  <a:srgbClr val="000090"/>
                </a:solidFill>
              </a:rPr>
              <a:t>I. Informational </a:t>
            </a:r>
          </a:p>
          <a:p>
            <a:pPr marL="285750" lvl="0" indent="-285750">
              <a:buFont typeface="Arial"/>
              <a:buChar char="•"/>
            </a:pPr>
            <a:r>
              <a:rPr lang="en-US" b="1" dirty="0" smtClean="0">
                <a:solidFill>
                  <a:srgbClr val="000090"/>
                </a:solidFill>
              </a:rPr>
              <a:t>November </a:t>
            </a:r>
            <a:r>
              <a:rPr lang="en-US" b="1" dirty="0">
                <a:solidFill>
                  <a:srgbClr val="000090"/>
                </a:solidFill>
              </a:rPr>
              <a:t>6</a:t>
            </a:r>
            <a:r>
              <a:rPr lang="en-US" b="1" baseline="30000" dirty="0">
                <a:solidFill>
                  <a:srgbClr val="000090"/>
                </a:solidFill>
              </a:rPr>
              <a:t>th</a:t>
            </a:r>
            <a:r>
              <a:rPr lang="en-US" b="1" dirty="0">
                <a:solidFill>
                  <a:srgbClr val="000090"/>
                </a:solidFill>
              </a:rPr>
              <a:t>, 2014</a:t>
            </a:r>
            <a:r>
              <a:rPr lang="en-US" dirty="0">
                <a:solidFill>
                  <a:srgbClr val="000090"/>
                </a:solidFill>
              </a:rPr>
              <a:t> </a:t>
            </a:r>
            <a:r>
              <a:rPr lang="en-US" dirty="0" smtClean="0">
                <a:solidFill>
                  <a:srgbClr val="000090"/>
                </a:solidFill>
              </a:rPr>
              <a:t>Senate Chair received </a:t>
            </a:r>
            <a:r>
              <a:rPr lang="en-US" dirty="0">
                <a:solidFill>
                  <a:srgbClr val="000090"/>
                </a:solidFill>
              </a:rPr>
              <a:t>a request from Interim Provost Timothy Mulcahy for 3-5 faculty nominees to serve on the </a:t>
            </a:r>
            <a:r>
              <a:rPr lang="en-US" b="1" i="1" dirty="0">
                <a:solidFill>
                  <a:srgbClr val="000090"/>
                </a:solidFill>
              </a:rPr>
              <a:t>Blue Ribbon Panel on Adjuncts/Contingent Faculty</a:t>
            </a:r>
            <a:r>
              <a:rPr lang="en-US" i="1" dirty="0">
                <a:solidFill>
                  <a:srgbClr val="000090"/>
                </a:solidFill>
              </a:rPr>
              <a:t> </a:t>
            </a:r>
            <a:r>
              <a:rPr lang="en-US" dirty="0">
                <a:solidFill>
                  <a:srgbClr val="000090"/>
                </a:solidFill>
              </a:rPr>
              <a:t>and similar assistance in identifying possible appointees to a </a:t>
            </a:r>
            <a:r>
              <a:rPr lang="en-US" b="1" dirty="0">
                <a:solidFill>
                  <a:srgbClr val="000090"/>
                </a:solidFill>
              </a:rPr>
              <a:t>committee that will be reviewing grad student compensation issues</a:t>
            </a:r>
            <a:r>
              <a:rPr lang="en-US" i="1" dirty="0">
                <a:solidFill>
                  <a:srgbClr val="000090"/>
                </a:solidFill>
              </a:rPr>
              <a:t>. </a:t>
            </a:r>
            <a:r>
              <a:rPr lang="en-US" dirty="0">
                <a:solidFill>
                  <a:srgbClr val="000090"/>
                </a:solidFill>
              </a:rPr>
              <a:t>The requests were forwarded to the Chair of the Governance Council Cynthia Fox. The Governance Council will forward their recommendations to the Interim Provost, who will then send back to the Governance Council a preferred roster for consideration and approval in keeping with Section 2.5.5 of the Faculty Bylaws. </a:t>
            </a:r>
          </a:p>
          <a:p>
            <a:pPr marL="285750" lvl="0" indent="-285750">
              <a:buFont typeface="Arial"/>
              <a:buChar char="•"/>
            </a:pPr>
            <a:r>
              <a:rPr lang="en-US" b="1" dirty="0" smtClean="0">
                <a:solidFill>
                  <a:srgbClr val="000090"/>
                </a:solidFill>
              </a:rPr>
              <a:t>November </a:t>
            </a:r>
            <a:r>
              <a:rPr lang="en-US" b="1" dirty="0">
                <a:solidFill>
                  <a:srgbClr val="000090"/>
                </a:solidFill>
              </a:rPr>
              <a:t>6</a:t>
            </a:r>
            <a:r>
              <a:rPr lang="en-US" b="1" baseline="30000" dirty="0">
                <a:solidFill>
                  <a:srgbClr val="000090"/>
                </a:solidFill>
              </a:rPr>
              <a:t>th</a:t>
            </a:r>
            <a:r>
              <a:rPr lang="en-US" b="1" dirty="0">
                <a:solidFill>
                  <a:srgbClr val="000090"/>
                </a:solidFill>
              </a:rPr>
              <a:t>, 2014</a:t>
            </a:r>
            <a:r>
              <a:rPr lang="en-US" dirty="0">
                <a:solidFill>
                  <a:srgbClr val="000090"/>
                </a:solidFill>
              </a:rPr>
              <a:t> </a:t>
            </a:r>
            <a:r>
              <a:rPr lang="en-US" dirty="0" smtClean="0">
                <a:solidFill>
                  <a:srgbClr val="000090"/>
                </a:solidFill>
              </a:rPr>
              <a:t>Senate Chair </a:t>
            </a:r>
            <a:r>
              <a:rPr lang="en-US" dirty="0">
                <a:solidFill>
                  <a:srgbClr val="000090"/>
                </a:solidFill>
              </a:rPr>
              <a:t>received an email from Suzanne K. Freed, Assistant Vice Provost for Undergraduate Education stating that the </a:t>
            </a:r>
            <a:r>
              <a:rPr lang="en-US" b="1" dirty="0">
                <a:solidFill>
                  <a:srgbClr val="000090"/>
                </a:solidFill>
              </a:rPr>
              <a:t>State Education Department has officially registered Urban Studies and Planning as a major, effective immediately. </a:t>
            </a:r>
            <a:r>
              <a:rPr lang="en-US" dirty="0">
                <a:solidFill>
                  <a:srgbClr val="000090"/>
                </a:solidFill>
              </a:rPr>
              <a:t>The Senate approved the major in the spring of 2012. </a:t>
            </a:r>
            <a:r>
              <a:rPr lang="en-US" b="1" dirty="0">
                <a:solidFill>
                  <a:srgbClr val="000090"/>
                </a:solidFill>
              </a:rPr>
              <a:t>This means that that the Urban Studies and Planning is no longer a concentration in the Interdisciplinary Studies major.</a:t>
            </a:r>
            <a:r>
              <a:rPr lang="en-US" dirty="0">
                <a:solidFill>
                  <a:srgbClr val="000090"/>
                </a:solidFill>
              </a:rPr>
              <a:t> </a:t>
            </a:r>
          </a:p>
          <a:p>
            <a:pPr lvl="0"/>
            <a:endParaRPr lang="en-US" dirty="0"/>
          </a:p>
        </p:txBody>
      </p:sp>
      <p:sp>
        <p:nvSpPr>
          <p:cNvPr id="7" name="TextBox 6"/>
          <p:cNvSpPr txBox="1"/>
          <p:nvPr/>
        </p:nvSpPr>
        <p:spPr>
          <a:xfrm>
            <a:off x="2983896" y="76200"/>
            <a:ext cx="2970547" cy="646331"/>
          </a:xfrm>
          <a:prstGeom prst="rect">
            <a:avLst/>
          </a:prstGeom>
          <a:noFill/>
        </p:spPr>
        <p:txBody>
          <a:bodyPr wrap="none" rtlCol="0">
            <a:spAutoFit/>
          </a:bodyPr>
          <a:lstStyle/>
          <a:p>
            <a:pPr algn="ctr"/>
            <a:r>
              <a:rPr lang="en-US" b="1" dirty="0" smtClean="0">
                <a:solidFill>
                  <a:srgbClr val="000099"/>
                </a:solidFill>
              </a:rPr>
              <a:t>University Senate </a:t>
            </a:r>
            <a:r>
              <a:rPr lang="en-US" b="1" dirty="0">
                <a:solidFill>
                  <a:srgbClr val="000099"/>
                </a:solidFill>
              </a:rPr>
              <a:t>Meeting</a:t>
            </a:r>
            <a:br>
              <a:rPr lang="en-US" b="1" dirty="0">
                <a:solidFill>
                  <a:srgbClr val="000099"/>
                </a:solidFill>
              </a:rPr>
            </a:br>
            <a:r>
              <a:rPr lang="en-US" b="1" dirty="0">
                <a:solidFill>
                  <a:srgbClr val="000099"/>
                </a:solidFill>
              </a:rPr>
              <a:t>Monday, November 17, 2014</a:t>
            </a:r>
            <a:endParaRPr lang="en-US" b="1" dirty="0">
              <a:solidFill>
                <a:srgbClr val="000099"/>
              </a:solidFill>
            </a:endParaRPr>
          </a:p>
        </p:txBody>
      </p:sp>
    </p:spTree>
    <p:extLst>
      <p:ext uri="{BB962C8B-B14F-4D97-AF65-F5344CB8AC3E}">
        <p14:creationId xmlns:p14="http://schemas.microsoft.com/office/powerpoint/2010/main" val="403647245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42611" y="837531"/>
            <a:ext cx="5173211" cy="369332"/>
          </a:xfrm>
          <a:prstGeom prst="rect">
            <a:avLst/>
          </a:prstGeom>
          <a:noFill/>
        </p:spPr>
        <p:txBody>
          <a:bodyPr wrap="none" rtlCol="0">
            <a:spAutoFit/>
          </a:bodyPr>
          <a:lstStyle/>
          <a:p>
            <a:pPr marL="285750" indent="-285750">
              <a:buFont typeface="Arial" panose="020B0604020202020204" pitchFamily="34" charset="0"/>
              <a:buChar char="•"/>
            </a:pPr>
            <a:r>
              <a:rPr lang="en-US" b="1" dirty="0" smtClean="0">
                <a:solidFill>
                  <a:srgbClr val="000099"/>
                </a:solidFill>
              </a:rPr>
              <a:t>Senate Chair’s Report – Joette Stefl-Mabry</a:t>
            </a:r>
            <a:r>
              <a:rPr lang="en-US" sz="1600" b="1" dirty="0" smtClean="0">
                <a:solidFill>
                  <a:srgbClr val="000099"/>
                </a:solidFill>
              </a:rPr>
              <a:t> [2 of </a:t>
            </a:r>
            <a:r>
              <a:rPr lang="en-US" sz="1600" b="1" dirty="0">
                <a:solidFill>
                  <a:srgbClr val="000099"/>
                </a:solidFill>
              </a:rPr>
              <a:t>6</a:t>
            </a:r>
            <a:r>
              <a:rPr lang="en-US" sz="1600" b="1" dirty="0" smtClean="0">
                <a:solidFill>
                  <a:srgbClr val="000099"/>
                </a:solidFill>
              </a:rPr>
              <a:t>]</a:t>
            </a:r>
            <a:endParaRPr lang="en-US" sz="1600" b="1" dirty="0" smtClean="0">
              <a:solidFill>
                <a:srgbClr val="000099"/>
              </a:solidFill>
            </a:endParaRPr>
          </a:p>
        </p:txBody>
      </p:sp>
      <p:sp>
        <p:nvSpPr>
          <p:cNvPr id="2" name="TextBox 1"/>
          <p:cNvSpPr txBox="1"/>
          <p:nvPr/>
        </p:nvSpPr>
        <p:spPr>
          <a:xfrm>
            <a:off x="468668" y="1186971"/>
            <a:ext cx="8000999" cy="3970318"/>
          </a:xfrm>
          <a:prstGeom prst="rect">
            <a:avLst/>
          </a:prstGeom>
          <a:noFill/>
        </p:spPr>
        <p:txBody>
          <a:bodyPr wrap="square" rtlCol="0">
            <a:spAutoFit/>
          </a:bodyPr>
          <a:lstStyle/>
          <a:p>
            <a:pPr marL="285750" lvl="0" indent="-285750">
              <a:buFont typeface="Arial"/>
              <a:buChar char="•"/>
            </a:pPr>
            <a:r>
              <a:rPr lang="en-US" b="1" dirty="0">
                <a:solidFill>
                  <a:srgbClr val="000090"/>
                </a:solidFill>
              </a:rPr>
              <a:t>The a</a:t>
            </a:r>
            <a:r>
              <a:rPr lang="en-US" b="1" dirty="0" smtClean="0">
                <a:solidFill>
                  <a:srgbClr val="000090"/>
                </a:solidFill>
              </a:rPr>
              <a:t>nnual </a:t>
            </a:r>
            <a:r>
              <a:rPr lang="en-US" b="1" dirty="0">
                <a:solidFill>
                  <a:srgbClr val="000090"/>
                </a:solidFill>
              </a:rPr>
              <a:t>Fall Faculty Meeting was held on Wednesday, November 5</a:t>
            </a:r>
            <a:r>
              <a:rPr lang="en-US" b="1" baseline="30000" dirty="0">
                <a:solidFill>
                  <a:srgbClr val="000090"/>
                </a:solidFill>
              </a:rPr>
              <a:t>th</a:t>
            </a:r>
            <a:r>
              <a:rPr lang="en-US" b="1" dirty="0">
                <a:solidFill>
                  <a:srgbClr val="000090"/>
                </a:solidFill>
              </a:rPr>
              <a:t> 2014.</a:t>
            </a:r>
            <a:r>
              <a:rPr lang="en-US" dirty="0">
                <a:solidFill>
                  <a:srgbClr val="000090"/>
                </a:solidFill>
              </a:rPr>
              <a:t> It was an armchair discussion with President Robert J. Jones, Interim Provost Tim Mulcahy and Vice President for Research Jim Dias, moderated by Senate Chair Joette Stefl-Mabry.</a:t>
            </a:r>
          </a:p>
          <a:p>
            <a:pPr marL="285750" lvl="0" indent="-285750">
              <a:buFont typeface="Arial"/>
              <a:buChar char="•"/>
            </a:pPr>
            <a:r>
              <a:rPr lang="en-US" b="1" dirty="0" smtClean="0">
                <a:solidFill>
                  <a:srgbClr val="000090"/>
                </a:solidFill>
              </a:rPr>
              <a:t>October </a:t>
            </a:r>
            <a:r>
              <a:rPr lang="en-US" b="1" dirty="0">
                <a:solidFill>
                  <a:srgbClr val="000090"/>
                </a:solidFill>
              </a:rPr>
              <a:t>13</a:t>
            </a:r>
            <a:r>
              <a:rPr lang="en-US" b="1" baseline="30000" dirty="0">
                <a:solidFill>
                  <a:srgbClr val="000090"/>
                </a:solidFill>
              </a:rPr>
              <a:t>th</a:t>
            </a:r>
            <a:r>
              <a:rPr lang="en-US" b="1" dirty="0">
                <a:solidFill>
                  <a:srgbClr val="000090"/>
                </a:solidFill>
              </a:rPr>
              <a:t>, 2014</a:t>
            </a:r>
            <a:r>
              <a:rPr lang="en-US" dirty="0">
                <a:solidFill>
                  <a:srgbClr val="000090"/>
                </a:solidFill>
              </a:rPr>
              <a:t> </a:t>
            </a:r>
            <a:r>
              <a:rPr lang="en-US" dirty="0" smtClean="0">
                <a:solidFill>
                  <a:srgbClr val="000090"/>
                </a:solidFill>
              </a:rPr>
              <a:t>Senate Chair received </a:t>
            </a:r>
            <a:r>
              <a:rPr lang="en-US" dirty="0">
                <a:solidFill>
                  <a:srgbClr val="000090"/>
                </a:solidFill>
              </a:rPr>
              <a:t>a request from the </a:t>
            </a:r>
            <a:r>
              <a:rPr lang="en-US" b="1" dirty="0">
                <a:solidFill>
                  <a:srgbClr val="000090"/>
                </a:solidFill>
              </a:rPr>
              <a:t>GSA’s Wages and Benefits Committee</a:t>
            </a:r>
            <a:r>
              <a:rPr lang="en-US" dirty="0">
                <a:solidFill>
                  <a:srgbClr val="000090"/>
                </a:solidFill>
              </a:rPr>
              <a:t> </a:t>
            </a:r>
            <a:r>
              <a:rPr lang="en-US" b="1" dirty="0">
                <a:solidFill>
                  <a:srgbClr val="000090"/>
                </a:solidFill>
              </a:rPr>
              <a:t>to make a presentation to the Senate.</a:t>
            </a:r>
            <a:r>
              <a:rPr lang="en-US" dirty="0">
                <a:solidFill>
                  <a:srgbClr val="000090"/>
                </a:solidFill>
              </a:rPr>
              <a:t> Chair Stefl-Mabry suggested that the Committee make its presentation at the SEC. </a:t>
            </a:r>
            <a:r>
              <a:rPr lang="en-US" b="1" dirty="0">
                <a:solidFill>
                  <a:srgbClr val="000090"/>
                </a:solidFill>
              </a:rPr>
              <a:t>The Committee made their presentation to the SEC on November 03, 2014.</a:t>
            </a:r>
            <a:r>
              <a:rPr lang="en-US" dirty="0">
                <a:solidFill>
                  <a:srgbClr val="000090"/>
                </a:solidFill>
              </a:rPr>
              <a:t> </a:t>
            </a:r>
            <a:r>
              <a:rPr lang="en-US" b="1" dirty="0" smtClean="0">
                <a:solidFill>
                  <a:srgbClr val="000090"/>
                </a:solidFill>
              </a:rPr>
              <a:t>The </a:t>
            </a:r>
            <a:r>
              <a:rPr lang="en-US" b="1" dirty="0">
                <a:solidFill>
                  <a:srgbClr val="000090"/>
                </a:solidFill>
              </a:rPr>
              <a:t>presentation is included in the GSA’s Senate report.</a:t>
            </a:r>
            <a:endParaRPr lang="en-US" dirty="0">
              <a:solidFill>
                <a:srgbClr val="000090"/>
              </a:solidFill>
            </a:endParaRPr>
          </a:p>
          <a:p>
            <a:pPr marL="285750" lvl="0" indent="-285750">
              <a:buFont typeface="Arial"/>
              <a:buChar char="•"/>
            </a:pPr>
            <a:r>
              <a:rPr lang="en-US" b="1" dirty="0" smtClean="0">
                <a:solidFill>
                  <a:srgbClr val="000090"/>
                </a:solidFill>
              </a:rPr>
              <a:t>October </a:t>
            </a:r>
            <a:r>
              <a:rPr lang="en-US" b="1" dirty="0">
                <a:solidFill>
                  <a:srgbClr val="000090"/>
                </a:solidFill>
              </a:rPr>
              <a:t>17</a:t>
            </a:r>
            <a:r>
              <a:rPr lang="en-US" b="1" baseline="30000" dirty="0">
                <a:solidFill>
                  <a:srgbClr val="000090"/>
                </a:solidFill>
              </a:rPr>
              <a:t>th</a:t>
            </a:r>
            <a:r>
              <a:rPr lang="en-US" b="1" dirty="0">
                <a:solidFill>
                  <a:srgbClr val="000090"/>
                </a:solidFill>
              </a:rPr>
              <a:t>, 2014</a:t>
            </a:r>
            <a:r>
              <a:rPr lang="en-US" dirty="0">
                <a:solidFill>
                  <a:srgbClr val="000090"/>
                </a:solidFill>
              </a:rPr>
              <a:t> </a:t>
            </a:r>
            <a:r>
              <a:rPr lang="en-US" dirty="0" smtClean="0">
                <a:solidFill>
                  <a:srgbClr val="000090"/>
                </a:solidFill>
              </a:rPr>
              <a:t>Senate Chair received </a:t>
            </a:r>
            <a:r>
              <a:rPr lang="en-US" dirty="0">
                <a:solidFill>
                  <a:srgbClr val="000090"/>
                </a:solidFill>
              </a:rPr>
              <a:t>a </a:t>
            </a:r>
            <a:r>
              <a:rPr lang="en-US" b="1" dirty="0">
                <a:solidFill>
                  <a:srgbClr val="000090"/>
                </a:solidFill>
              </a:rPr>
              <a:t>request from CCI Dean Sue Faerman and Associate Provost for Program Development Ann Marie Murray, regarding</a:t>
            </a:r>
            <a:r>
              <a:rPr lang="en-US" dirty="0">
                <a:solidFill>
                  <a:srgbClr val="000090"/>
                </a:solidFill>
              </a:rPr>
              <a:t> </a:t>
            </a:r>
            <a:r>
              <a:rPr lang="en-US" b="1" dirty="0">
                <a:solidFill>
                  <a:srgbClr val="000090"/>
                </a:solidFill>
              </a:rPr>
              <a:t>the processes required to create a new Department of Computer Engineering.</a:t>
            </a:r>
            <a:r>
              <a:rPr lang="en-US" dirty="0">
                <a:solidFill>
                  <a:srgbClr val="000090"/>
                </a:solidFill>
              </a:rPr>
              <a:t> Chair Stefl-Mabry requested the assistance of Immediate Past Chair, Christine Wagner and Vice Chair Cynthia Fox. </a:t>
            </a:r>
          </a:p>
        </p:txBody>
      </p:sp>
      <p:sp>
        <p:nvSpPr>
          <p:cNvPr id="7" name="TextBox 6"/>
          <p:cNvSpPr txBox="1"/>
          <p:nvPr/>
        </p:nvSpPr>
        <p:spPr>
          <a:xfrm>
            <a:off x="2983894" y="76200"/>
            <a:ext cx="2970547" cy="646331"/>
          </a:xfrm>
          <a:prstGeom prst="rect">
            <a:avLst/>
          </a:prstGeom>
          <a:noFill/>
        </p:spPr>
        <p:txBody>
          <a:bodyPr wrap="none" rtlCol="0">
            <a:spAutoFit/>
          </a:bodyPr>
          <a:lstStyle/>
          <a:p>
            <a:pPr algn="ctr"/>
            <a:r>
              <a:rPr lang="en-US" b="1" dirty="0">
                <a:solidFill>
                  <a:srgbClr val="000099"/>
                </a:solidFill>
              </a:rPr>
              <a:t> </a:t>
            </a:r>
            <a:r>
              <a:rPr lang="en-US" b="1" dirty="0" smtClean="0">
                <a:solidFill>
                  <a:srgbClr val="000099"/>
                </a:solidFill>
              </a:rPr>
              <a:t>University Senate </a:t>
            </a:r>
            <a:r>
              <a:rPr lang="en-US" b="1" dirty="0">
                <a:solidFill>
                  <a:srgbClr val="000099"/>
                </a:solidFill>
              </a:rPr>
              <a:t>Meeting</a:t>
            </a:r>
            <a:br>
              <a:rPr lang="en-US" b="1" dirty="0">
                <a:solidFill>
                  <a:srgbClr val="000099"/>
                </a:solidFill>
              </a:rPr>
            </a:br>
            <a:r>
              <a:rPr lang="en-US" b="1" dirty="0">
                <a:solidFill>
                  <a:srgbClr val="000099"/>
                </a:solidFill>
              </a:rPr>
              <a:t>Monday, November 17, 2014</a:t>
            </a:r>
            <a:endParaRPr lang="en-US" b="1" dirty="0" smtClean="0">
              <a:solidFill>
                <a:srgbClr val="000099"/>
              </a:solidFill>
            </a:endParaRPr>
          </a:p>
        </p:txBody>
      </p:sp>
    </p:spTree>
    <p:extLst>
      <p:ext uri="{BB962C8B-B14F-4D97-AF65-F5344CB8AC3E}">
        <p14:creationId xmlns:p14="http://schemas.microsoft.com/office/powerpoint/2010/main" val="297296117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42611" y="837531"/>
            <a:ext cx="5173211" cy="369332"/>
          </a:xfrm>
          <a:prstGeom prst="rect">
            <a:avLst/>
          </a:prstGeom>
          <a:noFill/>
        </p:spPr>
        <p:txBody>
          <a:bodyPr wrap="none" rtlCol="0">
            <a:spAutoFit/>
          </a:bodyPr>
          <a:lstStyle/>
          <a:p>
            <a:pPr marL="285750" indent="-285750">
              <a:buFont typeface="Arial" panose="020B0604020202020204" pitchFamily="34" charset="0"/>
              <a:buChar char="•"/>
            </a:pPr>
            <a:r>
              <a:rPr lang="en-US" b="1" dirty="0" smtClean="0">
                <a:solidFill>
                  <a:srgbClr val="000099"/>
                </a:solidFill>
              </a:rPr>
              <a:t>Senate Chair’s Report – Joette Stefl-Mabry</a:t>
            </a:r>
            <a:r>
              <a:rPr lang="en-US" sz="1600" b="1" dirty="0" smtClean="0">
                <a:solidFill>
                  <a:srgbClr val="000099"/>
                </a:solidFill>
              </a:rPr>
              <a:t> </a:t>
            </a:r>
            <a:r>
              <a:rPr lang="en-US" sz="1600" b="1" dirty="0" smtClean="0">
                <a:solidFill>
                  <a:srgbClr val="000099"/>
                </a:solidFill>
              </a:rPr>
              <a:t>[3 </a:t>
            </a:r>
            <a:r>
              <a:rPr lang="en-US" sz="1600" b="1" dirty="0" smtClean="0">
                <a:solidFill>
                  <a:srgbClr val="000099"/>
                </a:solidFill>
              </a:rPr>
              <a:t>of </a:t>
            </a:r>
            <a:r>
              <a:rPr lang="en-US" sz="1600" b="1" dirty="0" smtClean="0">
                <a:solidFill>
                  <a:srgbClr val="000099"/>
                </a:solidFill>
              </a:rPr>
              <a:t>6]</a:t>
            </a:r>
            <a:endParaRPr lang="en-US" sz="1600" b="1" dirty="0" smtClean="0">
              <a:solidFill>
                <a:srgbClr val="000099"/>
              </a:solidFill>
            </a:endParaRPr>
          </a:p>
        </p:txBody>
      </p:sp>
      <p:sp>
        <p:nvSpPr>
          <p:cNvPr id="2" name="TextBox 1"/>
          <p:cNvSpPr txBox="1"/>
          <p:nvPr/>
        </p:nvSpPr>
        <p:spPr>
          <a:xfrm>
            <a:off x="468668" y="1186971"/>
            <a:ext cx="8000999" cy="4801315"/>
          </a:xfrm>
          <a:prstGeom prst="rect">
            <a:avLst/>
          </a:prstGeom>
          <a:noFill/>
        </p:spPr>
        <p:txBody>
          <a:bodyPr wrap="square" rtlCol="0">
            <a:spAutoFit/>
          </a:bodyPr>
          <a:lstStyle/>
          <a:p>
            <a:pPr marL="285750" indent="-285750">
              <a:buFont typeface="Arial"/>
              <a:buChar char="•"/>
            </a:pPr>
            <a:r>
              <a:rPr lang="en-US" b="1" dirty="0" smtClean="0">
                <a:solidFill>
                  <a:srgbClr val="000090"/>
                </a:solidFill>
              </a:rPr>
              <a:t>November </a:t>
            </a:r>
            <a:r>
              <a:rPr lang="en-US" b="1" dirty="0">
                <a:solidFill>
                  <a:srgbClr val="000090"/>
                </a:solidFill>
              </a:rPr>
              <a:t>5</a:t>
            </a:r>
            <a:r>
              <a:rPr lang="en-US" b="1" baseline="30000" dirty="0">
                <a:solidFill>
                  <a:srgbClr val="000090"/>
                </a:solidFill>
              </a:rPr>
              <a:t>th</a:t>
            </a:r>
            <a:r>
              <a:rPr lang="en-US" b="1" dirty="0">
                <a:solidFill>
                  <a:srgbClr val="000090"/>
                </a:solidFill>
              </a:rPr>
              <a:t>, 2014</a:t>
            </a:r>
            <a:r>
              <a:rPr lang="en-US" dirty="0">
                <a:solidFill>
                  <a:srgbClr val="000090"/>
                </a:solidFill>
              </a:rPr>
              <a:t> </a:t>
            </a:r>
            <a:r>
              <a:rPr lang="en-US" dirty="0" smtClean="0">
                <a:solidFill>
                  <a:srgbClr val="000090"/>
                </a:solidFill>
              </a:rPr>
              <a:t>Senate Chair Stefl-Mabry and </a:t>
            </a:r>
            <a:r>
              <a:rPr lang="en-US" dirty="0">
                <a:solidFill>
                  <a:srgbClr val="000090"/>
                </a:solidFill>
              </a:rPr>
              <a:t>Immediate Past Chair Wagner received an email from Interim Provost Mulcahy stating that he had received a </a:t>
            </a:r>
            <a:r>
              <a:rPr lang="en-US" b="1" dirty="0">
                <a:solidFill>
                  <a:srgbClr val="000090"/>
                </a:solidFill>
              </a:rPr>
              <a:t>formal request from the College of Computing and Information to create a Department of Computer Engineering to provide an academic support structure for the new degree in Computer Engineering.</a:t>
            </a:r>
            <a:r>
              <a:rPr lang="en-US" dirty="0">
                <a:solidFill>
                  <a:srgbClr val="000090"/>
                </a:solidFill>
              </a:rPr>
              <a:t> In the interest of honoring Article 2.2.2 of the Senate Charter/By-Laws Interim Provost Mulcahy sought the Senate’s advice as to how to submit his recommendation in support of this request for Senate Consideration. The request has been sent to Cynthia Fox, Chair of the Governance Council. </a:t>
            </a:r>
          </a:p>
          <a:p>
            <a:pPr marL="285750" indent="-285750">
              <a:buFont typeface="Arial"/>
              <a:buChar char="•"/>
            </a:pPr>
            <a:r>
              <a:rPr lang="en-US" b="1" dirty="0" smtClean="0">
                <a:solidFill>
                  <a:srgbClr val="000090"/>
                </a:solidFill>
              </a:rPr>
              <a:t>The </a:t>
            </a:r>
            <a:r>
              <a:rPr lang="en-US" b="1" dirty="0">
                <a:solidFill>
                  <a:srgbClr val="000090"/>
                </a:solidFill>
              </a:rPr>
              <a:t>Senate Officers (Chair, Vice-Chair and Immediate Past Chair) believe</a:t>
            </a:r>
            <a:r>
              <a:rPr lang="en-US" dirty="0">
                <a:solidFill>
                  <a:srgbClr val="000090"/>
                </a:solidFill>
              </a:rPr>
              <a:t> </a:t>
            </a:r>
            <a:r>
              <a:rPr lang="en-US" b="1" dirty="0">
                <a:solidFill>
                  <a:srgbClr val="000090"/>
                </a:solidFill>
              </a:rPr>
              <a:t>the process would be that a proposal for a new department with rationale and</a:t>
            </a:r>
            <a:r>
              <a:rPr lang="en-US" dirty="0">
                <a:solidFill>
                  <a:srgbClr val="000090"/>
                </a:solidFill>
              </a:rPr>
              <a:t> </a:t>
            </a:r>
            <a:r>
              <a:rPr lang="en-US" b="1" dirty="0">
                <a:solidFill>
                  <a:srgbClr val="000090"/>
                </a:solidFill>
              </a:rPr>
              <a:t>resource implications would come </a:t>
            </a:r>
            <a:r>
              <a:rPr lang="en-US" b="1" dirty="0" smtClean="0">
                <a:solidFill>
                  <a:srgbClr val="000090"/>
                </a:solidFill>
              </a:rPr>
              <a:t>out </a:t>
            </a:r>
            <a:r>
              <a:rPr lang="en-US" b="1" dirty="0">
                <a:solidFill>
                  <a:srgbClr val="000090"/>
                </a:solidFill>
              </a:rPr>
              <a:t>of CCI to the Provost, who in turn would send it to the UPPC as a follow-up to the already approved program announcement (i.e., initial proposal) for the major in computer engineering.</a:t>
            </a:r>
            <a:r>
              <a:rPr lang="en-US" dirty="0">
                <a:solidFill>
                  <a:srgbClr val="000090"/>
                </a:solidFill>
              </a:rPr>
              <a:t> The proposal to form the department, which ideally might have come to UPPC along with the formation of the major, is the administrative unit that would house the major. </a:t>
            </a:r>
          </a:p>
        </p:txBody>
      </p:sp>
      <p:sp>
        <p:nvSpPr>
          <p:cNvPr id="6" name="TextBox 5"/>
          <p:cNvSpPr txBox="1"/>
          <p:nvPr/>
        </p:nvSpPr>
        <p:spPr>
          <a:xfrm>
            <a:off x="2983894" y="76200"/>
            <a:ext cx="2970547" cy="646331"/>
          </a:xfrm>
          <a:prstGeom prst="rect">
            <a:avLst/>
          </a:prstGeom>
          <a:noFill/>
        </p:spPr>
        <p:txBody>
          <a:bodyPr wrap="none" rtlCol="0">
            <a:spAutoFit/>
          </a:bodyPr>
          <a:lstStyle/>
          <a:p>
            <a:pPr algn="ctr"/>
            <a:r>
              <a:rPr lang="en-US" b="1" dirty="0" smtClean="0">
                <a:solidFill>
                  <a:srgbClr val="000099"/>
                </a:solidFill>
              </a:rPr>
              <a:t>University Senate </a:t>
            </a:r>
            <a:r>
              <a:rPr lang="en-US" b="1" dirty="0">
                <a:solidFill>
                  <a:srgbClr val="000099"/>
                </a:solidFill>
              </a:rPr>
              <a:t>Meeting</a:t>
            </a:r>
            <a:br>
              <a:rPr lang="en-US" b="1" dirty="0">
                <a:solidFill>
                  <a:srgbClr val="000099"/>
                </a:solidFill>
              </a:rPr>
            </a:br>
            <a:r>
              <a:rPr lang="en-US" b="1" dirty="0">
                <a:solidFill>
                  <a:srgbClr val="000099"/>
                </a:solidFill>
              </a:rPr>
              <a:t>Monday, November 17, 2014</a:t>
            </a:r>
            <a:endParaRPr lang="en-US" b="1" dirty="0" smtClean="0">
              <a:solidFill>
                <a:srgbClr val="000099"/>
              </a:solidFill>
            </a:endParaRPr>
          </a:p>
        </p:txBody>
      </p:sp>
    </p:spTree>
    <p:extLst>
      <p:ext uri="{BB962C8B-B14F-4D97-AF65-F5344CB8AC3E}">
        <p14:creationId xmlns:p14="http://schemas.microsoft.com/office/powerpoint/2010/main" val="180697317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42611" y="837531"/>
            <a:ext cx="5173211" cy="369332"/>
          </a:xfrm>
          <a:prstGeom prst="rect">
            <a:avLst/>
          </a:prstGeom>
          <a:noFill/>
        </p:spPr>
        <p:txBody>
          <a:bodyPr wrap="none" rtlCol="0">
            <a:spAutoFit/>
          </a:bodyPr>
          <a:lstStyle/>
          <a:p>
            <a:pPr marL="285750" indent="-285750">
              <a:buFont typeface="Arial" panose="020B0604020202020204" pitchFamily="34" charset="0"/>
              <a:buChar char="•"/>
            </a:pPr>
            <a:r>
              <a:rPr lang="en-US" b="1" dirty="0" smtClean="0">
                <a:solidFill>
                  <a:srgbClr val="000099"/>
                </a:solidFill>
              </a:rPr>
              <a:t>Senate Chair’s Report – Joette Stefl-Mabry</a:t>
            </a:r>
            <a:r>
              <a:rPr lang="en-US" sz="1600" b="1" dirty="0" smtClean="0">
                <a:solidFill>
                  <a:srgbClr val="000099"/>
                </a:solidFill>
              </a:rPr>
              <a:t> </a:t>
            </a:r>
            <a:r>
              <a:rPr lang="en-US" sz="1600" b="1" dirty="0" smtClean="0">
                <a:solidFill>
                  <a:srgbClr val="000099"/>
                </a:solidFill>
              </a:rPr>
              <a:t>[4 </a:t>
            </a:r>
            <a:r>
              <a:rPr lang="en-US" sz="1600" b="1" dirty="0" smtClean="0">
                <a:solidFill>
                  <a:srgbClr val="000099"/>
                </a:solidFill>
              </a:rPr>
              <a:t>of </a:t>
            </a:r>
            <a:r>
              <a:rPr lang="en-US" sz="1600" b="1" dirty="0" smtClean="0">
                <a:solidFill>
                  <a:srgbClr val="000099"/>
                </a:solidFill>
              </a:rPr>
              <a:t>6]</a:t>
            </a:r>
            <a:endParaRPr lang="en-US" sz="1600" b="1" dirty="0" smtClean="0">
              <a:solidFill>
                <a:srgbClr val="000099"/>
              </a:solidFill>
            </a:endParaRPr>
          </a:p>
        </p:txBody>
      </p:sp>
      <p:sp>
        <p:nvSpPr>
          <p:cNvPr id="2" name="TextBox 1"/>
          <p:cNvSpPr txBox="1"/>
          <p:nvPr/>
        </p:nvSpPr>
        <p:spPr>
          <a:xfrm>
            <a:off x="468668" y="1186971"/>
            <a:ext cx="8000999" cy="5632312"/>
          </a:xfrm>
          <a:prstGeom prst="rect">
            <a:avLst/>
          </a:prstGeom>
          <a:noFill/>
        </p:spPr>
        <p:txBody>
          <a:bodyPr wrap="square" rtlCol="0">
            <a:spAutoFit/>
          </a:bodyPr>
          <a:lstStyle/>
          <a:p>
            <a:pPr marL="285750" indent="-285750">
              <a:buFont typeface="Arial"/>
              <a:buChar char="•"/>
            </a:pPr>
            <a:r>
              <a:rPr lang="en-US" dirty="0">
                <a:solidFill>
                  <a:srgbClr val="000099"/>
                </a:solidFill>
              </a:rPr>
              <a:t>The formation of the major, and in turn, the department, is still contingent upon full review by SUNY, external reviewers, UAC, GAC (as the potential departmental home for future undergraduate and graduate programs), the Senate and ultimately the President and SUNY. </a:t>
            </a:r>
          </a:p>
          <a:p>
            <a:pPr marL="285750" lvl="0" indent="-285750">
              <a:buFont typeface="Arial"/>
              <a:buChar char="•"/>
            </a:pPr>
            <a:r>
              <a:rPr lang="en-US" b="1" dirty="0">
                <a:solidFill>
                  <a:srgbClr val="000099"/>
                </a:solidFill>
              </a:rPr>
              <a:t>On October 27</a:t>
            </a:r>
            <a:r>
              <a:rPr lang="en-US" b="1" baseline="30000" dirty="0">
                <a:solidFill>
                  <a:srgbClr val="000099"/>
                </a:solidFill>
              </a:rPr>
              <a:t>th</a:t>
            </a:r>
            <a:r>
              <a:rPr lang="en-US" b="1" dirty="0">
                <a:solidFill>
                  <a:srgbClr val="000099"/>
                </a:solidFill>
              </a:rPr>
              <a:t>, 2014,</a:t>
            </a:r>
            <a:r>
              <a:rPr lang="en-US" dirty="0">
                <a:solidFill>
                  <a:srgbClr val="000099"/>
                </a:solidFill>
              </a:rPr>
              <a:t> </a:t>
            </a:r>
            <a:r>
              <a:rPr lang="en-US" dirty="0" smtClean="0">
                <a:solidFill>
                  <a:srgbClr val="000099"/>
                </a:solidFill>
              </a:rPr>
              <a:t>Senate Chair received </a:t>
            </a:r>
            <a:r>
              <a:rPr lang="en-US" dirty="0">
                <a:solidFill>
                  <a:srgbClr val="000099"/>
                </a:solidFill>
              </a:rPr>
              <a:t>a request from William B. </a:t>
            </a:r>
            <a:r>
              <a:rPr lang="en-US" dirty="0" err="1">
                <a:solidFill>
                  <a:srgbClr val="000099"/>
                </a:solidFill>
              </a:rPr>
              <a:t>Hedberg</a:t>
            </a:r>
            <a:r>
              <a:rPr lang="en-US" dirty="0">
                <a:solidFill>
                  <a:srgbClr val="000099"/>
                </a:solidFill>
              </a:rPr>
              <a:t>, PhD, Senior Vice Provost and Associate Vice President for Academic Affairs, requesting Senate designees for the slate of this year’s Excellence Award Selection Committee and to approve the slate of the committee before sending the list on to the President. Chair Stefl-Mabry sent the request to Cynthia Fox, Chair of the Governance Council</a:t>
            </a:r>
            <a:r>
              <a:rPr lang="en-US" dirty="0" smtClean="0">
                <a:solidFill>
                  <a:srgbClr val="000099"/>
                </a:solidFill>
              </a:rPr>
              <a:t>.</a:t>
            </a:r>
          </a:p>
          <a:p>
            <a:pPr lvl="0"/>
            <a:r>
              <a:rPr lang="en-US" b="1" dirty="0" smtClean="0">
                <a:solidFill>
                  <a:srgbClr val="000099"/>
                </a:solidFill>
              </a:rPr>
              <a:t>II. Reports of Actions</a:t>
            </a:r>
          </a:p>
          <a:p>
            <a:pPr marL="285750" lvl="0" indent="-285750">
              <a:buFont typeface="Arial"/>
              <a:buChar char="•"/>
            </a:pPr>
            <a:r>
              <a:rPr lang="en-US" dirty="0" smtClean="0">
                <a:solidFill>
                  <a:srgbClr val="000099"/>
                </a:solidFill>
              </a:rPr>
              <a:t>N/A</a:t>
            </a:r>
            <a:endParaRPr lang="en-US" dirty="0">
              <a:solidFill>
                <a:srgbClr val="000099"/>
              </a:solidFill>
            </a:endParaRPr>
          </a:p>
          <a:p>
            <a:r>
              <a:rPr lang="en-US" b="1" dirty="0" smtClean="0">
                <a:solidFill>
                  <a:srgbClr val="000099"/>
                </a:solidFill>
              </a:rPr>
              <a:t>III. Recommendations for Actions</a:t>
            </a:r>
          </a:p>
          <a:p>
            <a:pPr marL="285750" lvl="0" indent="-285750">
              <a:buFont typeface="Arial"/>
              <a:buChar char="•"/>
            </a:pPr>
            <a:r>
              <a:rPr lang="en-US" b="1" dirty="0">
                <a:solidFill>
                  <a:srgbClr val="000090"/>
                </a:solidFill>
              </a:rPr>
              <a:t>November 14</a:t>
            </a:r>
            <a:r>
              <a:rPr lang="en-US" b="1" baseline="30000" dirty="0">
                <a:solidFill>
                  <a:srgbClr val="000090"/>
                </a:solidFill>
              </a:rPr>
              <a:t>th</a:t>
            </a:r>
            <a:r>
              <a:rPr lang="en-US" dirty="0">
                <a:solidFill>
                  <a:srgbClr val="000090"/>
                </a:solidFill>
              </a:rPr>
              <a:t> Campus Governance Leaders received a memo from President Jones requesting the Senate to review ex officio voting privileges of administrators serving on Senate committees and councils. </a:t>
            </a:r>
            <a:endParaRPr lang="en-US" dirty="0" smtClean="0">
              <a:solidFill>
                <a:srgbClr val="000090"/>
              </a:solidFill>
            </a:endParaRPr>
          </a:p>
          <a:p>
            <a:pPr marL="285750" indent="-285750">
              <a:buFont typeface="Arial"/>
              <a:buChar char="•"/>
            </a:pPr>
            <a:r>
              <a:rPr lang="en-US" dirty="0" smtClean="0">
                <a:solidFill>
                  <a:srgbClr val="FF0000"/>
                </a:solidFill>
              </a:rPr>
              <a:t>Campus </a:t>
            </a:r>
            <a:r>
              <a:rPr lang="en-US" dirty="0">
                <a:solidFill>
                  <a:srgbClr val="FF0000"/>
                </a:solidFill>
              </a:rPr>
              <a:t>Governance Leaders </a:t>
            </a:r>
            <a:r>
              <a:rPr lang="en-US" dirty="0" smtClean="0">
                <a:solidFill>
                  <a:srgbClr val="FF0000"/>
                </a:solidFill>
              </a:rPr>
              <a:t>would like to be invited to </a:t>
            </a:r>
            <a:r>
              <a:rPr lang="en-US" dirty="0">
                <a:solidFill>
                  <a:srgbClr val="FF0000"/>
                </a:solidFill>
              </a:rPr>
              <a:t>a faculty meeting at your school/</a:t>
            </a:r>
            <a:r>
              <a:rPr lang="en-US" dirty="0" smtClean="0">
                <a:solidFill>
                  <a:srgbClr val="FF0000"/>
                </a:solidFill>
              </a:rPr>
              <a:t>department.</a:t>
            </a:r>
            <a:endParaRPr lang="en-US" dirty="0">
              <a:solidFill>
                <a:srgbClr val="FF0000"/>
              </a:solidFill>
            </a:endParaRPr>
          </a:p>
          <a:p>
            <a:pPr marL="285750" lvl="0" indent="-285750">
              <a:buFont typeface="Arial"/>
              <a:buChar char="•"/>
            </a:pPr>
            <a:endParaRPr lang="en-US" dirty="0" smtClean="0">
              <a:solidFill>
                <a:srgbClr val="000090"/>
              </a:solidFill>
            </a:endParaRPr>
          </a:p>
          <a:p>
            <a:pPr lvl="0"/>
            <a:endParaRPr lang="en-US" dirty="0">
              <a:solidFill>
                <a:srgbClr val="FF0000"/>
              </a:solidFill>
            </a:endParaRPr>
          </a:p>
        </p:txBody>
      </p:sp>
      <p:sp>
        <p:nvSpPr>
          <p:cNvPr id="6" name="TextBox 5"/>
          <p:cNvSpPr txBox="1"/>
          <p:nvPr/>
        </p:nvSpPr>
        <p:spPr>
          <a:xfrm>
            <a:off x="2983894" y="76200"/>
            <a:ext cx="2970547" cy="646331"/>
          </a:xfrm>
          <a:prstGeom prst="rect">
            <a:avLst/>
          </a:prstGeom>
          <a:noFill/>
        </p:spPr>
        <p:txBody>
          <a:bodyPr wrap="none" rtlCol="0">
            <a:spAutoFit/>
          </a:bodyPr>
          <a:lstStyle/>
          <a:p>
            <a:pPr algn="ctr"/>
            <a:r>
              <a:rPr lang="en-US" b="1" dirty="0">
                <a:solidFill>
                  <a:srgbClr val="000099"/>
                </a:solidFill>
              </a:rPr>
              <a:t> </a:t>
            </a:r>
            <a:r>
              <a:rPr lang="en-US" b="1" dirty="0" smtClean="0">
                <a:solidFill>
                  <a:srgbClr val="000099"/>
                </a:solidFill>
              </a:rPr>
              <a:t>University Senate </a:t>
            </a:r>
            <a:r>
              <a:rPr lang="en-US" b="1" dirty="0">
                <a:solidFill>
                  <a:srgbClr val="000099"/>
                </a:solidFill>
              </a:rPr>
              <a:t>Meeting</a:t>
            </a:r>
            <a:br>
              <a:rPr lang="en-US" b="1" dirty="0">
                <a:solidFill>
                  <a:srgbClr val="000099"/>
                </a:solidFill>
              </a:rPr>
            </a:br>
            <a:r>
              <a:rPr lang="en-US" b="1" dirty="0">
                <a:solidFill>
                  <a:srgbClr val="000099"/>
                </a:solidFill>
              </a:rPr>
              <a:t>Monday, November 17, 2014</a:t>
            </a:r>
            <a:endParaRPr lang="en-US" b="1" dirty="0" smtClean="0">
              <a:solidFill>
                <a:srgbClr val="000099"/>
              </a:solidFill>
            </a:endParaRPr>
          </a:p>
        </p:txBody>
      </p:sp>
    </p:spTree>
    <p:extLst>
      <p:ext uri="{BB962C8B-B14F-4D97-AF65-F5344CB8AC3E}">
        <p14:creationId xmlns:p14="http://schemas.microsoft.com/office/powerpoint/2010/main" val="40129483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38671</TotalTime>
  <Words>4077</Words>
  <Application>Microsoft Macintosh PowerPoint</Application>
  <PresentationFormat>On-screen Show (4:3)</PresentationFormat>
  <Paragraphs>344</Paragraphs>
  <Slides>44</Slides>
  <Notes>1</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at Albany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Christine Wagner</dc:creator>
  <cp:lastModifiedBy>Joette Stefl-Mabry</cp:lastModifiedBy>
  <cp:revision>253</cp:revision>
  <cp:lastPrinted>2014-09-15T14:02:53Z</cp:lastPrinted>
  <dcterms:created xsi:type="dcterms:W3CDTF">2013-09-16T14:00:42Z</dcterms:created>
  <dcterms:modified xsi:type="dcterms:W3CDTF">2014-11-17T00:28:36Z</dcterms:modified>
</cp:coreProperties>
</file>