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76" r:id="rId3"/>
    <p:sldId id="270" r:id="rId4"/>
    <p:sldId id="258" r:id="rId5"/>
    <p:sldId id="260" r:id="rId6"/>
    <p:sldId id="265" r:id="rId7"/>
    <p:sldId id="269" r:id="rId8"/>
    <p:sldId id="261" r:id="rId9"/>
    <p:sldId id="275" r:id="rId10"/>
    <p:sldId id="274" r:id="rId11"/>
    <p:sldId id="25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95" autoAdjust="0"/>
    <p:restoredTop sz="94660" autoAdjust="0"/>
  </p:normalViewPr>
  <p:slideViewPr>
    <p:cSldViewPr>
      <p:cViewPr varScale="1">
        <p:scale>
          <a:sx n="97" d="100"/>
          <a:sy n="97" d="100"/>
        </p:scale>
        <p:origin x="6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1DB14F-BBCA-439E-B37A-DB718620F7DB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89A6C8-2630-416A-89B8-0C737472A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2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02EC9B-9C0B-4BE2-942A-864D1DCA2A3B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14EE56-191B-4546-B457-301F3C035A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B505B1-E896-41D9-989E-29E73084CCC5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6BE-D96D-4C49-B3B5-9A92F3E2FFD7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1BBF713-0403-4F01-A7F4-EF1DAFF35EB3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4/5/2016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E1C-305B-4FA5-80F0-5EF4D3D90B8E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1D2E2C-FFE3-4619-92D2-D2C3E8F9A716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7C3E09-2229-4D84-BB4A-990219DBD9B4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C198-FBD8-44EC-B533-28E0ECA314E8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1622-8ABE-481E-8569-8460C347E7B7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F31D-3EB3-4AF9-869A-4C634B3A21A8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5EB247-348F-42C1-BE60-B8DB61C6C141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99358F-D478-41BA-90A7-AE35C73C1ADA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UAlbany Applied Learning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E333C1-AFFB-477D-B11E-DFF39F3E76A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971800"/>
            <a:ext cx="6858000" cy="2895600"/>
          </a:xfrm>
        </p:spPr>
        <p:txBody>
          <a:bodyPr>
            <a:normAutofit/>
          </a:bodyPr>
          <a:lstStyle/>
          <a:p>
            <a:r>
              <a:rPr lang="en-US" dirty="0"/>
              <a:t>Applied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University at Albany</a:t>
            </a:r>
            <a:br>
              <a:rPr lang="en-US" dirty="0" smtClean="0"/>
            </a:br>
            <a:r>
              <a:rPr lang="en-US" sz="24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latin typeface="Garamond" panose="02020404030301010803" pitchFamily="18" charset="0"/>
              </a:rPr>
              <a:t>UAlbany Senate</a:t>
            </a:r>
            <a:r>
              <a:rPr lang="en-US" dirty="0" smtClean="0">
                <a:latin typeface="Garamond" panose="02020404030301010803" pitchFamily="18" charset="0"/>
              </a:rPr>
              <a:t/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sz="3200" dirty="0" smtClean="0">
                <a:latin typeface="Garamond" panose="02020404030301010803" pitchFamily="18" charset="0"/>
              </a:rPr>
              <a:t>April 4</a:t>
            </a:r>
            <a:r>
              <a:rPr lang="en-US" sz="3200" baseline="30000" dirty="0" smtClean="0">
                <a:latin typeface="Garamond" panose="02020404030301010803" pitchFamily="18" charset="0"/>
              </a:rPr>
              <a:t>th</a:t>
            </a:r>
            <a:r>
              <a:rPr lang="en-US" sz="3200" dirty="0" smtClean="0">
                <a:latin typeface="Garamond" panose="02020404030301010803" pitchFamily="18" charset="0"/>
              </a:rPr>
              <a:t> , 2016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Experience Transformation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44958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Moving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Applied Learning culture. Use the term!</a:t>
            </a:r>
          </a:p>
          <a:p>
            <a:r>
              <a:rPr lang="en-US" dirty="0" smtClean="0"/>
              <a:t>Consider </a:t>
            </a:r>
            <a:r>
              <a:rPr lang="en-US" dirty="0"/>
              <a:t>building new areas/courses to expand applied learning in </a:t>
            </a:r>
            <a:r>
              <a:rPr lang="en-US" dirty="0" smtClean="0"/>
              <a:t>schools/colleges/departments</a:t>
            </a:r>
            <a:endParaRPr lang="en-US" dirty="0"/>
          </a:p>
          <a:p>
            <a:r>
              <a:rPr lang="en-US" dirty="0"/>
              <a:t>Showcase opportunities that exemplify applied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Showcase faculty who are leaders in applied learning</a:t>
            </a:r>
          </a:p>
          <a:p>
            <a:r>
              <a:rPr lang="en-US" dirty="0" smtClean="0"/>
              <a:t>Develop training through ITLAL and encourage faculty involvement</a:t>
            </a:r>
          </a:p>
          <a:p>
            <a:r>
              <a:rPr lang="en-US" dirty="0" smtClean="0"/>
              <a:t>Participate in events/promotions/video about applied learning</a:t>
            </a:r>
          </a:p>
          <a:p>
            <a:r>
              <a:rPr lang="en-US" dirty="0" smtClean="0"/>
              <a:t>Spread a university-wide message to students: participate in applied </a:t>
            </a:r>
            <a:r>
              <a:rPr lang="en-US" dirty="0"/>
              <a:t>l</a:t>
            </a:r>
            <a:r>
              <a:rPr lang="en-US" dirty="0" smtClean="0"/>
              <a:t>earning opportunities!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799" y="6361611"/>
            <a:ext cx="2560915" cy="3281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UAlbany Applied Learning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6361611"/>
            <a:ext cx="624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4" name="Subtitle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066211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1600" b="1" dirty="0" smtClean="0"/>
              <a:t>Applied Learning Steering Committee:</a:t>
            </a:r>
          </a:p>
          <a:p>
            <a:pPr marL="0" indent="0" algn="ctr">
              <a:buNone/>
            </a:pPr>
            <a:endParaRPr lang="en-US" sz="100" b="1" dirty="0" smtClean="0"/>
          </a:p>
          <a:p>
            <a:pPr marL="0" indent="0" algn="ctr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Linda Krzykowski, Ph.D., Assistant Vice Provost, Student Engagement, Co-chair</a:t>
            </a:r>
          </a:p>
          <a:p>
            <a:pPr marL="0" indent="0" algn="ctr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Noah Simon, Director, Office of Career and Professional Development, Co-chair</a:t>
            </a:r>
          </a:p>
          <a:p>
            <a:pPr marL="0" indent="0" algn="ctr">
              <a:buNone/>
            </a:pPr>
            <a:r>
              <a:rPr lang="en-US" sz="1500" dirty="0" smtClean="0"/>
              <a:t>Jeanette Altarriba, Ph.D., Vice Provost and Dean, Undergraduate Education and Professor, Psychology</a:t>
            </a:r>
          </a:p>
          <a:p>
            <a:pPr marL="0" indent="0" algn="ctr">
              <a:buNone/>
            </a:pPr>
            <a:r>
              <a:rPr lang="en-US" sz="1500" dirty="0" smtClean="0"/>
              <a:t>Harvey Charles, Ph.D./James Pasquill, Office of International Education and Global Strategy</a:t>
            </a:r>
          </a:p>
          <a:p>
            <a:pPr marL="0" indent="0" algn="ctr">
              <a:buNone/>
            </a:pPr>
            <a:r>
              <a:rPr lang="en-US" sz="1500" dirty="0" smtClean="0"/>
              <a:t>Ed Engelbride, Ph.D., Associate Vice President, Student Affairs</a:t>
            </a:r>
          </a:p>
          <a:p>
            <a:pPr marL="0" indent="0" algn="ctr">
              <a:buNone/>
            </a:pPr>
            <a:r>
              <a:rPr lang="en-US" sz="1500" dirty="0" smtClean="0"/>
              <a:t>Richard Fogarty, Ph.D., Associate Professor, History and Associate Dean for General Education</a:t>
            </a:r>
          </a:p>
          <a:p>
            <a:pPr marL="0" indent="0" algn="ctr">
              <a:buNone/>
            </a:pPr>
            <a:r>
              <a:rPr lang="en-US" sz="1500" dirty="0" smtClean="0"/>
              <a:t>Debra Gelinas, Ed.D., Special Assistant to the Provost for Experiential Education</a:t>
            </a:r>
          </a:p>
          <a:p>
            <a:pPr marL="0" indent="0" algn="ctr">
              <a:buNone/>
            </a:pPr>
            <a:r>
              <a:rPr lang="en-US" sz="1500" dirty="0" smtClean="0"/>
              <a:t>JoAnne Malatesta, Ph.D., Assistant Vice Provost and Director, Advisement Services Center</a:t>
            </a:r>
          </a:p>
          <a:p>
            <a:pPr marL="0" indent="0" algn="ctr">
              <a:buNone/>
            </a:pPr>
            <a:r>
              <a:rPr lang="en-US" sz="1500" dirty="0" smtClean="0"/>
              <a:t>Cathy Parker, Associate Director, </a:t>
            </a:r>
            <a:r>
              <a:rPr lang="en-US" sz="1500" dirty="0"/>
              <a:t>Office of </a:t>
            </a:r>
            <a:r>
              <a:rPr lang="en-US" sz="1500" dirty="0" smtClean="0"/>
              <a:t>Career and </a:t>
            </a:r>
            <a:r>
              <a:rPr lang="en-US" sz="1500" dirty="0"/>
              <a:t>Professional Development</a:t>
            </a:r>
            <a:endParaRPr lang="en-US" sz="1500" dirty="0" smtClean="0"/>
          </a:p>
          <a:p>
            <a:pPr marL="0" indent="0" algn="ctr">
              <a:buNone/>
            </a:pPr>
            <a:r>
              <a:rPr lang="en-US" sz="1500" dirty="0" smtClean="0"/>
              <a:t>Debernee Privott, Ph.D., Assistant Dean, College of Arts and Sciences and Director, UHS Program</a:t>
            </a:r>
          </a:p>
          <a:p>
            <a:pPr marL="0" indent="0" algn="ctr">
              <a:buNone/>
            </a:pPr>
            <a:r>
              <a:rPr lang="en-US" sz="1500" dirty="0" smtClean="0"/>
              <a:t>David Rousseau, Ph.D., Interim Dean, College of Emergency Preparedness, Homeland Security and Cybersecurity</a:t>
            </a:r>
          </a:p>
          <a:p>
            <a:pPr marL="0" indent="0" algn="ctr">
              <a:buNone/>
            </a:pPr>
            <a:r>
              <a:rPr lang="en-US" sz="1500" dirty="0" smtClean="0"/>
              <a:t>Sheri Stevens, Director, Community and Public Service Program</a:t>
            </a:r>
          </a:p>
          <a:p>
            <a:pPr marL="0" indent="0" algn="ctr">
              <a:buNone/>
            </a:pPr>
            <a:r>
              <a:rPr lang="en-US" sz="1500" dirty="0" smtClean="0"/>
              <a:t>Douglas Sweet, Coordinator of Student Learning and Assessment, Student Affairs </a:t>
            </a:r>
            <a:endParaRPr lang="en-US" sz="15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799" y="6361611"/>
            <a:ext cx="2560915" cy="3281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UAlbany Applied Learning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52400" y="6361611"/>
            <a:ext cx="624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Applied Learning?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Categories of hands-on, experiential learning</a:t>
            </a:r>
          </a:p>
          <a:p>
            <a:pPr lvl="1"/>
            <a:r>
              <a:rPr lang="en-US" dirty="0" smtClean="0"/>
              <a:t>Research and entrepreneurship</a:t>
            </a:r>
          </a:p>
          <a:p>
            <a:pPr lvl="1"/>
            <a:r>
              <a:rPr lang="en-US" dirty="0" smtClean="0"/>
              <a:t>Community service, community engaged learning and research</a:t>
            </a:r>
          </a:p>
          <a:p>
            <a:pPr lvl="1"/>
            <a:r>
              <a:rPr lang="en-US" dirty="0" smtClean="0"/>
              <a:t>Study abroad, volunteer abroad, internship abroad</a:t>
            </a:r>
          </a:p>
          <a:p>
            <a:pPr lvl="1"/>
            <a:r>
              <a:rPr lang="en-US" dirty="0" smtClean="0"/>
              <a:t>Internships</a:t>
            </a:r>
            <a:r>
              <a:rPr lang="en-US" smtClean="0"/>
              <a:t>, </a:t>
            </a:r>
            <a:r>
              <a:rPr lang="en-US" smtClean="0"/>
              <a:t>co-ops</a:t>
            </a:r>
            <a:r>
              <a:rPr lang="en-US" dirty="0" smtClean="0"/>
              <a:t>, practicums</a:t>
            </a:r>
          </a:p>
          <a:p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Preparation, Orientation,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&amp; Training </a:t>
            </a:r>
          </a:p>
          <a:p>
            <a:pPr lvl="1"/>
            <a:r>
              <a:rPr lang="en-US" dirty="0" smtClean="0"/>
              <a:t>Monitoring &amp; Continuous </a:t>
            </a:r>
          </a:p>
          <a:p>
            <a:pPr marL="365760" lvl="1" indent="0">
              <a:buNone/>
            </a:pPr>
            <a:r>
              <a:rPr lang="en-US" dirty="0" smtClean="0"/>
              <a:t>    Improvement</a:t>
            </a:r>
            <a:endParaRPr lang="en-US" dirty="0"/>
          </a:p>
          <a:p>
            <a:pPr lvl="1"/>
            <a:r>
              <a:rPr lang="en-US" dirty="0" smtClean="0"/>
              <a:t>Reflection &amp; Acknowledgment</a:t>
            </a:r>
          </a:p>
          <a:p>
            <a:pPr lvl="1"/>
            <a:r>
              <a:rPr lang="en-US" dirty="0" smtClean="0"/>
              <a:t>Assessment &amp; Evaluation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9999"/>
            <a:ext cx="30480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6361611"/>
            <a:ext cx="8809314" cy="328114"/>
            <a:chOff x="152400" y="6361611"/>
            <a:chExt cx="8809314" cy="328114"/>
          </a:xfrm>
        </p:grpSpPr>
        <p:sp>
          <p:nvSpPr>
            <p:cNvPr id="9" name="Footer Placeholder 4"/>
            <p:cNvSpPr txBox="1">
              <a:spLocks/>
            </p:cNvSpPr>
            <p:nvPr/>
          </p:nvSpPr>
          <p:spPr>
            <a:xfrm>
              <a:off x="6400799" y="6361611"/>
              <a:ext cx="2560915" cy="3281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anchor="ctr"/>
            <a:lstStyle>
              <a:defPPr>
                <a:defRPr lang="en-US"/>
              </a:defPPr>
              <a:lvl1pPr marL="0" algn="r" defTabSz="914400" rtl="0" eaLnBrk="1" latinLnBrk="0" hangingPunct="1">
                <a:defRPr kumimoji="0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UAlbany Applied Learning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6361611"/>
              <a:ext cx="6248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76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Benefits of Applied Learning </a:t>
            </a:r>
            <a:br>
              <a:rPr lang="en-US" sz="4000" b="1" dirty="0" smtClean="0"/>
            </a:br>
            <a:r>
              <a:rPr lang="en-US" sz="4000" b="1" dirty="0" smtClean="0"/>
              <a:t>for Our Students 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Enables personalized learning </a:t>
            </a:r>
          </a:p>
          <a:p>
            <a:r>
              <a:rPr lang="en-US" dirty="0" smtClean="0"/>
              <a:t>Leads to improved academic performance</a:t>
            </a:r>
          </a:p>
          <a:p>
            <a:r>
              <a:rPr lang="en-US" dirty="0" smtClean="0"/>
              <a:t>Connects and extends theory to practice</a:t>
            </a:r>
          </a:p>
          <a:p>
            <a:r>
              <a:rPr lang="en-US" dirty="0" smtClean="0"/>
              <a:t>Increases student engagement through faculty connections and mentorship </a:t>
            </a:r>
          </a:p>
          <a:p>
            <a:r>
              <a:rPr lang="en-US" dirty="0" smtClean="0"/>
              <a:t>Develops skills including critical thinking, problem solving, decision making, and teamwork</a:t>
            </a:r>
          </a:p>
          <a:p>
            <a:r>
              <a:rPr lang="en-US" dirty="0" smtClean="0"/>
              <a:t>Yields positive professional outcomes including networking, resume building, graduate school skills, jobs, etc.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5371526"/>
            <a:ext cx="3581400" cy="111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2400" y="6361611"/>
            <a:ext cx="8809314" cy="328114"/>
            <a:chOff x="152400" y="6361611"/>
            <a:chExt cx="8809314" cy="328114"/>
          </a:xfrm>
        </p:grpSpPr>
        <p:sp>
          <p:nvSpPr>
            <p:cNvPr id="7" name="Footer Placeholder 4"/>
            <p:cNvSpPr txBox="1">
              <a:spLocks/>
            </p:cNvSpPr>
            <p:nvPr/>
          </p:nvSpPr>
          <p:spPr>
            <a:xfrm>
              <a:off x="6400799" y="6361611"/>
              <a:ext cx="2560915" cy="3281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anchor="ctr"/>
            <a:lstStyle>
              <a:defPPr>
                <a:defRPr lang="en-US"/>
              </a:defPPr>
              <a:lvl1pPr marL="0" algn="r" defTabSz="914400" rtl="0" eaLnBrk="1" latinLnBrk="0" hangingPunct="1">
                <a:defRPr kumimoji="0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UAlbany Applied Learning</a:t>
              </a:r>
              <a:endParaRPr lang="en-U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6361611"/>
              <a:ext cx="6248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Applied Learning is Critical to UAlbany’s Strategy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10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Retention and Recruitment Strategy</a:t>
            </a:r>
          </a:p>
          <a:p>
            <a:pPr lvl="1"/>
            <a:r>
              <a:rPr lang="en-US" dirty="0"/>
              <a:t>Student satisfaction and motivation to learn</a:t>
            </a:r>
          </a:p>
          <a:p>
            <a:r>
              <a:rPr lang="en-US" dirty="0" smtClean="0"/>
              <a:t>Increase </a:t>
            </a:r>
            <a:r>
              <a:rPr lang="en-US" dirty="0"/>
              <a:t>Student </a:t>
            </a:r>
            <a:r>
              <a:rPr lang="en-US" dirty="0" smtClean="0"/>
              <a:t>Success and Engagement </a:t>
            </a:r>
            <a:endParaRPr lang="en-US" dirty="0"/>
          </a:p>
          <a:p>
            <a:pPr lvl="1"/>
            <a:r>
              <a:rPr lang="en-US" dirty="0"/>
              <a:t>Validates and extends classroom learning</a:t>
            </a:r>
          </a:p>
          <a:p>
            <a:pPr lvl="1"/>
            <a:r>
              <a:rPr lang="en-US" dirty="0"/>
              <a:t>Graduate </a:t>
            </a:r>
            <a:r>
              <a:rPr lang="en-US" dirty="0" smtClean="0"/>
              <a:t>school and career success</a:t>
            </a:r>
            <a:endParaRPr lang="en-US" dirty="0"/>
          </a:p>
          <a:p>
            <a:pPr lvl="1"/>
            <a:r>
              <a:rPr lang="en-US" dirty="0" smtClean="0"/>
              <a:t>Relationships with faculty, staff and student groups</a:t>
            </a:r>
            <a:endParaRPr lang="en-US" dirty="0"/>
          </a:p>
          <a:p>
            <a:r>
              <a:rPr lang="en-US" dirty="0" smtClean="0"/>
              <a:t>Strong History of Public Engagement and Partnerships </a:t>
            </a:r>
          </a:p>
          <a:p>
            <a:pPr lvl="1"/>
            <a:r>
              <a:rPr lang="en-US" dirty="0" smtClean="0"/>
              <a:t>Presidential stakes</a:t>
            </a:r>
          </a:p>
          <a:p>
            <a:r>
              <a:rPr lang="en-US" dirty="0" smtClean="0"/>
              <a:t>Provost Expertise and Direction</a:t>
            </a:r>
          </a:p>
          <a:p>
            <a:r>
              <a:rPr lang="en-US" dirty="0" smtClean="0"/>
              <a:t>SUNY Central strategy for all campuses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6361611"/>
            <a:ext cx="8809314" cy="328114"/>
            <a:chOff x="152400" y="6361611"/>
            <a:chExt cx="8809314" cy="328114"/>
          </a:xfrm>
        </p:grpSpPr>
        <p:sp>
          <p:nvSpPr>
            <p:cNvPr id="8" name="Footer Placeholder 4"/>
            <p:cNvSpPr txBox="1">
              <a:spLocks/>
            </p:cNvSpPr>
            <p:nvPr/>
          </p:nvSpPr>
          <p:spPr>
            <a:xfrm>
              <a:off x="6400799" y="6361611"/>
              <a:ext cx="2560915" cy="3281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anchor="ctr"/>
            <a:lstStyle>
              <a:defPPr>
                <a:defRPr lang="en-US"/>
              </a:defPPr>
              <a:lvl1pPr marL="0" algn="r" defTabSz="914400" rtl="0" eaLnBrk="1" latinLnBrk="0" hangingPunct="1">
                <a:defRPr kumimoji="0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UAlbany Applied Learning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6361611"/>
              <a:ext cx="6248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5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Our Campus has a Strong </a:t>
            </a:r>
            <a:r>
              <a:rPr lang="en-US" b="1" dirty="0"/>
              <a:t>H</a:t>
            </a:r>
            <a:r>
              <a:rPr lang="en-US" b="1" dirty="0" smtClean="0"/>
              <a:t>istory in Applied </a:t>
            </a:r>
            <a:r>
              <a:rPr lang="en-US" b="1" dirty="0"/>
              <a:t>L</a:t>
            </a:r>
            <a:r>
              <a:rPr lang="en-US" b="1" dirty="0" smtClean="0"/>
              <a:t>earning </a:t>
            </a:r>
            <a:r>
              <a:rPr lang="en-US" b="1" dirty="0"/>
              <a:t>O</a:t>
            </a:r>
            <a:r>
              <a:rPr lang="en-US" b="1" dirty="0" smtClean="0"/>
              <a:t>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Undergraduate </a:t>
            </a:r>
            <a:r>
              <a:rPr lang="en-US" sz="2000" dirty="0"/>
              <a:t>research </a:t>
            </a:r>
            <a:r>
              <a:rPr lang="en-US" sz="2000" dirty="0" smtClean="0"/>
              <a:t>in departments and via </a:t>
            </a:r>
            <a:r>
              <a:rPr lang="en-US" sz="2000" dirty="0"/>
              <a:t>renewed and university-wide emphasis</a:t>
            </a:r>
          </a:p>
          <a:p>
            <a:r>
              <a:rPr lang="en-US" sz="2000" dirty="0"/>
              <a:t>Departmental, School of Education, and university-wide internship courses</a:t>
            </a:r>
          </a:p>
          <a:p>
            <a:r>
              <a:rPr lang="en-US" sz="2000" dirty="0"/>
              <a:t>Study Abroad and Service Abroad</a:t>
            </a:r>
          </a:p>
          <a:p>
            <a:r>
              <a:rPr lang="en-US" sz="2000" dirty="0"/>
              <a:t>Community Service </a:t>
            </a:r>
            <a:r>
              <a:rPr lang="en-US" sz="2000" dirty="0" smtClean="0"/>
              <a:t>credit-bearing </a:t>
            </a:r>
            <a:r>
              <a:rPr lang="en-US" sz="2000" dirty="0"/>
              <a:t>classes (1, 2, and 3 credit options)</a:t>
            </a:r>
          </a:p>
          <a:p>
            <a:r>
              <a:rPr lang="en-US" sz="2000" dirty="0" smtClean="0"/>
              <a:t>Peer Education, Peer Advisors, Peer Career Advisors, Middle Earth Program</a:t>
            </a:r>
          </a:p>
          <a:p>
            <a:r>
              <a:rPr lang="en-US" sz="2000" dirty="0" smtClean="0"/>
              <a:t>Applied learning experiences via campus positions:  Residential Assistant, Orientation Leaders, Campus Programming Board, etc.</a:t>
            </a:r>
          </a:p>
          <a:p>
            <a:r>
              <a:rPr lang="en-US" sz="2000" dirty="0" smtClean="0"/>
              <a:t>New, part-time hire in Provost’s Office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799" y="6361611"/>
            <a:ext cx="2560915" cy="3281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UAlbany Applied Learning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6361611"/>
            <a:ext cx="624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724400"/>
            <a:ext cx="3490511" cy="160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5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Recent Efforts to Accelerate Applied Learning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SUNY Provost Committee on Applied Learning – Linda Krzykowski and Debra Gelinas represent UAlbany</a:t>
            </a:r>
          </a:p>
          <a:p>
            <a:r>
              <a:rPr lang="en-US" dirty="0" smtClean="0"/>
              <a:t>UA Steering Committee formed by Provost – Chaired by Linda Krzykowski (AA) and Noah Simon (SA)</a:t>
            </a:r>
          </a:p>
          <a:p>
            <a:pPr lvl="1"/>
            <a:r>
              <a:rPr lang="en-US" dirty="0"/>
              <a:t>6 Task </a:t>
            </a:r>
            <a:r>
              <a:rPr lang="en-US" dirty="0" smtClean="0"/>
              <a:t>Forces - Membership available on hand out</a:t>
            </a:r>
          </a:p>
          <a:p>
            <a:r>
              <a:rPr lang="en-US" dirty="0" smtClean="0"/>
              <a:t>Brought a campus team to WACE </a:t>
            </a:r>
            <a:r>
              <a:rPr lang="en-US" dirty="0"/>
              <a:t>I</a:t>
            </a:r>
            <a:r>
              <a:rPr lang="en-US" dirty="0" smtClean="0"/>
              <a:t>nstitute in June and WACE Assessment </a:t>
            </a:r>
            <a:r>
              <a:rPr lang="en-US" dirty="0"/>
              <a:t>C</a:t>
            </a:r>
            <a:r>
              <a:rPr lang="en-US" dirty="0" smtClean="0"/>
              <a:t>onference in October </a:t>
            </a:r>
            <a:r>
              <a:rPr lang="en-US" sz="1900" dirty="0" smtClean="0"/>
              <a:t>(World Association for Cooperative Education)</a:t>
            </a:r>
            <a:endParaRPr lang="en-US" dirty="0" smtClean="0"/>
          </a:p>
          <a:p>
            <a:r>
              <a:rPr lang="en-US" dirty="0" smtClean="0"/>
              <a:t>Kick off events </a:t>
            </a:r>
          </a:p>
          <a:p>
            <a:pPr lvl="1"/>
            <a:r>
              <a:rPr lang="en-US" dirty="0" smtClean="0"/>
              <a:t>Fall – awareness campaign</a:t>
            </a:r>
          </a:p>
          <a:p>
            <a:pPr lvl="1"/>
            <a:r>
              <a:rPr lang="en-US" dirty="0" smtClean="0"/>
              <a:t>Spring – guest speaker</a:t>
            </a:r>
          </a:p>
          <a:p>
            <a:r>
              <a:rPr lang="en-US" dirty="0" smtClean="0"/>
              <a:t>Branding 4 Major Semester Events – Job &amp; Internship Fair, Study Abroad Fair, Service Learning Fair &amp; Undergraduate Research Forum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799" y="6361611"/>
            <a:ext cx="2560915" cy="3281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UAlbany Applied Learning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6361611"/>
            <a:ext cx="624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Focused </a:t>
            </a:r>
            <a:r>
              <a:rPr lang="en-US" b="1" dirty="0"/>
              <a:t>Work in 6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 </a:t>
            </a:r>
            <a:r>
              <a:rPr lang="en-US" dirty="0"/>
              <a:t>task forces plus Steering Committee work:  Members added based on Senate feedback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Baseline Information – Registrar tagging and tracking system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Marketing and Awareness of Applied Learning – created an applied learning experience for our Marketing Research class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Applied Learning </a:t>
            </a:r>
            <a:r>
              <a:rPr lang="en-US" dirty="0" smtClean="0"/>
              <a:t>Events – kick off event speaker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Faculty Development and Support </a:t>
            </a:r>
            <a:r>
              <a:rPr lang="en-US" dirty="0" smtClean="0"/>
              <a:t>– support for faculty to attend local course development institute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Assessing </a:t>
            </a:r>
            <a:r>
              <a:rPr lang="en-US" dirty="0"/>
              <a:t>Applied </a:t>
            </a:r>
            <a:r>
              <a:rPr lang="en-US" dirty="0" smtClean="0"/>
              <a:t>Learning – developing toolkits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Credentialing: </a:t>
            </a:r>
            <a:r>
              <a:rPr lang="en-US" dirty="0"/>
              <a:t>Merit </a:t>
            </a:r>
            <a:r>
              <a:rPr lang="en-US" dirty="0" smtClean="0"/>
              <a:t>Pages, micro-credentialing, ePortfolios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799" y="6361611"/>
            <a:ext cx="2560915" cy="3281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UAlbany Applied Learning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6361611"/>
            <a:ext cx="624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6200"/>
            <a:ext cx="22807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3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Current Work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49184" y="1637211"/>
            <a:ext cx="40386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02875" y="1752599"/>
            <a:ext cx="4358840" cy="4419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Starting to collect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r>
              <a:rPr lang="en-US" dirty="0" smtClean="0"/>
              <a:t>SUNY-required reports</a:t>
            </a:r>
            <a:endParaRPr lang="en-US" dirty="0"/>
          </a:p>
          <a:p>
            <a:r>
              <a:rPr lang="en-US" dirty="0"/>
              <a:t>Increasing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Hosting Events </a:t>
            </a:r>
          </a:p>
          <a:p>
            <a:pPr lvl="1"/>
            <a:r>
              <a:rPr lang="en-US" dirty="0" smtClean="0"/>
              <a:t>Marketing Class developing strategies for reaching students</a:t>
            </a:r>
          </a:p>
          <a:p>
            <a:pPr lvl="1"/>
            <a:r>
              <a:rPr lang="en-US" dirty="0" smtClean="0"/>
              <a:t>Moving campus jobs to campus internships</a:t>
            </a:r>
          </a:p>
          <a:p>
            <a:r>
              <a:rPr lang="en-US" dirty="0" smtClean="0"/>
              <a:t>Increasing Supply</a:t>
            </a:r>
            <a:endParaRPr lang="en-US" dirty="0"/>
          </a:p>
          <a:p>
            <a:pPr lvl="1"/>
            <a:r>
              <a:rPr lang="en-US" dirty="0" smtClean="0"/>
              <a:t>Connecting with Schools/Colleges</a:t>
            </a:r>
          </a:p>
          <a:p>
            <a:pPr lvl="1"/>
            <a:r>
              <a:rPr lang="en-US" dirty="0" smtClean="0"/>
              <a:t>Expanding University offerings</a:t>
            </a:r>
          </a:p>
          <a:p>
            <a:r>
              <a:rPr lang="en-US" dirty="0" smtClean="0"/>
              <a:t>Branding </a:t>
            </a:r>
          </a:p>
          <a:p>
            <a:pPr lvl="1"/>
            <a:r>
              <a:rPr lang="en-US" dirty="0" smtClean="0"/>
              <a:t>Give Aways</a:t>
            </a:r>
          </a:p>
          <a:p>
            <a:pPr lvl="1"/>
            <a:r>
              <a:rPr lang="en-US" dirty="0" smtClean="0"/>
              <a:t>Tabling at all existing campus fairs and fora</a:t>
            </a:r>
          </a:p>
          <a:p>
            <a:pPr lvl="1"/>
            <a:r>
              <a:rPr lang="en-US" dirty="0" smtClean="0"/>
              <a:t>Developing Website-centralized location for information</a:t>
            </a:r>
            <a:endParaRPr lang="en-US" dirty="0"/>
          </a:p>
        </p:txBody>
      </p:sp>
      <p:pic>
        <p:nvPicPr>
          <p:cNvPr id="3075" name="Picture 3" descr="C:\Users\jm4660\AppData\Local\Microsoft\Windows\Temporary Internet Files\Content.Outlook\N2AHAMGF\20150909_15122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599"/>
            <a:ext cx="2034268" cy="27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m4660\AppData\Local\Microsoft\Windows\Temporary Internet Files\Content.Outlook\N2AHAMGF\20150909_15473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29389" r="11514" b="34742"/>
          <a:stretch/>
        </p:blipFill>
        <p:spPr bwMode="auto">
          <a:xfrm>
            <a:off x="785132" y="4669971"/>
            <a:ext cx="356235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799" y="6361611"/>
            <a:ext cx="2560915" cy="3281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UAlbany Applied Learning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6361611"/>
            <a:ext cx="624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38" y="1400214"/>
            <a:ext cx="2039028" cy="369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8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SUNY Report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0600" cy="4419600"/>
          </a:xfrm>
        </p:spPr>
        <p:txBody>
          <a:bodyPr/>
          <a:lstStyle/>
          <a:p>
            <a:r>
              <a:rPr lang="en-US" dirty="0" smtClean="0"/>
              <a:t>Part 1 submitted February 15, 2016 (overview of applied/experiential activities)</a:t>
            </a:r>
          </a:p>
          <a:p>
            <a:r>
              <a:rPr lang="en-US" dirty="0" smtClean="0"/>
              <a:t>Parts 2, 3, &amp; 4 due April 15, 2016 (data collection &amp; reporting, faculty engagement, student engagement)</a:t>
            </a:r>
          </a:p>
          <a:p>
            <a:r>
              <a:rPr lang="en-US" dirty="0" smtClean="0"/>
              <a:t>Parts 5, 6, &amp; 7 due May 1, 2017 (feasibility study, collaboration plan, graduation requirement assessment)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361611"/>
            <a:ext cx="8809314" cy="328114"/>
            <a:chOff x="152400" y="6361611"/>
            <a:chExt cx="8809314" cy="328114"/>
          </a:xfrm>
        </p:grpSpPr>
        <p:sp>
          <p:nvSpPr>
            <p:cNvPr id="7" name="Footer Placeholder 4"/>
            <p:cNvSpPr txBox="1">
              <a:spLocks/>
            </p:cNvSpPr>
            <p:nvPr/>
          </p:nvSpPr>
          <p:spPr>
            <a:xfrm>
              <a:off x="6400799" y="6361611"/>
              <a:ext cx="2560915" cy="3281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anchor="ctr"/>
            <a:lstStyle>
              <a:defPPr>
                <a:defRPr lang="en-US"/>
              </a:defPPr>
              <a:lvl1pPr marL="0" algn="r" defTabSz="914400" rtl="0" eaLnBrk="1" latinLnBrk="0" hangingPunct="1">
                <a:defRPr kumimoji="0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UAlbany Applied Learning</a:t>
              </a:r>
              <a:endParaRPr lang="en-U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6361611"/>
              <a:ext cx="6248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495800"/>
            <a:ext cx="2362200" cy="18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6871</TotalTime>
  <Words>839</Words>
  <Application>Microsoft Office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Garamond</vt:lpstr>
      <vt:lpstr>Tw Cen MT</vt:lpstr>
      <vt:lpstr>Wingdings</vt:lpstr>
      <vt:lpstr>Wingdings 2</vt:lpstr>
      <vt:lpstr>Median</vt:lpstr>
      <vt:lpstr>Applied Learning University at Albany   UAlbany Senate April 4th , 2016</vt:lpstr>
      <vt:lpstr>What is Applied Learning? </vt:lpstr>
      <vt:lpstr>Benefits of Applied Learning  for Our Students </vt:lpstr>
      <vt:lpstr>WHY Applied Learning is Critical to UAlbany’s Strategy</vt:lpstr>
      <vt:lpstr>Our Campus has a Strong History in Applied Learning Opportunities</vt:lpstr>
      <vt:lpstr>Recent Efforts to Accelerate Applied Learning</vt:lpstr>
      <vt:lpstr>Focused Work in 6 Areas</vt:lpstr>
      <vt:lpstr>Current Work</vt:lpstr>
      <vt:lpstr>SUNY Report</vt:lpstr>
      <vt:lpstr>Moving Forward</vt:lpstr>
      <vt:lpstr>Thank you!</vt:lpstr>
    </vt:vector>
  </TitlesOfParts>
  <Company>University at Albany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Malatesta</dc:creator>
  <cp:lastModifiedBy>Krzykowski, Linda M</cp:lastModifiedBy>
  <cp:revision>62</cp:revision>
  <cp:lastPrinted>2015-10-12T14:26:07Z</cp:lastPrinted>
  <dcterms:created xsi:type="dcterms:W3CDTF">2015-09-16T14:13:31Z</dcterms:created>
  <dcterms:modified xsi:type="dcterms:W3CDTF">2016-04-04T20:58:19Z</dcterms:modified>
</cp:coreProperties>
</file>