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57" r:id="rId4"/>
    <p:sldId id="265" r:id="rId5"/>
    <p:sldId id="261" r:id="rId6"/>
    <p:sldId id="262" r:id="rId7"/>
    <p:sldId id="263" r:id="rId8"/>
    <p:sldId id="258" r:id="rId9"/>
    <p:sldId id="259" r:id="rId10"/>
    <p:sldId id="25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76182-F9F4-4456-AE81-A0F107B892B0}"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en-US"/>
        </a:p>
      </dgm:t>
    </dgm:pt>
    <dgm:pt modelId="{699E1E91-4E02-431D-93A0-B8FDD94D631D}" type="pres">
      <dgm:prSet presAssocID="{3B376182-F9F4-4456-AE81-A0F107B892B0}" presName="diagram" presStyleCnt="0">
        <dgm:presLayoutVars>
          <dgm:dir/>
          <dgm:resizeHandles val="exact"/>
        </dgm:presLayoutVars>
      </dgm:prSet>
      <dgm:spPr/>
      <dgm:t>
        <a:bodyPr/>
        <a:lstStyle/>
        <a:p>
          <a:endParaRPr lang="en-US"/>
        </a:p>
      </dgm:t>
    </dgm:pt>
  </dgm:ptLst>
  <dgm:cxnLst>
    <dgm:cxn modelId="{54158AF3-8B50-4FD3-A943-FF0FEFA85D97}" type="presOf" srcId="{3B376182-F9F4-4456-AE81-A0F107B892B0}" destId="{699E1E91-4E02-431D-93A0-B8FDD94D631D}"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448AD-D92E-4066-863C-6A0C201CABC4}" type="datetimeFigureOut">
              <a:rPr lang="en-US" smtClean="0"/>
              <a:pPr/>
              <a:t>9/20/2010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298F95-CFD7-4BA5-A87E-FF942DE9EC5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448AD-D92E-4066-863C-6A0C201CABC4}" type="datetimeFigureOut">
              <a:rPr lang="en-US" smtClean="0"/>
              <a:pPr/>
              <a:t>9/20/2010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98F95-CFD7-4BA5-A87E-FF942DE9EC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10" descr="UNiversity of Life.jpg"/>
          <p:cNvPicPr>
            <a:picLocks noChangeAspect="1"/>
          </p:cNvPicPr>
          <p:nvPr/>
        </p:nvPicPr>
        <p:blipFill>
          <a:blip r:embed="rId7" cstate="print"/>
          <a:stretch>
            <a:fillRect/>
          </a:stretch>
        </p:blipFill>
        <p:spPr>
          <a:xfrm>
            <a:off x="762000" y="457200"/>
            <a:ext cx="7239000" cy="586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142999"/>
          </a:xfrm>
        </p:spPr>
        <p:txBody>
          <a:bodyPr>
            <a:normAutofit fontScale="90000"/>
          </a:bodyPr>
          <a:lstStyle/>
          <a:p>
            <a:r>
              <a:rPr lang="en-US" sz="3600" dirty="0" smtClean="0">
                <a:latin typeface="Verdana" pitchFamily="34" charset="0"/>
              </a:rPr>
              <a:t>Socrates:  “Anything but another senate meeting</a:t>
            </a:r>
            <a:r>
              <a:rPr lang="en-US" dirty="0" smtClean="0"/>
              <a:t>!”</a:t>
            </a:r>
            <a:endParaRPr lang="en-US" dirty="0"/>
          </a:p>
        </p:txBody>
      </p:sp>
      <p:pic>
        <p:nvPicPr>
          <p:cNvPr id="4" name="Picture 3" descr="Death of Socrates.jpg"/>
          <p:cNvPicPr>
            <a:picLocks noChangeAspect="1"/>
          </p:cNvPicPr>
          <p:nvPr/>
        </p:nvPicPr>
        <p:blipFill>
          <a:blip r:embed="rId2" cstate="print"/>
          <a:stretch>
            <a:fillRect/>
          </a:stretch>
        </p:blipFill>
        <p:spPr>
          <a:xfrm>
            <a:off x="914400" y="1752600"/>
            <a:ext cx="7467600" cy="4531852"/>
          </a:xfrm>
          <a:prstGeom prst="rect">
            <a:avLst/>
          </a:prstGeom>
        </p:spPr>
      </p:pic>
      <p:sp>
        <p:nvSpPr>
          <p:cNvPr id="5" name="TextBox 4"/>
          <p:cNvSpPr txBox="1"/>
          <p:nvPr/>
        </p:nvSpPr>
        <p:spPr>
          <a:xfrm>
            <a:off x="1066800" y="6400800"/>
            <a:ext cx="731520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smtClean="0">
                <a:latin typeface="Verdana" pitchFamily="34" charset="0"/>
              </a:rPr>
              <a:t>‘Death of Socrates’: Painting by Jacques Louis David, 1787. Metropolitan Museum</a:t>
            </a:r>
            <a:endParaRPr lang="en-US" sz="12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Life Council: Charge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X.9.2. The Council shall be responsible for the quality of university life outside of the formal instruction program, which is recognized to have significant impact on the overall educational experience. The Council shall recommend policies to the Senate governing university community conditions that affect the overall health, safety and well being of students, faculty and staff. This includes but is not limited to counseling, medical clinical services, financial aid, international student affairs, placement, residence living, student behavior and conduct, student government, athletics and recreation, and services and programs for part-time and emeriti faculty.</a:t>
            </a:r>
          </a:p>
          <a:p>
            <a:r>
              <a:rPr lang="en-US" dirty="0" smtClean="0"/>
              <a:t>X.9.3. The Council shall develop policies and make recommendation to the Senate on matters regarding off campus student life.  The Council shall appoint representatives(s) to the Committee on University Community Relations, who shall report back to the Council.</a:t>
            </a:r>
          </a:p>
          <a:p>
            <a:r>
              <a:rPr lang="en-US" dirty="0" smtClean="0"/>
              <a:t>X.9.4. The Council shall take under consideration and make recommendations concerning the operations of the University Auxiliary Services, and other service providers.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133599"/>
          </a:xfrm>
        </p:spPr>
        <p:txBody>
          <a:bodyPr/>
          <a:lstStyle/>
          <a:p>
            <a:r>
              <a:rPr lang="en-US" dirty="0" smtClean="0"/>
              <a:t>University Life Council (ULC) Structure</a:t>
            </a:r>
            <a:endParaRPr lang="en-US" dirty="0"/>
          </a:p>
        </p:txBody>
      </p:sp>
      <p:sp>
        <p:nvSpPr>
          <p:cNvPr id="3" name="Subtitle 2"/>
          <p:cNvSpPr>
            <a:spLocks noGrp="1"/>
          </p:cNvSpPr>
          <p:nvPr>
            <p:ph type="subTitle" idx="1"/>
          </p:nvPr>
        </p:nvSpPr>
        <p:spPr>
          <a:xfrm>
            <a:off x="1371600" y="2667000"/>
            <a:ext cx="6400800" cy="2971800"/>
          </a:xfrm>
        </p:spPr>
        <p:txBody>
          <a:bodyPr>
            <a:normAutofit/>
          </a:bodyPr>
          <a:lstStyle/>
          <a:p>
            <a:r>
              <a:rPr lang="en-US" sz="3000" dirty="0" smtClean="0"/>
              <a:t>The Council and Three Subcommittees</a:t>
            </a:r>
          </a:p>
          <a:p>
            <a:pPr marL="514350" indent="-514350" algn="l">
              <a:buAutoNum type="alphaLcPeriod"/>
            </a:pPr>
            <a:r>
              <a:rPr lang="en-US" sz="3000" dirty="0" smtClean="0"/>
              <a:t>Athletics</a:t>
            </a:r>
          </a:p>
          <a:p>
            <a:pPr marL="514350" indent="-514350" algn="l">
              <a:buAutoNum type="alphaLcPeriod"/>
            </a:pPr>
            <a:r>
              <a:rPr lang="en-US" sz="3000" dirty="0" smtClean="0"/>
              <a:t>Residential Life</a:t>
            </a:r>
          </a:p>
          <a:p>
            <a:pPr marL="514350" indent="-514350" algn="l">
              <a:buFont typeface="Arial" pitchFamily="34" charset="0"/>
              <a:buAutoNum type="alphaLcPeriod"/>
            </a:pPr>
            <a:r>
              <a:rPr lang="en-US" sz="3000" dirty="0" smtClean="0"/>
              <a:t>Health, Safety, and Well-Being</a:t>
            </a:r>
          </a:p>
          <a:p>
            <a:pPr marL="514350" indent="-514350">
              <a:buAutoNum type="alphaLcPeriod"/>
            </a:pP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676400"/>
          </a:xfrm>
        </p:spPr>
        <p:txBody>
          <a:bodyPr>
            <a:normAutofit fontScale="90000"/>
          </a:bodyPr>
          <a:lstStyle/>
          <a:p>
            <a:r>
              <a:rPr lang="en-US" sz="3200" b="1" dirty="0" smtClean="0"/>
              <a:t/>
            </a:r>
            <a:br>
              <a:rPr lang="en-US" sz="3200" b="1" dirty="0" smtClean="0"/>
            </a:br>
            <a:r>
              <a:rPr lang="en-US" sz="3200" b="1" dirty="0" smtClean="0"/>
              <a:t>ULC Membership 2010-2011</a:t>
            </a:r>
            <a:br>
              <a:rPr lang="en-US" sz="3200" b="1" dirty="0" smtClean="0"/>
            </a:br>
            <a:r>
              <a:rPr lang="en-US" sz="2400" b="1" dirty="0" smtClean="0"/>
              <a:t>Daniel R. Leonard, Chair</a:t>
            </a:r>
            <a:r>
              <a:rPr lang="en-US" sz="3200" b="1" dirty="0" smtClean="0"/>
              <a:t/>
            </a:r>
            <a:br>
              <a:rPr lang="en-US" sz="3200" b="1" dirty="0" smtClean="0"/>
            </a:br>
            <a:r>
              <a:rPr lang="en-US" sz="2400" b="1" dirty="0" smtClean="0"/>
              <a:t>Ex </a:t>
            </a:r>
            <a:r>
              <a:rPr lang="en-US" sz="2400" b="1" dirty="0" err="1" smtClean="0"/>
              <a:t>offio</a:t>
            </a:r>
            <a:r>
              <a:rPr lang="en-US" sz="2400" b="1" smtClean="0"/>
              <a:t>:  Christine </a:t>
            </a:r>
            <a:r>
              <a:rPr lang="en-US" sz="2400" b="1" dirty="0" smtClean="0"/>
              <a:t>Bouchard, Student Success; Stacy Stern, Finance &amp; Business; Brenda Seckerson, Employee Assistance Program</a:t>
            </a:r>
            <a:br>
              <a:rPr lang="en-US" sz="2400" b="1" dirty="0" smtClean="0"/>
            </a:br>
            <a:endParaRPr lang="en-US" sz="3200" b="1" dirty="0"/>
          </a:p>
        </p:txBody>
      </p:sp>
      <p:sp>
        <p:nvSpPr>
          <p:cNvPr id="5" name="Content Placeholder 4"/>
          <p:cNvSpPr>
            <a:spLocks noGrp="1"/>
          </p:cNvSpPr>
          <p:nvPr>
            <p:ph sz="half" idx="1"/>
          </p:nvPr>
        </p:nvSpPr>
        <p:spPr>
          <a:xfrm>
            <a:off x="457200" y="1981200"/>
            <a:ext cx="4038600" cy="4648200"/>
          </a:xfrm>
          <a:ln>
            <a:solidFill>
              <a:schemeClr val="tx1"/>
            </a:solidFill>
          </a:ln>
        </p:spPr>
        <p:txBody>
          <a:bodyPr>
            <a:normAutofit lnSpcReduction="10000"/>
          </a:bodyPr>
          <a:lstStyle/>
          <a:p>
            <a:pPr>
              <a:buNone/>
            </a:pPr>
            <a:r>
              <a:rPr lang="en-US" sz="2400" b="1" dirty="0" smtClean="0"/>
              <a:t>Teaching Faculty</a:t>
            </a:r>
            <a:br>
              <a:rPr lang="en-US" sz="2400" b="1" dirty="0" smtClean="0"/>
            </a:br>
            <a:r>
              <a:rPr lang="en-US" sz="2400" dirty="0" smtClean="0"/>
              <a:t>Joanne Carson—Art Dept.</a:t>
            </a:r>
          </a:p>
          <a:p>
            <a:pPr>
              <a:buNone/>
            </a:pPr>
            <a:r>
              <a:rPr lang="en-US" sz="2400" b="1" dirty="0" smtClean="0"/>
              <a:t>	</a:t>
            </a:r>
            <a:r>
              <a:rPr lang="en-US" sz="2400" dirty="0" smtClean="0"/>
              <a:t>Vishnu Chaturvedi—SPH</a:t>
            </a:r>
          </a:p>
          <a:p>
            <a:pPr>
              <a:buNone/>
            </a:pPr>
            <a:r>
              <a:rPr lang="en-US" sz="2400" dirty="0" smtClean="0"/>
              <a:t>	Kathleen Dunn—CNSE</a:t>
            </a:r>
          </a:p>
          <a:p>
            <a:pPr>
              <a:buNone/>
            </a:pPr>
            <a:r>
              <a:rPr lang="en-US" sz="2400" dirty="0" smtClean="0"/>
              <a:t>	Andrew Haas—CCI</a:t>
            </a:r>
          </a:p>
          <a:p>
            <a:pPr>
              <a:buNone/>
            </a:pPr>
            <a:r>
              <a:rPr lang="en-US" sz="2400" dirty="0" smtClean="0"/>
              <a:t>	Heather Larkin—SSW</a:t>
            </a:r>
          </a:p>
          <a:p>
            <a:pPr>
              <a:buNone/>
            </a:pPr>
            <a:r>
              <a:rPr lang="en-US" sz="2400" dirty="0" smtClean="0"/>
              <a:t>	Joette Stefl-Mabry--CCI</a:t>
            </a:r>
            <a:endParaRPr lang="en-US" sz="2400" dirty="0"/>
          </a:p>
        </p:txBody>
      </p:sp>
      <p:sp>
        <p:nvSpPr>
          <p:cNvPr id="6" name="Content Placeholder 5"/>
          <p:cNvSpPr>
            <a:spLocks noGrp="1"/>
          </p:cNvSpPr>
          <p:nvPr>
            <p:ph sz="half" idx="2"/>
          </p:nvPr>
        </p:nvSpPr>
        <p:spPr>
          <a:xfrm>
            <a:off x="4648200" y="1981200"/>
            <a:ext cx="4038600" cy="4648200"/>
          </a:xfrm>
          <a:ln>
            <a:solidFill>
              <a:schemeClr val="tx1"/>
            </a:solidFill>
          </a:ln>
        </p:spPr>
        <p:txBody>
          <a:bodyPr>
            <a:normAutofit lnSpcReduction="10000"/>
          </a:bodyPr>
          <a:lstStyle/>
          <a:p>
            <a:pPr>
              <a:buNone/>
            </a:pPr>
            <a:r>
              <a:rPr lang="en-US" sz="2400" b="1" dirty="0" smtClean="0"/>
              <a:t>Professional Faculty</a:t>
            </a:r>
          </a:p>
          <a:p>
            <a:pPr>
              <a:buNone/>
            </a:pPr>
            <a:r>
              <a:rPr lang="en-US" sz="2400" dirty="0" smtClean="0"/>
              <a:t>	Linda Beliveau—</a:t>
            </a:r>
            <a:r>
              <a:rPr lang="en-US" sz="2400" dirty="0" err="1" smtClean="0"/>
              <a:t>Hlth</a:t>
            </a:r>
            <a:r>
              <a:rPr lang="en-US" sz="2400" dirty="0" smtClean="0"/>
              <a:t>. </a:t>
            </a:r>
            <a:r>
              <a:rPr lang="en-US" sz="2400" dirty="0" err="1" smtClean="0"/>
              <a:t>Srvcs</a:t>
            </a:r>
            <a:endParaRPr lang="en-US" sz="2400" dirty="0" smtClean="0"/>
          </a:p>
          <a:p>
            <a:pPr>
              <a:buNone/>
            </a:pPr>
            <a:r>
              <a:rPr lang="en-US" sz="2400" dirty="0" smtClean="0"/>
              <a:t>	Yenisel Gulatee—</a:t>
            </a:r>
            <a:r>
              <a:rPr lang="en-US" sz="2400" dirty="0" err="1" smtClean="0"/>
              <a:t>Advsmt</a:t>
            </a:r>
            <a:r>
              <a:rPr lang="en-US" sz="2400" dirty="0" smtClean="0"/>
              <a:t>.</a:t>
            </a:r>
          </a:p>
          <a:p>
            <a:pPr>
              <a:buNone/>
            </a:pPr>
            <a:r>
              <a:rPr lang="en-US" sz="2400" dirty="0" smtClean="0"/>
              <a:t>	Donald Keenan—Libraries</a:t>
            </a:r>
          </a:p>
          <a:p>
            <a:pPr>
              <a:buNone/>
            </a:pPr>
            <a:r>
              <a:rPr lang="en-US" sz="2400" dirty="0" smtClean="0"/>
              <a:t>	Danielle Leonard—OIE</a:t>
            </a:r>
          </a:p>
          <a:p>
            <a:pPr>
              <a:buNone/>
            </a:pPr>
            <a:r>
              <a:rPr lang="en-US" sz="2400" dirty="0" smtClean="0"/>
              <a:t>	Colin </a:t>
            </a:r>
            <a:r>
              <a:rPr lang="en-US" sz="2400" dirty="0" smtClean="0"/>
              <a:t>Quin—Libraries</a:t>
            </a:r>
          </a:p>
          <a:p>
            <a:pPr>
              <a:buNone/>
            </a:pPr>
            <a:endParaRPr lang="en-US" sz="2400" dirty="0" smtClean="0"/>
          </a:p>
          <a:p>
            <a:pPr>
              <a:buNone/>
            </a:pPr>
            <a:r>
              <a:rPr lang="en-US" sz="2400" b="1" dirty="0" smtClean="0"/>
              <a:t>GSO Representative</a:t>
            </a:r>
            <a:endParaRPr lang="en-US" sz="2400" dirty="0" smtClean="0"/>
          </a:p>
          <a:p>
            <a:pPr>
              <a:buNone/>
            </a:pPr>
            <a:r>
              <a:rPr lang="en-US" sz="2400" b="1" dirty="0" smtClean="0"/>
              <a:t>	</a:t>
            </a:r>
            <a:r>
              <a:rPr lang="en-US" sz="2400" dirty="0" smtClean="0"/>
              <a:t>Katie Reed</a:t>
            </a:r>
            <a:endParaRPr lang="en-US" sz="2400" dirty="0" smtClean="0"/>
          </a:p>
          <a:p>
            <a:pPr>
              <a:buNone/>
            </a:pPr>
            <a:r>
              <a:rPr lang="en-US" sz="2400" b="1" dirty="0" smtClean="0"/>
              <a:t>Staff </a:t>
            </a:r>
            <a:r>
              <a:rPr lang="en-US" sz="2400" b="1" dirty="0" smtClean="0"/>
              <a:t>Support—</a:t>
            </a:r>
            <a:r>
              <a:rPr lang="en-US" sz="2400" dirty="0" smtClean="0"/>
              <a:t>Noah Simon, Career Services</a:t>
            </a:r>
          </a:p>
          <a:p>
            <a:pPr>
              <a:buNone/>
            </a:pPr>
            <a:endParaRPr lang="en-US" sz="2400" b="1" dirty="0" smtClean="0"/>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Committee on Athletics (and Recreation)</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X.9.6.1. Composition</a:t>
            </a:r>
          </a:p>
          <a:p>
            <a:r>
              <a:rPr lang="en-US" sz="2800" dirty="0" smtClean="0"/>
              <a:t>X.9.6.1.1. The Director of Athletics, or designee, </a:t>
            </a:r>
            <a:r>
              <a:rPr lang="en-US" sz="2800" i="1" dirty="0" smtClean="0"/>
              <a:t>ex officio</a:t>
            </a:r>
            <a:endParaRPr lang="en-US" sz="2800" dirty="0" smtClean="0"/>
          </a:p>
          <a:p>
            <a:r>
              <a:rPr lang="en-US" sz="2800" dirty="0" smtClean="0"/>
              <a:t>X.9.6.1.2. At least two of the Teaching Faculty members of the IAAB</a:t>
            </a:r>
          </a:p>
          <a:p>
            <a:r>
              <a:rPr lang="en-US" sz="2800" dirty="0" smtClean="0"/>
              <a:t>X.9.6.1.3. At least 4 but not more than 6 Faculty members, including at least 3 members of the Council and at least two Teaching Faculty</a:t>
            </a:r>
          </a:p>
          <a:p>
            <a:r>
              <a:rPr lang="en-US" sz="2800" dirty="0" smtClean="0"/>
              <a:t>X.9.6.1.4. At least 1 but not more than 2 students</a:t>
            </a:r>
          </a:p>
          <a:p>
            <a:r>
              <a:rPr lang="en-US" sz="2800" dirty="0" smtClean="0"/>
              <a:t>X.9.6.1.5. No more than 2 voting members selected from Faculty or Staff who are not students or Voting Faculty.</a:t>
            </a:r>
          </a:p>
          <a:p>
            <a:r>
              <a:rPr lang="en-US" sz="2800" dirty="0" smtClean="0">
                <a:effectLst>
                  <a:outerShdw blurRad="38100" dist="38100" dir="2700000" algn="tl">
                    <a:srgbClr val="000000">
                      <a:alpha val="43137"/>
                    </a:srgbClr>
                  </a:outerShdw>
                </a:effectLst>
              </a:rPr>
              <a:t>X.9.6.2. The Committee shall review and make policy recommendations to the Council on athletics programs, including, but not be limited to, intercollegiate and intracollegiate sports programs The committee shall have oversight of policies governing the development and maintenance of education, facilities and resources for recreational physical activity and health maintenance programs for all students and other University members.</a:t>
            </a: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Committee on Health, Safety and Well-being</a:t>
            </a:r>
            <a:endParaRPr lang="en-US" dirty="0"/>
          </a:p>
        </p:txBody>
      </p:sp>
      <p:sp>
        <p:nvSpPr>
          <p:cNvPr id="3" name="Content Placeholder 2"/>
          <p:cNvSpPr>
            <a:spLocks noGrp="1"/>
          </p:cNvSpPr>
          <p:nvPr>
            <p:ph idx="1"/>
          </p:nvPr>
        </p:nvSpPr>
        <p:spPr/>
        <p:txBody>
          <a:bodyPr>
            <a:normAutofit fontScale="32500" lnSpcReduction="20000"/>
          </a:bodyPr>
          <a:lstStyle/>
          <a:p>
            <a:r>
              <a:rPr lang="en-US" sz="4900" dirty="0" smtClean="0">
                <a:latin typeface="Times New Roman" pitchFamily="18" charset="0"/>
                <a:cs typeface="Times New Roman" pitchFamily="18" charset="0"/>
              </a:rPr>
              <a:t> X.9.5.1. Composition</a:t>
            </a:r>
          </a:p>
          <a:p>
            <a:r>
              <a:rPr lang="en-US" sz="4900" dirty="0" smtClean="0">
                <a:latin typeface="Times New Roman" pitchFamily="18" charset="0"/>
                <a:cs typeface="Times New Roman" pitchFamily="18" charset="0"/>
              </a:rPr>
              <a:t>X.9.5.1.1. The Director of Student Health Services, or designee, </a:t>
            </a:r>
            <a:r>
              <a:rPr lang="en-US" sz="4900" i="1" dirty="0" smtClean="0">
                <a:latin typeface="Times New Roman" pitchFamily="18" charset="0"/>
                <a:cs typeface="Times New Roman" pitchFamily="18" charset="0"/>
              </a:rPr>
              <a:t>ex officio</a:t>
            </a:r>
            <a:endParaRPr lang="en-US" sz="4900" dirty="0" smtClean="0">
              <a:latin typeface="Times New Roman" pitchFamily="18" charset="0"/>
              <a:cs typeface="Times New Roman" pitchFamily="18" charset="0"/>
            </a:endParaRPr>
          </a:p>
          <a:p>
            <a:r>
              <a:rPr lang="en-US" sz="4900" dirty="0" smtClean="0">
                <a:latin typeface="Times New Roman" pitchFamily="18" charset="0"/>
                <a:cs typeface="Times New Roman" pitchFamily="18" charset="0"/>
              </a:rPr>
              <a:t>X.9.5.1.2. The Chief of University Police, or designee, </a:t>
            </a:r>
            <a:r>
              <a:rPr lang="en-US" sz="4900" i="1" dirty="0" smtClean="0">
                <a:latin typeface="Times New Roman" pitchFamily="18" charset="0"/>
                <a:cs typeface="Times New Roman" pitchFamily="18" charset="0"/>
              </a:rPr>
              <a:t>ex officio</a:t>
            </a:r>
            <a:endParaRPr lang="en-US" sz="4900" dirty="0" smtClean="0">
              <a:latin typeface="Times New Roman" pitchFamily="18" charset="0"/>
              <a:cs typeface="Times New Roman" pitchFamily="18" charset="0"/>
            </a:endParaRPr>
          </a:p>
          <a:p>
            <a:r>
              <a:rPr lang="en-US" sz="4900" dirty="0" smtClean="0">
                <a:latin typeface="Times New Roman" pitchFamily="18" charset="0"/>
                <a:cs typeface="Times New Roman" pitchFamily="18" charset="0"/>
              </a:rPr>
              <a:t>X.9.5.1.3. The Director of EAP, or designee, </a:t>
            </a:r>
            <a:r>
              <a:rPr lang="en-US" sz="4900" i="1" dirty="0" smtClean="0">
                <a:latin typeface="Times New Roman" pitchFamily="18" charset="0"/>
                <a:cs typeface="Times New Roman" pitchFamily="18" charset="0"/>
              </a:rPr>
              <a:t>ex officio</a:t>
            </a:r>
            <a:endParaRPr lang="en-US" sz="4900" dirty="0" smtClean="0">
              <a:latin typeface="Times New Roman" pitchFamily="18" charset="0"/>
              <a:cs typeface="Times New Roman" pitchFamily="18" charset="0"/>
            </a:endParaRPr>
          </a:p>
          <a:p>
            <a:r>
              <a:rPr lang="en-US" sz="4900" dirty="0" smtClean="0">
                <a:latin typeface="Times New Roman" pitchFamily="18" charset="0"/>
                <a:cs typeface="Times New Roman" pitchFamily="18" charset="0"/>
              </a:rPr>
              <a:t>X.9.5.1.4. At least 4 but not more than 6 Faculty members, including at least 3 members of the Council and at least one Teaching Faculty member from the School of Public Health.</a:t>
            </a:r>
          </a:p>
          <a:p>
            <a:r>
              <a:rPr lang="en-US" sz="4900" dirty="0" smtClean="0">
                <a:latin typeface="Times New Roman" pitchFamily="18" charset="0"/>
                <a:cs typeface="Times New Roman" pitchFamily="18" charset="0"/>
              </a:rPr>
              <a:t>X.9.5.1.5. At least 2 students, one of whom is resident on campus.</a:t>
            </a:r>
          </a:p>
          <a:p>
            <a:r>
              <a:rPr lang="en-US" sz="4900" dirty="0" smtClean="0">
                <a:latin typeface="Times New Roman" pitchFamily="18" charset="0"/>
                <a:cs typeface="Times New Roman" pitchFamily="18" charset="0"/>
              </a:rPr>
              <a:t>X.9.5.1.6. No more than 2 voting members selected from Faculty or Staff who are not students or Voting Faculty.</a:t>
            </a:r>
          </a:p>
          <a:p>
            <a:r>
              <a:rPr lang="en-US" sz="4900" dirty="0" smtClean="0">
                <a:effectLst>
                  <a:outerShdw blurRad="38100" dist="38100" dir="2700000" algn="tl">
                    <a:srgbClr val="000000">
                      <a:alpha val="43137"/>
                    </a:srgbClr>
                  </a:outerShdw>
                </a:effectLst>
                <a:latin typeface="Times New Roman" pitchFamily="18" charset="0"/>
                <a:cs typeface="Times New Roman" pitchFamily="18" charset="0"/>
              </a:rPr>
              <a:t>X.9.5.2. The committee shall review information on levels and trends, resources and policies for improving university community indicators of mental and physical health, safety and well being of the university community. The committee shall make recommendations to the Council for improving specific programs and overall university community conditions to enhance health and quality of life at the university.</a:t>
            </a:r>
          </a:p>
          <a:p>
            <a:r>
              <a:rPr lang="en-US" sz="4900" dirty="0" smtClean="0">
                <a:effectLst>
                  <a:outerShdw blurRad="38100" dist="38100" dir="2700000" algn="tl">
                    <a:srgbClr val="000000">
                      <a:alpha val="43137"/>
                    </a:srgbClr>
                  </a:outerShdw>
                </a:effectLst>
                <a:latin typeface="Times New Roman" pitchFamily="18" charset="0"/>
                <a:cs typeface="Times New Roman" pitchFamily="18" charset="0"/>
              </a:rPr>
              <a:t>X.9.5.3. The Committee shall appoint members to University safety committees and shall convene special committees to deal with individual safety concerns as needed.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on Residential Life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X.9.7.1. Composition</a:t>
            </a:r>
          </a:p>
          <a:p>
            <a:r>
              <a:rPr lang="en-US" dirty="0" smtClean="0"/>
              <a:t>X.9.7.1.1. The Director of Residential Life or designee, </a:t>
            </a:r>
            <a:r>
              <a:rPr lang="en-US" i="1" dirty="0" smtClean="0"/>
              <a:t>ex officio</a:t>
            </a:r>
            <a:endParaRPr lang="en-US" dirty="0" smtClean="0"/>
          </a:p>
          <a:p>
            <a:r>
              <a:rPr lang="en-US" dirty="0" smtClean="0"/>
              <a:t>X.9.7.1.2. The Vice President for Finance and Business or designee, </a:t>
            </a:r>
            <a:r>
              <a:rPr lang="en-US" i="1" dirty="0" smtClean="0"/>
              <a:t>ex officio</a:t>
            </a:r>
            <a:endParaRPr lang="en-US" dirty="0" smtClean="0"/>
          </a:p>
          <a:p>
            <a:r>
              <a:rPr lang="en-US" dirty="0" smtClean="0"/>
              <a:t>X.9.7.1.3. At least 4 but not more than 6 Faculty members, including at least 3 members of the Council and at least two Teaching Faculty</a:t>
            </a:r>
          </a:p>
          <a:p>
            <a:r>
              <a:rPr lang="en-US" dirty="0" smtClean="0"/>
              <a:t>X.9.7.1.4. At least 1 but not more than 2 students</a:t>
            </a:r>
          </a:p>
          <a:p>
            <a:r>
              <a:rPr lang="en-US" dirty="0" smtClean="0"/>
              <a:t>X.9.7.1.5. No more than 2 voting members selected from Faculty or Staff who are not students or Voting Faculty.</a:t>
            </a:r>
          </a:p>
          <a:p>
            <a:r>
              <a:rPr lang="en-US" b="1" dirty="0" smtClean="0">
                <a:effectLst>
                  <a:outerShdw blurRad="38100" dist="38100" dir="2700000" algn="tl">
                    <a:srgbClr val="000000">
                      <a:alpha val="43137"/>
                    </a:srgbClr>
                  </a:outerShdw>
                </a:effectLst>
              </a:rPr>
              <a:t>X.9.7.2. The Committee shall review and make policy recommendations on all matters concerning the quality of student life in campus residences, including both academic and co-curricular activities taking place in University residential areas</a:t>
            </a:r>
            <a:endParaRPr lang="en-US"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Life Council: Past Issues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Examples</a:t>
            </a:r>
          </a:p>
          <a:p>
            <a:pPr lvl="1"/>
            <a:r>
              <a:rPr lang="en-US" dirty="0" smtClean="0"/>
              <a:t>Recreational space</a:t>
            </a:r>
          </a:p>
          <a:p>
            <a:pPr lvl="1"/>
            <a:r>
              <a:rPr lang="en-US" dirty="0" smtClean="0"/>
              <a:t>Sexual assault legislation and taskforce</a:t>
            </a:r>
          </a:p>
          <a:p>
            <a:pPr lvl="1"/>
            <a:r>
              <a:rPr lang="en-US" dirty="0" smtClean="0"/>
              <a:t>Healthcare insurance required for all FT students</a:t>
            </a:r>
          </a:p>
          <a:p>
            <a:pPr lvl="1"/>
            <a:r>
              <a:rPr lang="en-US" dirty="0" smtClean="0"/>
              <a:t>No Smoking in residence halls.</a:t>
            </a:r>
          </a:p>
          <a:p>
            <a:pPr lvl="1"/>
            <a:r>
              <a:rPr lang="en-US" dirty="0" smtClean="0"/>
              <a:t>Off-campus housing and on-campus housing for graduate students</a:t>
            </a:r>
          </a:p>
          <a:p>
            <a:pPr lvl="1"/>
            <a:r>
              <a:rPr lang="en-US" dirty="0" smtClean="0"/>
              <a:t>Emeritus Perks and privileges and space</a:t>
            </a:r>
          </a:p>
          <a:p>
            <a:pPr lvl="1"/>
            <a:r>
              <a:rPr lang="en-US" dirty="0" smtClean="0"/>
              <a:t>LGBTQQ Advisory Group Liaison</a:t>
            </a:r>
          </a:p>
          <a:p>
            <a:pPr lvl="1"/>
            <a:r>
              <a:rPr lang="en-US" dirty="0" smtClean="0"/>
              <a:t>Undergraduate Omsbuds Office Recommendations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University Life Council 2010-2011		</a:t>
            </a:r>
            <a:endParaRPr lang="en-US" dirty="0"/>
          </a:p>
        </p:txBody>
      </p:sp>
      <p:sp>
        <p:nvSpPr>
          <p:cNvPr id="3" name="Content Placeholder 2"/>
          <p:cNvSpPr>
            <a:spLocks noGrp="1"/>
          </p:cNvSpPr>
          <p:nvPr>
            <p:ph idx="1"/>
          </p:nvPr>
        </p:nvSpPr>
        <p:spPr/>
        <p:txBody>
          <a:bodyPr/>
          <a:lstStyle/>
          <a:p>
            <a:r>
              <a:rPr lang="en-US" dirty="0" smtClean="0"/>
              <a:t>Possible issues to discuss and act upon</a:t>
            </a:r>
          </a:p>
          <a:p>
            <a:pPr lvl="1"/>
            <a:r>
              <a:rPr lang="en-US" dirty="0" smtClean="0"/>
              <a:t>Smoking Policy</a:t>
            </a:r>
          </a:p>
          <a:p>
            <a:pPr lvl="1"/>
            <a:r>
              <a:rPr lang="en-US" dirty="0" smtClean="0"/>
              <a:t>Recreational Space</a:t>
            </a:r>
          </a:p>
          <a:p>
            <a:pPr lvl="1"/>
            <a:r>
              <a:rPr lang="en-US" dirty="0" smtClean="0"/>
              <a:t>On campus Housing and Off-campus housing</a:t>
            </a:r>
          </a:p>
          <a:p>
            <a:pPr lvl="1"/>
            <a:r>
              <a:rPr lang="en-US" dirty="0" smtClean="0"/>
              <a:t>Campus Safety</a:t>
            </a:r>
          </a:p>
          <a:p>
            <a:pPr lvl="1"/>
            <a:r>
              <a:rPr lang="en-US" dirty="0" smtClean="0"/>
              <a:t>Evaluation criteria for ‘student services’</a:t>
            </a:r>
          </a:p>
          <a:p>
            <a:pPr lvl="2"/>
            <a:r>
              <a:rPr lang="en-US" dirty="0" smtClean="0"/>
              <a:t>Will be a much larger discussion</a:t>
            </a:r>
            <a:endParaRPr lang="en-US" dirty="0"/>
          </a:p>
          <a:p>
            <a:pPr lvl="2"/>
            <a:endParaRPr lang="en-US" dirty="0" smtClean="0"/>
          </a:p>
          <a:p>
            <a:pPr lvl="2"/>
            <a:endParaRPr lang="en-US" dirty="0" smtClean="0"/>
          </a:p>
          <a:p>
            <a:pPr lvl="2"/>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812</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University Life Council: Charge</vt:lpstr>
      <vt:lpstr>University Life Council (ULC) Structure</vt:lpstr>
      <vt:lpstr> ULC Membership 2010-2011 Daniel R. Leonard, Chair Ex offio:  Christine Bouchard, Student Success; Stacy Stern, Finance &amp; Business; Brenda Seckerson, Employee Assistance Program </vt:lpstr>
      <vt:lpstr>The Committee on Athletics (and Recreation)</vt:lpstr>
      <vt:lpstr>The Committee on Health, Safety and Well-being</vt:lpstr>
      <vt:lpstr>Committee on Residential Life</vt:lpstr>
      <vt:lpstr>University Life Council: Past Issues</vt:lpstr>
      <vt:lpstr>University Life Council 2010-2011  </vt:lpstr>
      <vt:lpstr>Socrates:  “Anything but another senate meeting!”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Socrates:  “Anything but another meeting!”</dc:title>
  <dc:creator>drs51</dc:creator>
  <cp:lastModifiedBy>University at Albany</cp:lastModifiedBy>
  <cp:revision>35</cp:revision>
  <dcterms:created xsi:type="dcterms:W3CDTF">2010-08-18T20:21:00Z</dcterms:created>
  <dcterms:modified xsi:type="dcterms:W3CDTF">2010-09-20T17:11:25Z</dcterms:modified>
</cp:coreProperties>
</file>