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5" r:id="rId3"/>
    <p:sldId id="286" r:id="rId4"/>
    <p:sldId id="257" r:id="rId5"/>
    <p:sldId id="258" r:id="rId6"/>
    <p:sldId id="260" r:id="rId7"/>
    <p:sldId id="297" r:id="rId8"/>
    <p:sldId id="259" r:id="rId9"/>
    <p:sldId id="290" r:id="rId10"/>
    <p:sldId id="291" r:id="rId11"/>
    <p:sldId id="293" r:id="rId12"/>
    <p:sldId id="294" r:id="rId13"/>
    <p:sldId id="296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E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45" autoAdjust="0"/>
    <p:restoredTop sz="96612" autoAdjust="0"/>
  </p:normalViewPr>
  <p:slideViewPr>
    <p:cSldViewPr snapToGrid="0">
      <p:cViewPr varScale="1">
        <p:scale>
          <a:sx n="115" d="100"/>
          <a:sy n="115" d="100"/>
        </p:scale>
        <p:origin x="9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24310489920318"/>
          <c:y val="6.3652462113229849E-2"/>
          <c:w val="0.87375689510079668"/>
          <c:h val="0.868584182878273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Anticipated</c:v>
                </c:pt>
              </c:strCache>
            </c:strRef>
          </c:tx>
          <c:spPr>
            <a:ln w="6350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FFFF00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1"/>
            <c:marker>
              <c:symbol val="circle"/>
              <c:size val="20"/>
              <c:spPr>
                <a:solidFill>
                  <a:srgbClr val="FFFF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226-43D4-9228-EA5AABFC0171}"/>
              </c:ext>
            </c:extLst>
          </c:dPt>
          <c:dPt>
            <c:idx val="2"/>
            <c:marker>
              <c:symbol val="circle"/>
              <c:size val="27"/>
              <c:spPr>
                <a:solidFill>
                  <a:srgbClr val="FFFF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226-43D4-9228-EA5AABFC0171}"/>
              </c:ext>
            </c:extLst>
          </c:dPt>
          <c:dPt>
            <c:idx val="3"/>
            <c:marker>
              <c:symbol val="circle"/>
              <c:size val="37"/>
              <c:spPr>
                <a:solidFill>
                  <a:srgbClr val="FFFF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B226-43D4-9228-EA5AABFC0171}"/>
              </c:ext>
            </c:extLst>
          </c:dPt>
          <c:dPt>
            <c:idx val="4"/>
            <c:marker>
              <c:symbol val="circle"/>
              <c:size val="47"/>
              <c:spPr>
                <a:solidFill>
                  <a:srgbClr val="FFFF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63500" cap="rnd">
                <a:solidFill>
                  <a:srgbClr val="FFFF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B226-43D4-9228-EA5AABFC0171}"/>
              </c:ext>
            </c:extLst>
          </c:dPt>
          <c:dPt>
            <c:idx val="5"/>
            <c:marker>
              <c:symbol val="circle"/>
              <c:size val="57"/>
              <c:spPr>
                <a:solidFill>
                  <a:srgbClr val="FFFF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B226-43D4-9228-EA5AABFC017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26-43D4-9228-EA5AABFC017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26-43D4-9228-EA5AABFC017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CB03166-0B11-4CAE-88FA-7DBB9E1C3E9F}" type="VALUE">
                      <a:rPr lang="en-US" sz="1400" b="1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226-43D4-9228-EA5AABFC017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26-43D4-9228-EA5AABFC0171}"/>
                </c:ext>
              </c:extLst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26-43D4-9228-EA5AABFC0171}"/>
                </c:ext>
              </c:extLst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226-43D4-9228-EA5AABFC01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Fall 2015</c:v>
                </c:pt>
                <c:pt idx="1">
                  <c:v>Fall 2016</c:v>
                </c:pt>
                <c:pt idx="2">
                  <c:v>Fall 2017</c:v>
                </c:pt>
                <c:pt idx="3">
                  <c:v>Fall 2018</c:v>
                </c:pt>
                <c:pt idx="4">
                  <c:v>Fall 2019</c:v>
                </c:pt>
                <c:pt idx="5">
                  <c:v>Fall 2020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70</c:v>
                </c:pt>
                <c:pt idx="3">
                  <c:v>110</c:v>
                </c:pt>
                <c:pt idx="4">
                  <c:v>150</c:v>
                </c:pt>
                <c:pt idx="5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226-43D4-9228-EA5AABFC01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Actual</c:v>
                </c:pt>
              </c:strCache>
            </c:strRef>
          </c:tx>
          <c:spPr>
            <a:ln w="63500" cap="rnd" cmpd="sng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7030A0"/>
              </a:solidFill>
              <a:ln w="25400" cmpd="sng">
                <a:solidFill>
                  <a:schemeClr val="accent2"/>
                </a:solidFill>
              </a:ln>
              <a:effectLst/>
            </c:spPr>
          </c:marker>
          <c:dPt>
            <c:idx val="1"/>
            <c:marker>
              <c:symbol val="circle"/>
              <c:size val="37"/>
              <c:spPr>
                <a:solidFill>
                  <a:srgbClr val="7030A0"/>
                </a:solidFill>
                <a:ln w="25400" cmpd="sng">
                  <a:solidFill>
                    <a:srgbClr val="7030A0"/>
                  </a:solidFill>
                </a:ln>
                <a:effectLst/>
              </c:spPr>
            </c:marker>
            <c:bubble3D val="0"/>
            <c:spPr>
              <a:ln w="63500" cap="rnd" cmpd="sng">
                <a:solidFill>
                  <a:srgbClr val="7030A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B226-43D4-9228-EA5AABFC0171}"/>
              </c:ext>
            </c:extLst>
          </c:dPt>
          <c:dPt>
            <c:idx val="2"/>
            <c:marker>
              <c:symbol val="circle"/>
              <c:size val="72"/>
              <c:spPr>
                <a:solidFill>
                  <a:srgbClr val="7030A0"/>
                </a:solidFill>
                <a:ln w="25400" cmpd="sng">
                  <a:solidFill>
                    <a:srgbClr val="7030A0"/>
                  </a:solidFill>
                </a:ln>
                <a:effectLst/>
              </c:spPr>
            </c:marker>
            <c:bubble3D val="0"/>
            <c:spPr>
              <a:ln w="63500" cap="rnd" cmpd="sng">
                <a:solidFill>
                  <a:srgbClr val="7030A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B226-43D4-9228-EA5AABFC0171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226-43D4-9228-EA5AABFC017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226-43D4-9228-EA5AABFC01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Fall 2015</c:v>
                </c:pt>
                <c:pt idx="1">
                  <c:v>Fall 2016</c:v>
                </c:pt>
                <c:pt idx="2">
                  <c:v>Fall 2017</c:v>
                </c:pt>
                <c:pt idx="3">
                  <c:v>Fall 2018</c:v>
                </c:pt>
                <c:pt idx="4">
                  <c:v>Fall 2019</c:v>
                </c:pt>
                <c:pt idx="5">
                  <c:v>Fall 2020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98</c:v>
                </c:pt>
                <c:pt idx="2">
                  <c:v>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226-43D4-9228-EA5AABFC01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127568"/>
        <c:axId val="469127960"/>
      </c:lineChart>
      <c:catAx>
        <c:axId val="46912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127960"/>
        <c:crosses val="autoZero"/>
        <c:auto val="1"/>
        <c:lblAlgn val="ctr"/>
        <c:lblOffset val="100"/>
        <c:noMultiLvlLbl val="0"/>
      </c:catAx>
      <c:valAx>
        <c:axId val="46912796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 of</a:t>
                </a:r>
                <a:r>
                  <a:rPr lang="en-US" baseline="0" dirty="0"/>
                  <a:t> Undergraduate Majors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6933850044589353E-2"/>
              <c:y val="0.29787209247117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12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24310489920318"/>
          <c:y val="6.3652462113229849E-2"/>
          <c:w val="0.87375689510079668"/>
          <c:h val="0.868584182878273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Anticipated</c:v>
                </c:pt>
              </c:strCache>
            </c:strRef>
          </c:tx>
          <c:spPr>
            <a:ln w="6350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FFFF00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1"/>
            <c:marker>
              <c:symbol val="circle"/>
              <c:size val="20"/>
              <c:spPr>
                <a:solidFill>
                  <a:srgbClr val="FFFF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226-43D4-9228-EA5AABFC0171}"/>
              </c:ext>
            </c:extLst>
          </c:dPt>
          <c:dPt>
            <c:idx val="2"/>
            <c:marker>
              <c:symbol val="circle"/>
              <c:size val="27"/>
              <c:spPr>
                <a:solidFill>
                  <a:srgbClr val="FFFF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226-43D4-9228-EA5AABFC0171}"/>
              </c:ext>
            </c:extLst>
          </c:dPt>
          <c:dPt>
            <c:idx val="3"/>
            <c:marker>
              <c:symbol val="circle"/>
              <c:size val="37"/>
              <c:spPr>
                <a:solidFill>
                  <a:srgbClr val="FFFF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B226-43D4-9228-EA5AABFC0171}"/>
              </c:ext>
            </c:extLst>
          </c:dPt>
          <c:dPt>
            <c:idx val="4"/>
            <c:marker>
              <c:symbol val="circle"/>
              <c:size val="47"/>
              <c:spPr>
                <a:solidFill>
                  <a:srgbClr val="FFFF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63500" cap="rnd">
                <a:solidFill>
                  <a:srgbClr val="FFFF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B226-43D4-9228-EA5AABFC0171}"/>
              </c:ext>
            </c:extLst>
          </c:dPt>
          <c:dPt>
            <c:idx val="5"/>
            <c:marker>
              <c:symbol val="circle"/>
              <c:size val="57"/>
              <c:spPr>
                <a:solidFill>
                  <a:srgbClr val="FFFF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B226-43D4-9228-EA5AABFC017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26-43D4-9228-EA5AABFC017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26-43D4-9228-EA5AABFC017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CB03166-0B11-4CAE-88FA-7DBB9E1C3E9F}" type="VALUE">
                      <a:rPr lang="en-US" sz="1400" b="1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226-43D4-9228-EA5AABFC017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26-43D4-9228-EA5AABFC0171}"/>
                </c:ext>
              </c:extLst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26-43D4-9228-EA5AABFC0171}"/>
                </c:ext>
              </c:extLst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226-43D4-9228-EA5AABFC01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Fall 2015</c:v>
                </c:pt>
                <c:pt idx="1">
                  <c:v>Fall 2016</c:v>
                </c:pt>
                <c:pt idx="2">
                  <c:v>Fall 2017</c:v>
                </c:pt>
                <c:pt idx="3">
                  <c:v>Fall 2018</c:v>
                </c:pt>
                <c:pt idx="4">
                  <c:v>Fall 2019</c:v>
                </c:pt>
                <c:pt idx="5">
                  <c:v>Fall 2020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70</c:v>
                </c:pt>
                <c:pt idx="3">
                  <c:v>110</c:v>
                </c:pt>
                <c:pt idx="4">
                  <c:v>150</c:v>
                </c:pt>
                <c:pt idx="5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226-43D4-9228-EA5AABFC01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Actual</c:v>
                </c:pt>
              </c:strCache>
            </c:strRef>
          </c:tx>
          <c:spPr>
            <a:ln w="63500" cap="rnd" cmpd="sng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7030A0"/>
              </a:solidFill>
              <a:ln w="25400" cmpd="sng">
                <a:solidFill>
                  <a:schemeClr val="accent2"/>
                </a:solidFill>
              </a:ln>
              <a:effectLst/>
            </c:spPr>
          </c:marker>
          <c:dPt>
            <c:idx val="1"/>
            <c:marker>
              <c:symbol val="circle"/>
              <c:size val="37"/>
              <c:spPr>
                <a:solidFill>
                  <a:srgbClr val="7030A0"/>
                </a:solidFill>
                <a:ln w="25400" cmpd="sng">
                  <a:solidFill>
                    <a:srgbClr val="7030A0"/>
                  </a:solidFill>
                </a:ln>
                <a:effectLst/>
              </c:spPr>
            </c:marker>
            <c:bubble3D val="0"/>
            <c:spPr>
              <a:ln w="63500" cap="rnd" cmpd="sng">
                <a:solidFill>
                  <a:srgbClr val="7030A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B226-43D4-9228-EA5AABFC0171}"/>
              </c:ext>
            </c:extLst>
          </c:dPt>
          <c:dPt>
            <c:idx val="2"/>
            <c:marker>
              <c:symbol val="circle"/>
              <c:size val="72"/>
              <c:spPr>
                <a:solidFill>
                  <a:srgbClr val="7030A0"/>
                </a:solidFill>
                <a:ln w="25400" cmpd="sng">
                  <a:solidFill>
                    <a:srgbClr val="7030A0"/>
                  </a:solidFill>
                </a:ln>
                <a:effectLst/>
              </c:spPr>
            </c:marker>
            <c:bubble3D val="0"/>
            <c:spPr>
              <a:ln w="63500" cap="rnd" cmpd="sng">
                <a:solidFill>
                  <a:srgbClr val="7030A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B226-43D4-9228-EA5AABFC0171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226-43D4-9228-EA5AABFC017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226-43D4-9228-EA5AABFC01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Fall 2015</c:v>
                </c:pt>
                <c:pt idx="1">
                  <c:v>Fall 2016</c:v>
                </c:pt>
                <c:pt idx="2">
                  <c:v>Fall 2017</c:v>
                </c:pt>
                <c:pt idx="3">
                  <c:v>Fall 2018</c:v>
                </c:pt>
                <c:pt idx="4">
                  <c:v>Fall 2019</c:v>
                </c:pt>
                <c:pt idx="5">
                  <c:v>Fall 2020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98</c:v>
                </c:pt>
                <c:pt idx="2">
                  <c:v>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226-43D4-9228-EA5AABFC01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355464"/>
        <c:axId val="472355856"/>
      </c:lineChart>
      <c:catAx>
        <c:axId val="472355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355856"/>
        <c:crosses val="autoZero"/>
        <c:auto val="1"/>
        <c:lblAlgn val="ctr"/>
        <c:lblOffset val="100"/>
        <c:noMultiLvlLbl val="0"/>
      </c:catAx>
      <c:valAx>
        <c:axId val="472355856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 of</a:t>
                </a:r>
                <a:r>
                  <a:rPr lang="en-US" baseline="0" dirty="0"/>
                  <a:t> Undergraduate Majors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6933850044589353E-2"/>
              <c:y val="0.29787209247117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355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24310489920318"/>
          <c:y val="6.3652462113229849E-2"/>
          <c:w val="0.87375689510079668"/>
          <c:h val="0.868584182878273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Anticipated</c:v>
                </c:pt>
              </c:strCache>
            </c:strRef>
          </c:tx>
          <c:spPr>
            <a:ln w="6350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FFFF00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1"/>
            <c:marker>
              <c:symbol val="circle"/>
              <c:size val="20"/>
              <c:spPr>
                <a:solidFill>
                  <a:srgbClr val="FFFF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226-43D4-9228-EA5AABFC0171}"/>
              </c:ext>
            </c:extLst>
          </c:dPt>
          <c:dPt>
            <c:idx val="2"/>
            <c:marker>
              <c:symbol val="circle"/>
              <c:size val="27"/>
              <c:spPr>
                <a:solidFill>
                  <a:srgbClr val="FFFF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226-43D4-9228-EA5AABFC0171}"/>
              </c:ext>
            </c:extLst>
          </c:dPt>
          <c:dPt>
            <c:idx val="3"/>
            <c:marker>
              <c:symbol val="circle"/>
              <c:size val="37"/>
              <c:spPr>
                <a:solidFill>
                  <a:srgbClr val="FFFF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B226-43D4-9228-EA5AABFC0171}"/>
              </c:ext>
            </c:extLst>
          </c:dPt>
          <c:dPt>
            <c:idx val="4"/>
            <c:marker>
              <c:symbol val="circle"/>
              <c:size val="47"/>
              <c:spPr>
                <a:solidFill>
                  <a:srgbClr val="FFFF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63500" cap="rnd">
                <a:solidFill>
                  <a:srgbClr val="FFFF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B226-43D4-9228-EA5AABFC0171}"/>
              </c:ext>
            </c:extLst>
          </c:dPt>
          <c:dPt>
            <c:idx val="5"/>
            <c:marker>
              <c:symbol val="circle"/>
              <c:size val="57"/>
              <c:spPr>
                <a:solidFill>
                  <a:srgbClr val="FFFF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B226-43D4-9228-EA5AABFC017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26-43D4-9228-EA5AABFC017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26-43D4-9228-EA5AABFC017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CB03166-0B11-4CAE-88FA-7DBB9E1C3E9F}" type="VALUE">
                      <a:rPr lang="en-US" sz="1400" b="1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226-43D4-9228-EA5AABFC017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26-43D4-9228-EA5AABFC0171}"/>
                </c:ext>
              </c:extLst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26-43D4-9228-EA5AABFC0171}"/>
                </c:ext>
              </c:extLst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226-43D4-9228-EA5AABFC01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Fall 2015</c:v>
                </c:pt>
                <c:pt idx="1">
                  <c:v>Fall 2016</c:v>
                </c:pt>
                <c:pt idx="2">
                  <c:v>Fall 2017</c:v>
                </c:pt>
                <c:pt idx="3">
                  <c:v>Fall 2018</c:v>
                </c:pt>
                <c:pt idx="4">
                  <c:v>Fall 2019</c:v>
                </c:pt>
                <c:pt idx="5">
                  <c:v>Fall 2020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70</c:v>
                </c:pt>
                <c:pt idx="3">
                  <c:v>110</c:v>
                </c:pt>
                <c:pt idx="4">
                  <c:v>150</c:v>
                </c:pt>
                <c:pt idx="5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226-43D4-9228-EA5AABFC01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Actual</c:v>
                </c:pt>
              </c:strCache>
            </c:strRef>
          </c:tx>
          <c:spPr>
            <a:ln w="63500" cap="rnd" cmpd="sng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7030A0"/>
              </a:solidFill>
              <a:ln w="25400" cmpd="sng">
                <a:solidFill>
                  <a:schemeClr val="accent2"/>
                </a:solidFill>
              </a:ln>
              <a:effectLst/>
            </c:spPr>
          </c:marker>
          <c:dPt>
            <c:idx val="1"/>
            <c:marker>
              <c:symbol val="circle"/>
              <c:size val="37"/>
              <c:spPr>
                <a:solidFill>
                  <a:srgbClr val="7030A0"/>
                </a:solidFill>
                <a:ln w="25400" cmpd="sng">
                  <a:solidFill>
                    <a:srgbClr val="7030A0"/>
                  </a:solidFill>
                </a:ln>
                <a:effectLst/>
              </c:spPr>
            </c:marker>
            <c:bubble3D val="0"/>
            <c:spPr>
              <a:ln w="63500" cap="rnd" cmpd="sng">
                <a:solidFill>
                  <a:srgbClr val="7030A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B226-43D4-9228-EA5AABFC0171}"/>
              </c:ext>
            </c:extLst>
          </c:dPt>
          <c:dPt>
            <c:idx val="2"/>
            <c:marker>
              <c:symbol val="circle"/>
              <c:size val="72"/>
              <c:spPr>
                <a:solidFill>
                  <a:srgbClr val="7030A0"/>
                </a:solidFill>
                <a:ln w="25400" cmpd="sng">
                  <a:solidFill>
                    <a:srgbClr val="7030A0"/>
                  </a:solidFill>
                </a:ln>
                <a:effectLst/>
              </c:spPr>
            </c:marker>
            <c:bubble3D val="0"/>
            <c:spPr>
              <a:ln w="63500" cap="rnd" cmpd="sng">
                <a:solidFill>
                  <a:srgbClr val="7030A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B226-43D4-9228-EA5AABFC0171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226-43D4-9228-EA5AABFC017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226-43D4-9228-EA5AABFC01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Fall 2015</c:v>
                </c:pt>
                <c:pt idx="1">
                  <c:v>Fall 2016</c:v>
                </c:pt>
                <c:pt idx="2">
                  <c:v>Fall 2017</c:v>
                </c:pt>
                <c:pt idx="3">
                  <c:v>Fall 2018</c:v>
                </c:pt>
                <c:pt idx="4">
                  <c:v>Fall 2019</c:v>
                </c:pt>
                <c:pt idx="5">
                  <c:v>Fall 2020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98</c:v>
                </c:pt>
                <c:pt idx="2">
                  <c:v>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226-43D4-9228-EA5AABFC01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355464"/>
        <c:axId val="472355856"/>
      </c:lineChart>
      <c:catAx>
        <c:axId val="472355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355856"/>
        <c:crosses val="autoZero"/>
        <c:auto val="1"/>
        <c:lblAlgn val="ctr"/>
        <c:lblOffset val="100"/>
        <c:noMultiLvlLbl val="0"/>
      </c:catAx>
      <c:valAx>
        <c:axId val="472355856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 of</a:t>
                </a:r>
                <a:r>
                  <a:rPr lang="en-US" baseline="0" dirty="0"/>
                  <a:t> Undergraduate Majors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6933850044589353E-2"/>
              <c:y val="0.29787209247117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355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67647058823528"/>
          <c:y val="0.18628295717211957"/>
          <c:w val="0.81050930214605543"/>
          <c:h val="0.789231014977543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CD-4BDA-9196-1FBF14843B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1CD-4BDA-9196-1FBF14843BF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CD-4BDA-9196-1FBF14843BF7}"/>
                </c:ext>
              </c:extLst>
            </c:dLbl>
            <c:dLbl>
              <c:idx val="1"/>
              <c:layout>
                <c:manualLayout>
                  <c:x val="4.9019607843137282E-2"/>
                  <c:y val="-4.1766109785202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86176084607072"/>
                      <c:h val="0.250954653937947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1CD-4BDA-9196-1FBF14843B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0.68</c:v>
                </c:pt>
                <c:pt idx="1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CD-4BDA-9196-1FBF14843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r>
              <a:rPr lang="en-US" dirty="0"/>
              <a:t>Transfer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67647058823528"/>
          <c:y val="0.18628295717211957"/>
          <c:w val="0.81050930214605543"/>
          <c:h val="0.789231014977543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E9-40C8-BE9F-CE29DAF195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E9-40C8-BE9F-CE29DAF1959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E9-40C8-BE9F-CE29DAF19593}"/>
                </c:ext>
              </c:extLst>
            </c:dLbl>
            <c:dLbl>
              <c:idx val="1"/>
              <c:layout>
                <c:manualLayout>
                  <c:x val="4.9019607843137282E-2"/>
                  <c:y val="-4.1766109785202919E-2"/>
                </c:manualLayout>
              </c:layout>
              <c:tx>
                <c:rich>
                  <a:bodyPr/>
                  <a:lstStyle/>
                  <a:p>
                    <a:fld id="{F3A41E7B-FC23-44D5-A09E-C3BCDC92AF33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86176084607072"/>
                      <c:h val="0.250954653937947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EE9-40C8-BE9F-CE29DAF195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0.54</c:v>
                </c:pt>
                <c:pt idx="1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E9-40C8-BE9F-CE29DAF19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r>
              <a:rPr lang="en-US" dirty="0"/>
              <a:t>Students of Color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67647058823528"/>
          <c:y val="0.18628295717211957"/>
          <c:w val="0.81050930214605543"/>
          <c:h val="0.789231014977543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Minority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F3-49EC-BCDB-939D91299B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F3-49EC-BCDB-939D91299B7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F3-49EC-BCDB-939D91299B77}"/>
                </c:ext>
              </c:extLst>
            </c:dLbl>
            <c:dLbl>
              <c:idx val="1"/>
              <c:layout>
                <c:manualLayout>
                  <c:x val="4.9019607843137282E-2"/>
                  <c:y val="-4.1766109785202919E-2"/>
                </c:manualLayout>
              </c:layout>
              <c:tx>
                <c:rich>
                  <a:bodyPr/>
                  <a:lstStyle/>
                  <a:p>
                    <a:fld id="{A6E4F21A-E084-461D-B120-E48E6E3BC153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86176084607072"/>
                      <c:h val="0.250954653937947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9F3-49EC-BCDB-939D91299B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Non-minority</c:v>
                </c:pt>
                <c:pt idx="1">
                  <c:v>Minority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F3-49EC-BCDB-939D91299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r>
              <a:rPr lang="en-US" dirty="0"/>
              <a:t>Veteran</a:t>
            </a:r>
          </a:p>
        </c:rich>
      </c:tx>
      <c:layout>
        <c:manualLayout>
          <c:xMode val="edge"/>
          <c:yMode val="edge"/>
          <c:x val="0.29908088235294117"/>
          <c:y val="2.3866348448687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67647058823528"/>
          <c:y val="0.18628295717211957"/>
          <c:w val="0.81050930214605543"/>
          <c:h val="0.789231014977543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Minority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1E-45E7-B933-F1ECF07F0D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1E-45E7-B933-F1ECF07F0D4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1E-45E7-B933-F1ECF07F0D43}"/>
                </c:ext>
              </c:extLst>
            </c:dLbl>
            <c:dLbl>
              <c:idx val="1"/>
              <c:layout>
                <c:manualLayout>
                  <c:x val="4.9019607843137282E-2"/>
                  <c:y val="-4.1766109785202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86176084607072"/>
                      <c:h val="0.250954653937947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21E-45E7-B933-F1ECF07F0D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Non-minority</c:v>
                </c:pt>
                <c:pt idx="1">
                  <c:v>Minority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1E-45E7-B933-F1ECF07F0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B6BC3-2ACD-4031-81BB-08B7E4FC31A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EDA1F-1B16-49AB-A914-F0C34700D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9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0188C80-8717-45A3-AE3C-1F634F8BC775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150325-817E-4B22-88E6-951BEC5D2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09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50325-817E-4B22-88E6-951BEC5D29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8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</a:t>
            </a:r>
            <a:r>
              <a:rPr lang="en-US" baseline="0" dirty="0"/>
              <a:t> the limited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9BF4-0A54-4D5D-A6EF-A71FCA6E43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01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Reaching 7% of the undergraduate student body in just 2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9BF4-0A54-4D5D-A6EF-A71FCA6E43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25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Reaching 7% of the undergraduate student body in just 2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9BF4-0A54-4D5D-A6EF-A71FCA6E43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74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CEHC majors</a:t>
            </a:r>
            <a:r>
              <a:rPr lang="en-US" baseline="0" dirty="0"/>
              <a:t> make up 9% of Veteran population at UAlbany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9BF4-0A54-4D5D-A6EF-A71FCA6E43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22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83C3A45-AB30-2846-B577-427BBFC2D05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0" y="6314742"/>
            <a:ext cx="2078676" cy="4674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E6AE5C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University Faculty Senate</a:t>
            </a:r>
          </a:p>
          <a:p>
            <a:r>
              <a:rPr lang="en-US" sz="2400" dirty="0">
                <a:solidFill>
                  <a:srgbClr val="E6AE5C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April 16, 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64" y="2690949"/>
            <a:ext cx="10046853" cy="120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5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9B760-CB77-FC4E-AA26-EC617D4F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&amp;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5C3FA-06EC-E240-9D4C-DF79E57F9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/>
              <a:t>Currently:</a:t>
            </a:r>
          </a:p>
          <a:p>
            <a:pPr lvl="1"/>
            <a:r>
              <a:rPr lang="en-US" dirty="0"/>
              <a:t>Full professors: 3</a:t>
            </a:r>
          </a:p>
          <a:p>
            <a:pPr lvl="1"/>
            <a:r>
              <a:rPr lang="en-US" dirty="0"/>
              <a:t>Associate professors: 8</a:t>
            </a:r>
          </a:p>
          <a:p>
            <a:pPr lvl="1"/>
            <a:r>
              <a:rPr lang="en-US" dirty="0"/>
              <a:t>Assistant professors: 5</a:t>
            </a:r>
          </a:p>
          <a:p>
            <a:pPr lvl="1"/>
            <a:r>
              <a:rPr lang="en-US" dirty="0"/>
              <a:t>Lecturers/Visiting: 4</a:t>
            </a:r>
          </a:p>
          <a:p>
            <a:pPr lvl="1"/>
            <a:r>
              <a:rPr lang="en-US" dirty="0"/>
              <a:t>Adjuncts: 32</a:t>
            </a:r>
          </a:p>
          <a:p>
            <a:pPr lvl="1"/>
            <a:r>
              <a:rPr lang="en-US" dirty="0"/>
              <a:t>Staff: 4.5</a:t>
            </a:r>
          </a:p>
          <a:p>
            <a:r>
              <a:rPr lang="en-US" dirty="0"/>
              <a:t>No departments</a:t>
            </a:r>
          </a:p>
          <a:p>
            <a:r>
              <a:rPr lang="en-US" dirty="0"/>
              <a:t>Faculty: Student ratio: 105:1</a:t>
            </a:r>
          </a:p>
          <a:p>
            <a:r>
              <a:rPr lang="en-US" dirty="0"/>
              <a:t>Two faculty lines in search now</a:t>
            </a:r>
          </a:p>
          <a:p>
            <a:r>
              <a:rPr lang="en-US" dirty="0"/>
              <a:t>Two advisors in search now</a:t>
            </a:r>
          </a:p>
          <a:p>
            <a:r>
              <a:rPr lang="en-US" dirty="0"/>
              <a:t>Finance/Administration staff position (repurposing existing position)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983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5B148-0F21-F043-95EB-587233169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D6646-CAD4-A141-A287-9518A2903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Graduate concentrations</a:t>
            </a:r>
          </a:p>
          <a:p>
            <a:pPr lvl="1"/>
            <a:r>
              <a:rPr lang="en-US" dirty="0"/>
              <a:t>Intelligence Analysis</a:t>
            </a:r>
          </a:p>
          <a:p>
            <a:pPr lvl="1"/>
            <a:r>
              <a:rPr lang="en-US" dirty="0"/>
              <a:t>Data Analytics</a:t>
            </a:r>
          </a:p>
          <a:p>
            <a:r>
              <a:rPr lang="en-US" dirty="0"/>
              <a:t>ETEC</a:t>
            </a:r>
          </a:p>
          <a:p>
            <a:r>
              <a:rPr lang="en-US" dirty="0" err="1"/>
              <a:t>iSchool</a:t>
            </a:r>
            <a:endParaRPr lang="en-US" dirty="0"/>
          </a:p>
          <a:p>
            <a:r>
              <a:rPr lang="en-US" dirty="0"/>
              <a:t>Ben Gurion University</a:t>
            </a:r>
          </a:p>
          <a:p>
            <a:r>
              <a:rPr lang="en-US" dirty="0"/>
              <a:t>University of Puerto Rico Mayagüez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E60C8-1142-2E4D-A2B0-967B0C9E4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292" y="2357527"/>
            <a:ext cx="6098401" cy="1984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15E538-50E5-AB41-B5F0-31C557C88B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445" y="5110822"/>
            <a:ext cx="3676171" cy="1291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6531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EB331-1B3A-8A41-A93D-7E50948AD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Conundrums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9ABCD-C96C-5149-9BF7-D5EF600AE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Resources vs. growth</a:t>
            </a:r>
          </a:p>
          <a:p>
            <a:r>
              <a:rPr lang="en-US" dirty="0"/>
              <a:t>Future of minors</a:t>
            </a:r>
          </a:p>
          <a:p>
            <a:r>
              <a:rPr lang="en-US" dirty="0"/>
              <a:t>Future of graduate programs</a:t>
            </a:r>
          </a:p>
          <a:p>
            <a:r>
              <a:rPr lang="en-US" dirty="0"/>
              <a:t>Balancing between tenure track and contingent faculty</a:t>
            </a:r>
          </a:p>
          <a:p>
            <a:r>
              <a:rPr lang="en-US" dirty="0"/>
              <a:t>Incentivizing multi-disciplinary work</a:t>
            </a:r>
          </a:p>
          <a:p>
            <a:r>
              <a:rPr lang="en-US" dirty="0"/>
              <a:t>Building a model of shared governance as we grow</a:t>
            </a:r>
          </a:p>
        </p:txBody>
      </p:sp>
    </p:spTree>
    <p:extLst>
      <p:ext uri="{BB962C8B-B14F-4D97-AF65-F5344CB8AC3E}">
        <p14:creationId xmlns:p14="http://schemas.microsoft.com/office/powerpoint/2010/main" val="25151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E5397-435A-8641-AF7B-D06D3A0CD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5B06E-27FA-3B4B-B6DA-5D85BCB6E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1205EB-A40D-0840-A476-3DA234478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504" y="2294097"/>
            <a:ext cx="4784210" cy="372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5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en-US" dirty="0">
                <a:cs typeface="Microsoft Sans Serif" panose="020B0604020202020204" pitchFamily="34" charset="0"/>
              </a:rPr>
              <a:t>Context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83326" y="2708003"/>
            <a:ext cx="11338560" cy="3416301"/>
          </a:xfrm>
        </p:spPr>
        <p:txBody>
          <a:bodyPr>
            <a:noAutofit/>
          </a:bodyPr>
          <a:lstStyle/>
          <a:p>
            <a:r>
              <a:rPr lang="en-US" sz="2000" dirty="0"/>
              <a:t>January 2015--Newest college in SUNY system built from ground up</a:t>
            </a:r>
          </a:p>
          <a:p>
            <a:r>
              <a:rPr lang="en-US" sz="2000" dirty="0"/>
              <a:t>2016—first minor</a:t>
            </a:r>
          </a:p>
          <a:p>
            <a:r>
              <a:rPr lang="en-US" sz="2000" dirty="0"/>
              <a:t>2017—first major</a:t>
            </a:r>
          </a:p>
          <a:p>
            <a:r>
              <a:rPr lang="en-US" sz="2000" dirty="0"/>
              <a:t>2018—</a:t>
            </a:r>
            <a:r>
              <a:rPr lang="en-US" sz="2000" dirty="0" err="1"/>
              <a:t>iSci</a:t>
            </a:r>
            <a:r>
              <a:rPr lang="en-US" sz="2000" dirty="0"/>
              <a:t> moved 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0EC27B-67D2-1042-A412-621E6E847742}"/>
              </a:ext>
            </a:extLst>
          </p:cNvPr>
          <p:cNvGrpSpPr/>
          <p:nvPr/>
        </p:nvGrpSpPr>
        <p:grpSpPr>
          <a:xfrm>
            <a:off x="5568688" y="3017520"/>
            <a:ext cx="6096000" cy="3892187"/>
            <a:chOff x="5568688" y="3017520"/>
            <a:chExt cx="6096000" cy="3892187"/>
          </a:xfrm>
        </p:grpSpPr>
        <p:sp>
          <p:nvSpPr>
            <p:cNvPr id="7" name="Shape 6">
              <a:extLst>
                <a:ext uri="{FF2B5EF4-FFF2-40B4-BE49-F238E27FC236}">
                  <a16:creationId xmlns:a16="http://schemas.microsoft.com/office/drawing/2014/main" id="{9603AFD7-D418-F549-AFF9-61203238563F}"/>
                </a:ext>
              </a:extLst>
            </p:cNvPr>
            <p:cNvSpPr/>
            <p:nvPr/>
          </p:nvSpPr>
          <p:spPr>
            <a:xfrm>
              <a:off x="5568688" y="3017520"/>
              <a:ext cx="6096000" cy="3810000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0D83F76-59B6-6B4F-8116-2FE5069E448E}"/>
                </a:ext>
              </a:extLst>
            </p:cNvPr>
            <p:cNvGrpSpPr/>
            <p:nvPr/>
          </p:nvGrpSpPr>
          <p:grpSpPr>
            <a:xfrm>
              <a:off x="5918384" y="5791200"/>
              <a:ext cx="1750839" cy="1118507"/>
              <a:chOff x="522969" y="2835910"/>
              <a:chExt cx="1750839" cy="1118507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4B68015-07AD-C24A-B7B0-DDB44882A900}"/>
                  </a:ext>
                </a:extLst>
              </p:cNvPr>
              <p:cNvSpPr/>
              <p:nvPr/>
            </p:nvSpPr>
            <p:spPr>
              <a:xfrm>
                <a:off x="853440" y="2835910"/>
                <a:ext cx="1420368" cy="110109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F0C37D-6DF1-A94D-B972-4768DEEE8DA2}"/>
                  </a:ext>
                </a:extLst>
              </p:cNvPr>
              <p:cNvSpPr txBox="1"/>
              <p:nvPr/>
            </p:nvSpPr>
            <p:spPr>
              <a:xfrm>
                <a:off x="522969" y="2853327"/>
                <a:ext cx="1420368" cy="11010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3984" tIns="0" rIns="0" bIns="0" numCol="1" spcCol="1270" anchor="t" anchorCtr="0">
                <a:noAutofit/>
              </a:bodyPr>
              <a:lstStyle/>
              <a:p>
                <a:pPr marL="0" lvl="0" indent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200" kern="1200" dirty="0"/>
                  <a:t>01/2015</a:t>
                </a:r>
              </a:p>
              <a:p>
                <a:pPr marL="0" lvl="0" indent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kern="1200" dirty="0"/>
                  <a:t>Announced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919F97E-6502-874A-BA08-066E0AA4545A}"/>
                </a:ext>
              </a:extLst>
            </p:cNvPr>
            <p:cNvGrpSpPr/>
            <p:nvPr/>
          </p:nvGrpSpPr>
          <p:grpSpPr>
            <a:xfrm>
              <a:off x="7177574" y="4807132"/>
              <a:ext cx="1997361" cy="2085157"/>
              <a:chOff x="1782159" y="1851842"/>
              <a:chExt cx="1997361" cy="2085157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34E4B10-5F5D-9446-A4B0-65A86923AFFE}"/>
                  </a:ext>
                </a:extLst>
              </p:cNvPr>
              <p:cNvSpPr/>
              <p:nvPr/>
            </p:nvSpPr>
            <p:spPr>
              <a:xfrm>
                <a:off x="2316480" y="1864359"/>
                <a:ext cx="1463040" cy="207264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6EA558F-3B6F-E742-871E-95DDCA6B51D1}"/>
                  </a:ext>
                </a:extLst>
              </p:cNvPr>
              <p:cNvSpPr txBox="1"/>
              <p:nvPr/>
            </p:nvSpPr>
            <p:spPr>
              <a:xfrm>
                <a:off x="1782159" y="1851842"/>
                <a:ext cx="1463040" cy="20726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1817" tIns="0" rIns="0" bIns="0" numCol="1" spcCol="1270" anchor="t" anchorCtr="0">
                <a:noAutofit/>
              </a:bodyPr>
              <a:lstStyle/>
              <a:p>
                <a:pPr marL="0" lvl="0" indent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200" kern="1200" dirty="0"/>
                  <a:t>04/2015</a:t>
                </a:r>
              </a:p>
              <a:p>
                <a:pPr marL="0" lvl="0" indent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kern="1200" dirty="0"/>
                  <a:t>EHC Minor Approved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FAC2C40-D3C4-184E-BAF6-351F702BB430}"/>
                </a:ext>
              </a:extLst>
            </p:cNvPr>
            <p:cNvGrpSpPr/>
            <p:nvPr/>
          </p:nvGrpSpPr>
          <p:grpSpPr>
            <a:xfrm>
              <a:off x="8487674" y="4179570"/>
              <a:ext cx="2477961" cy="2678430"/>
              <a:chOff x="3038919" y="1258569"/>
              <a:chExt cx="2477961" cy="267843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972F82-928B-F149-BD29-5C95A3B21CFB}"/>
                  </a:ext>
                </a:extLst>
              </p:cNvPr>
              <p:cNvSpPr/>
              <p:nvPr/>
            </p:nvSpPr>
            <p:spPr>
              <a:xfrm>
                <a:off x="4053840" y="1289049"/>
                <a:ext cx="1463040" cy="264795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235B6A-9F52-0440-AB47-9384A7A55843}"/>
                  </a:ext>
                </a:extLst>
              </p:cNvPr>
              <p:cNvSpPr txBox="1"/>
              <p:nvPr/>
            </p:nvSpPr>
            <p:spPr>
              <a:xfrm>
                <a:off x="3038919" y="1258569"/>
                <a:ext cx="1463040" cy="26479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9959" tIns="0" rIns="0" bIns="0" numCol="1" spcCol="1270" anchor="t" anchorCtr="0">
                <a:noAutofit/>
              </a:bodyPr>
              <a:lstStyle/>
              <a:p>
                <a:pPr marL="0" lvl="0" indent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200" kern="1200" dirty="0"/>
                  <a:t>08/2016</a:t>
                </a:r>
              </a:p>
              <a:p>
                <a:pPr marL="0" lvl="0" indent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kern="1200" dirty="0"/>
                  <a:t>EHC Major Approved</a:t>
                </a: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9C33BB9-864A-3F4D-A538-02A8F61A780D}"/>
              </a:ext>
            </a:extLst>
          </p:cNvPr>
          <p:cNvSpPr txBox="1"/>
          <p:nvPr/>
        </p:nvSpPr>
        <p:spPr>
          <a:xfrm>
            <a:off x="9976853" y="3711212"/>
            <a:ext cx="1463040" cy="26479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959" tIns="0" rIns="0" bIns="0" numCol="1" spcCol="1270" anchor="t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01/2018</a:t>
            </a:r>
          </a:p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 err="1"/>
              <a:t>iSci</a:t>
            </a:r>
            <a:r>
              <a:rPr lang="en-US" kern="1200" dirty="0"/>
              <a:t> merged</a:t>
            </a:r>
          </a:p>
        </p:txBody>
      </p:sp>
    </p:spTree>
    <p:extLst>
      <p:ext uri="{BB962C8B-B14F-4D97-AF65-F5344CB8AC3E}">
        <p14:creationId xmlns:p14="http://schemas.microsoft.com/office/powerpoint/2010/main" val="3349401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CC468-4F64-7C45-97F5-4A59EEE9A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1D9754-C61D-C94C-B5EC-4A4626183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EHC major (BA/BS)</a:t>
            </a:r>
          </a:p>
          <a:p>
            <a:r>
              <a:rPr lang="en-US" dirty="0"/>
              <a:t>EHC minor</a:t>
            </a:r>
          </a:p>
          <a:p>
            <a:r>
              <a:rPr lang="en-US" dirty="0"/>
              <a:t>EHC graduate certificate</a:t>
            </a:r>
          </a:p>
          <a:p>
            <a:r>
              <a:rPr lang="en-US" dirty="0"/>
              <a:t>INF BS</a:t>
            </a:r>
          </a:p>
          <a:p>
            <a:r>
              <a:rPr lang="en-US" dirty="0"/>
              <a:t>INF BS online</a:t>
            </a:r>
          </a:p>
          <a:p>
            <a:r>
              <a:rPr lang="en-US" dirty="0"/>
              <a:t>MSIS (face-to-face and online, pending State Ed)</a:t>
            </a:r>
          </a:p>
          <a:p>
            <a:r>
              <a:rPr lang="en-US" dirty="0"/>
              <a:t>ISSL online</a:t>
            </a:r>
          </a:p>
          <a:p>
            <a:r>
              <a:rPr lang="en-US" dirty="0"/>
              <a:t>INF PHD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90C4AD-ACC7-8545-ADC3-7BF3B1B73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174" y="2618683"/>
            <a:ext cx="2571826" cy="2571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D8E26C-D372-5443-815F-98C72483D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434" y="4817164"/>
            <a:ext cx="5412059" cy="121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3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18457AB7-75D4-46A0-A783-C2FFD90E1B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3860031"/>
              </p:ext>
            </p:extLst>
          </p:nvPr>
        </p:nvGraphicFramePr>
        <p:xfrm>
          <a:off x="1929384" y="1907230"/>
          <a:ext cx="8331200" cy="4318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03B4B7B0-993D-B44C-B70D-E4B08053E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vs. Actual Growth for Undergraduate Majors</a:t>
            </a:r>
          </a:p>
        </p:txBody>
      </p:sp>
    </p:spTree>
    <p:extLst>
      <p:ext uri="{BB962C8B-B14F-4D97-AF65-F5344CB8AC3E}">
        <p14:creationId xmlns:p14="http://schemas.microsoft.com/office/powerpoint/2010/main" val="349845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 uiExpand="1">
        <p:bldSub>
          <a:bldChart bld="series" animBg="0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18457AB7-75D4-46A0-A783-C2FFD90E1B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7939885"/>
              </p:ext>
            </p:extLst>
          </p:nvPr>
        </p:nvGraphicFramePr>
        <p:xfrm>
          <a:off x="1930400" y="1917548"/>
          <a:ext cx="8331200" cy="4318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AB136FBD-54D4-4E71-8E2B-046E86C15B21}"/>
              </a:ext>
            </a:extLst>
          </p:cNvPr>
          <p:cNvSpPr/>
          <p:nvPr/>
        </p:nvSpPr>
        <p:spPr>
          <a:xfrm>
            <a:off x="5167535" y="1643749"/>
            <a:ext cx="1508760" cy="150857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558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4AA04F-136E-40FB-8DD0-99F7708C0C91}"/>
              </a:ext>
            </a:extLst>
          </p:cNvPr>
          <p:cNvSpPr txBox="1"/>
          <p:nvPr/>
        </p:nvSpPr>
        <p:spPr>
          <a:xfrm>
            <a:off x="1524000" y="6280648"/>
            <a:ext cx="9144000" cy="369332"/>
          </a:xfrm>
          <a:prstGeom prst="rect">
            <a:avLst/>
          </a:prstGeom>
          <a:gradFill>
            <a:gsLst>
              <a:gs pos="100000">
                <a:srgbClr val="FF0000"/>
              </a:gs>
              <a:gs pos="100000">
                <a:schemeClr val="bg1"/>
              </a:gs>
              <a:gs pos="100000">
                <a:schemeClr val="bg1"/>
              </a:gs>
              <a:gs pos="100000">
                <a:schemeClr val="bg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Without any direct recruitment from CEHC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6ACFE4-CCA5-4942-AA17-E9840982F0BE}"/>
              </a:ext>
            </a:extLst>
          </p:cNvPr>
          <p:cNvSpPr txBox="1"/>
          <p:nvPr/>
        </p:nvSpPr>
        <p:spPr>
          <a:xfrm>
            <a:off x="7915129" y="2194984"/>
            <a:ext cx="212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Intendeds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A0845DF-FF69-7D49-81F6-993CF6977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vs. Actual Growth for Undergraduate Majors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649B9-AD77-F74E-933E-932EB829A258}"/>
              </a:ext>
            </a:extLst>
          </p:cNvPr>
          <p:cNvSpPr txBox="1"/>
          <p:nvPr/>
        </p:nvSpPr>
        <p:spPr>
          <a:xfrm>
            <a:off x="7915129" y="2454862"/>
            <a:ext cx="212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Minors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06950A-ECA6-C747-AEAD-1283894D6170}"/>
              </a:ext>
            </a:extLst>
          </p:cNvPr>
          <p:cNvSpPr/>
          <p:nvPr/>
        </p:nvSpPr>
        <p:spPr>
          <a:xfrm>
            <a:off x="4778915" y="1028790"/>
            <a:ext cx="2286000" cy="2286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884</a:t>
            </a:r>
          </a:p>
        </p:txBody>
      </p:sp>
    </p:spTree>
    <p:extLst>
      <p:ext uri="{BB962C8B-B14F-4D97-AF65-F5344CB8AC3E}">
        <p14:creationId xmlns:p14="http://schemas.microsoft.com/office/powerpoint/2010/main" val="29520998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18457AB7-75D4-46A0-A783-C2FFD90E1B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0902878"/>
              </p:ext>
            </p:extLst>
          </p:nvPr>
        </p:nvGraphicFramePr>
        <p:xfrm>
          <a:off x="1930400" y="1917554"/>
          <a:ext cx="8331200" cy="4318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AB136FBD-54D4-4E71-8E2B-046E86C15B21}"/>
              </a:ext>
            </a:extLst>
          </p:cNvPr>
          <p:cNvSpPr/>
          <p:nvPr/>
        </p:nvSpPr>
        <p:spPr>
          <a:xfrm>
            <a:off x="5167535" y="1417501"/>
            <a:ext cx="1508760" cy="150857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558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F414D0B-7C7E-4BF4-AE1F-60D5ACFA9053}"/>
              </a:ext>
            </a:extLst>
          </p:cNvPr>
          <p:cNvSpPr/>
          <p:nvPr/>
        </p:nvSpPr>
        <p:spPr>
          <a:xfrm>
            <a:off x="4778915" y="1028790"/>
            <a:ext cx="2286000" cy="2286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884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6ACFE4-CCA5-4942-AA17-E9840982F0BE}"/>
              </a:ext>
            </a:extLst>
          </p:cNvPr>
          <p:cNvSpPr txBox="1"/>
          <p:nvPr/>
        </p:nvSpPr>
        <p:spPr>
          <a:xfrm>
            <a:off x="7915129" y="2191176"/>
            <a:ext cx="212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Intendeds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2FD0BE-7B85-4E4C-A3C9-35A997A1344E}"/>
              </a:ext>
            </a:extLst>
          </p:cNvPr>
          <p:cNvSpPr txBox="1"/>
          <p:nvPr/>
        </p:nvSpPr>
        <p:spPr>
          <a:xfrm>
            <a:off x="7915129" y="2451054"/>
            <a:ext cx="212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Minors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4AA04F-136E-40FB-8DD0-99F7708C0C91}"/>
              </a:ext>
            </a:extLst>
          </p:cNvPr>
          <p:cNvSpPr txBox="1"/>
          <p:nvPr/>
        </p:nvSpPr>
        <p:spPr>
          <a:xfrm>
            <a:off x="1524000" y="6280650"/>
            <a:ext cx="9144000" cy="369332"/>
          </a:xfrm>
          <a:prstGeom prst="rect">
            <a:avLst/>
          </a:prstGeom>
          <a:gradFill>
            <a:gsLst>
              <a:gs pos="100000">
                <a:srgbClr val="FF0000"/>
              </a:gs>
              <a:gs pos="100000">
                <a:schemeClr val="bg1"/>
              </a:gs>
              <a:gs pos="100000">
                <a:schemeClr val="bg1"/>
              </a:gs>
              <a:gs pos="100000">
                <a:schemeClr val="bg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Without any direct recruitment from CEHC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414D0B-7C7E-4BF4-AE1F-60D5ACFA9053}"/>
              </a:ext>
            </a:extLst>
          </p:cNvPr>
          <p:cNvSpPr/>
          <p:nvPr/>
        </p:nvSpPr>
        <p:spPr>
          <a:xfrm>
            <a:off x="4152381" y="525870"/>
            <a:ext cx="3291840" cy="32918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1849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4AA04F-136E-40FB-8DD0-99F7708C0C91}"/>
              </a:ext>
            </a:extLst>
          </p:cNvPr>
          <p:cNvSpPr txBox="1"/>
          <p:nvPr/>
        </p:nvSpPr>
        <p:spPr>
          <a:xfrm>
            <a:off x="1524000" y="6280654"/>
            <a:ext cx="91440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All CEHC Students (including Information Science)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2FD0BE-7B85-4E4C-A3C9-35A997A1344E}"/>
              </a:ext>
            </a:extLst>
          </p:cNvPr>
          <p:cNvSpPr txBox="1"/>
          <p:nvPr/>
        </p:nvSpPr>
        <p:spPr>
          <a:xfrm>
            <a:off x="7915129" y="2690068"/>
            <a:ext cx="273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Information Science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011AF0E5-D74D-5349-AE58-54A213A0D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vs. Actual Growth for Undergraduate Majors</a:t>
            </a:r>
          </a:p>
        </p:txBody>
      </p:sp>
    </p:spTree>
    <p:extLst>
      <p:ext uri="{BB962C8B-B14F-4D97-AF65-F5344CB8AC3E}">
        <p14:creationId xmlns:p14="http://schemas.microsoft.com/office/powerpoint/2010/main" val="179305189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5421A-21BA-3940-8B9C-1DF6EAE47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8EE9C-C697-A444-AC89-6EF28A126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Fall 2017</a:t>
            </a:r>
          </a:p>
          <a:p>
            <a:pPr lvl="1"/>
            <a:r>
              <a:rPr lang="en-US" dirty="0"/>
              <a:t>EHC 10</a:t>
            </a:r>
            <a:r>
              <a:rPr lang="en-US" baseline="30000" dirty="0"/>
              <a:t>th</a:t>
            </a:r>
            <a:r>
              <a:rPr lang="en-US" dirty="0"/>
              <a:t> largest major</a:t>
            </a:r>
          </a:p>
          <a:p>
            <a:pPr lvl="1"/>
            <a:r>
              <a:rPr lang="en-US" dirty="0"/>
              <a:t>INF 12</a:t>
            </a:r>
            <a:r>
              <a:rPr lang="en-US" baseline="30000" dirty="0"/>
              <a:t>th</a:t>
            </a:r>
            <a:r>
              <a:rPr lang="en-US" dirty="0"/>
              <a:t> largest major</a:t>
            </a:r>
          </a:p>
          <a:p>
            <a:r>
              <a:rPr lang="en-US" dirty="0"/>
              <a:t>Spring 2018</a:t>
            </a:r>
          </a:p>
          <a:p>
            <a:pPr lvl="1"/>
            <a:r>
              <a:rPr lang="en-US" dirty="0"/>
              <a:t>EHC 8</a:t>
            </a:r>
            <a:r>
              <a:rPr lang="en-US" baseline="30000" dirty="0"/>
              <a:t>th</a:t>
            </a:r>
            <a:r>
              <a:rPr lang="en-US" dirty="0"/>
              <a:t> largest </a:t>
            </a:r>
          </a:p>
          <a:p>
            <a:pPr lvl="1"/>
            <a:r>
              <a:rPr lang="en-US" dirty="0"/>
              <a:t>INF 12</a:t>
            </a:r>
            <a:r>
              <a:rPr lang="en-US" baseline="30000" dirty="0"/>
              <a:t>th</a:t>
            </a:r>
            <a:r>
              <a:rPr lang="en-US" dirty="0"/>
              <a:t> largest</a:t>
            </a:r>
          </a:p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B39D589-53F8-3E47-A8EE-A35F691BD0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005560"/>
              </p:ext>
            </p:extLst>
          </p:nvPr>
        </p:nvGraphicFramePr>
        <p:xfrm>
          <a:off x="6883339" y="2745329"/>
          <a:ext cx="4399194" cy="3852980"/>
        </p:xfrm>
        <a:graphic>
          <a:graphicData uri="http://schemas.openxmlformats.org/drawingml/2006/table">
            <a:tbl>
              <a:tblPr/>
              <a:tblGrid>
                <a:gridCol w="1495499">
                  <a:extLst>
                    <a:ext uri="{9D8B030D-6E8A-4147-A177-3AD203B41FA5}">
                      <a16:colId xmlns:a16="http://schemas.microsoft.com/office/drawing/2014/main" val="1730526957"/>
                    </a:ext>
                  </a:extLst>
                </a:gridCol>
                <a:gridCol w="1466689">
                  <a:extLst>
                    <a:ext uri="{9D8B030D-6E8A-4147-A177-3AD203B41FA5}">
                      <a16:colId xmlns:a16="http://schemas.microsoft.com/office/drawing/2014/main" val="791178728"/>
                    </a:ext>
                  </a:extLst>
                </a:gridCol>
                <a:gridCol w="1437006">
                  <a:extLst>
                    <a:ext uri="{9D8B030D-6E8A-4147-A177-3AD203B41FA5}">
                      <a16:colId xmlns:a16="http://schemas.microsoft.com/office/drawing/2014/main" val="2756147593"/>
                    </a:ext>
                  </a:extLst>
                </a:gridCol>
              </a:tblGrid>
              <a:tr h="43263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SOB non-departmental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Bachelors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804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39054"/>
                  </a:ext>
                </a:extLst>
              </a:tr>
              <a:tr h="212246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Psychology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Bachelors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743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055152"/>
                  </a:ext>
                </a:extLst>
              </a:tr>
              <a:tr h="212246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Biology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Bachelors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370235"/>
                  </a:ext>
                </a:extLst>
              </a:tr>
              <a:tr h="212246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Economics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Bachelors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845684"/>
                  </a:ext>
                </a:extLst>
              </a:tr>
              <a:tr h="212246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Anthropology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Bachelors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132631"/>
                  </a:ext>
                </a:extLst>
              </a:tr>
              <a:tr h="212246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Sociology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Bachelors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142494"/>
                  </a:ext>
                </a:extLst>
              </a:tr>
              <a:tr h="212246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Communication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Bachelors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509998"/>
                  </a:ext>
                </a:extLst>
              </a:tr>
              <a:tr h="43263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CEHC non-departmental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Bachelors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429011"/>
                  </a:ext>
                </a:extLst>
              </a:tr>
              <a:tr h="212246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Political Science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Bachelors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780535"/>
                  </a:ext>
                </a:extLst>
              </a:tr>
              <a:tr h="43263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Computer Science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Bachelors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192120"/>
                  </a:ext>
                </a:extLst>
              </a:tr>
              <a:tr h="212246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Accounting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Bachelors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778995"/>
                  </a:ext>
                </a:extLst>
              </a:tr>
              <a:tr h="212246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Informatics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Bachelors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891368"/>
                  </a:ext>
                </a:extLst>
              </a:tr>
              <a:tr h="212246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Bachelors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318077"/>
                  </a:ext>
                </a:extLst>
              </a:tr>
              <a:tr h="43263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 of Criminal Justice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Bachelors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4" marR="91544" marT="0" marB="0">
                    <a:lnL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18162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C4AD471-8FBF-2F46-8CD1-FDBB149C0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008" y="-1230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098741-6F06-9043-AF27-11D6D80A852D}"/>
              </a:ext>
            </a:extLst>
          </p:cNvPr>
          <p:cNvSpPr txBox="1"/>
          <p:nvPr/>
        </p:nvSpPr>
        <p:spPr>
          <a:xfrm>
            <a:off x="6835482" y="2305083"/>
            <a:ext cx="4447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Spring 2018</a:t>
            </a:r>
            <a:r>
              <a:rPr lang="en-US" dirty="0"/>
              <a:t>, as of April 15, 2018 from BI</a:t>
            </a:r>
          </a:p>
        </p:txBody>
      </p:sp>
    </p:spTree>
    <p:extLst>
      <p:ext uri="{BB962C8B-B14F-4D97-AF65-F5344CB8AC3E}">
        <p14:creationId xmlns:p14="http://schemas.microsoft.com/office/powerpoint/2010/main" val="3126193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716950619"/>
              </p:ext>
            </p:extLst>
          </p:nvPr>
        </p:nvGraphicFramePr>
        <p:xfrm>
          <a:off x="3027194" y="2231916"/>
          <a:ext cx="2072640" cy="212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3613014429"/>
              </p:ext>
            </p:extLst>
          </p:nvPr>
        </p:nvGraphicFramePr>
        <p:xfrm>
          <a:off x="6622658" y="2231916"/>
          <a:ext cx="2072640" cy="212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15596451"/>
              </p:ext>
            </p:extLst>
          </p:nvPr>
        </p:nvGraphicFramePr>
        <p:xfrm>
          <a:off x="2956854" y="4369961"/>
          <a:ext cx="2232367" cy="212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3425653009"/>
              </p:ext>
            </p:extLst>
          </p:nvPr>
        </p:nvGraphicFramePr>
        <p:xfrm>
          <a:off x="6622658" y="4369961"/>
          <a:ext cx="2072640" cy="212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49327" y="940822"/>
            <a:ext cx="2217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</a:rPr>
              <a:t>Inclusion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61633" y="940822"/>
            <a:ext cx="20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Diversity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4466" y="940822"/>
            <a:ext cx="20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26382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Graphic spid="22" grpId="0">
        <p:bldAsOne/>
      </p:bldGraphic>
      <p:bldP spid="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ECA36-BD22-C44D-A4F5-EA905D7BD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Feedback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C5AFF35-6E9A-2C4B-9C66-7B1A4E0C154E}"/>
              </a:ext>
            </a:extLst>
          </p:cNvPr>
          <p:cNvSpPr txBox="1">
            <a:spLocks/>
          </p:cNvSpPr>
          <p:nvPr/>
        </p:nvSpPr>
        <p:spPr>
          <a:xfrm>
            <a:off x="387627" y="3026731"/>
            <a:ext cx="3409122" cy="31402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400" dirty="0"/>
              <a:t>Students </a:t>
            </a:r>
            <a:r>
              <a:rPr lang="en-US" sz="2400" b="1" u="sng" dirty="0"/>
              <a:t>WANT</a:t>
            </a:r>
            <a:r>
              <a:rPr lang="en-US" sz="2400" dirty="0"/>
              <a:t>: 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More classes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More upper-level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Greater interaction with faculty and staff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7CD979-C7CC-7040-BB6B-56A24A061C7B}"/>
              </a:ext>
            </a:extLst>
          </p:cNvPr>
          <p:cNvSpPr/>
          <p:nvPr/>
        </p:nvSpPr>
        <p:spPr>
          <a:xfrm>
            <a:off x="879231" y="2226078"/>
            <a:ext cx="9777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Spring 2017 survey of ~300 majors / minors in EHC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B1C8127-DA4F-274A-9190-EC37C633997C}"/>
              </a:ext>
            </a:extLst>
          </p:cNvPr>
          <p:cNvSpPr txBox="1">
            <a:spLocks/>
          </p:cNvSpPr>
          <p:nvPr/>
        </p:nvSpPr>
        <p:spPr>
          <a:xfrm>
            <a:off x="3831098" y="3026731"/>
            <a:ext cx="3851849" cy="31402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400" dirty="0"/>
              <a:t>CEHC should </a:t>
            </a:r>
            <a:r>
              <a:rPr lang="en-US" sz="2400" b="1" u="sng" dirty="0"/>
              <a:t>OFFER</a:t>
            </a:r>
            <a:r>
              <a:rPr lang="en-US" sz="2400" dirty="0"/>
              <a:t>: 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Intelligence analysis program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Master’s degree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Increased training, exercises &amp; simulations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5B8C701-5CD4-6B4D-AF06-BA8CB9B60B8F}"/>
              </a:ext>
            </a:extLst>
          </p:cNvPr>
          <p:cNvSpPr txBox="1">
            <a:spLocks/>
          </p:cNvSpPr>
          <p:nvPr/>
        </p:nvSpPr>
        <p:spPr>
          <a:xfrm>
            <a:off x="7682947" y="3026731"/>
            <a:ext cx="3409122" cy="31402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Students </a:t>
            </a:r>
            <a:r>
              <a:rPr lang="en-US" sz="2400" b="1" u="sng" dirty="0"/>
              <a:t>STRUGGLE</a:t>
            </a:r>
            <a:r>
              <a:rPr lang="en-US" sz="2400" dirty="0"/>
              <a:t> to: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Enroll in our classes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Find enough internships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Participate in enough trainings</a:t>
            </a:r>
          </a:p>
        </p:txBody>
      </p:sp>
    </p:spTree>
    <p:extLst>
      <p:ext uri="{BB962C8B-B14F-4D97-AF65-F5344CB8AC3E}">
        <p14:creationId xmlns:p14="http://schemas.microsoft.com/office/powerpoint/2010/main" val="25391419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3746</TotalTime>
  <Words>427</Words>
  <Application>Microsoft Office PowerPoint</Application>
  <PresentationFormat>Widescreen</PresentationFormat>
  <Paragraphs>157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Corbel</vt:lpstr>
      <vt:lpstr>Microsoft Sans Serif</vt:lpstr>
      <vt:lpstr>Wingdings 3</vt:lpstr>
      <vt:lpstr>Ion Boardroom</vt:lpstr>
      <vt:lpstr>PowerPoint Presentation</vt:lpstr>
      <vt:lpstr>Context</vt:lpstr>
      <vt:lpstr>Who We Are</vt:lpstr>
      <vt:lpstr>Planned vs. Actual Growth for Undergraduate Majors</vt:lpstr>
      <vt:lpstr>Planned vs. Actual Growth for Undergraduate Majors</vt:lpstr>
      <vt:lpstr>Planned vs. Actual Growth for Undergraduate Majors</vt:lpstr>
      <vt:lpstr>Growing</vt:lpstr>
      <vt:lpstr>PowerPoint Presentation</vt:lpstr>
      <vt:lpstr>Student Feedback</vt:lpstr>
      <vt:lpstr>Faculty &amp; Staff</vt:lpstr>
      <vt:lpstr>Upcoming</vt:lpstr>
      <vt:lpstr>Conundrums</vt:lpstr>
      <vt:lpstr>PowerPoint Presentation</vt:lpstr>
    </vt:vector>
  </TitlesOfParts>
  <Company>University at Albany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of Emergency Preparedness, Homeland Security and Cybersecurity</dc:title>
  <dc:creator>Elizabeth Q. Gray</dc:creator>
  <cp:lastModifiedBy>Poehlmann, Christian H</cp:lastModifiedBy>
  <cp:revision>111</cp:revision>
  <cp:lastPrinted>2018-04-16T12:59:08Z</cp:lastPrinted>
  <dcterms:created xsi:type="dcterms:W3CDTF">2015-10-15T18:44:17Z</dcterms:created>
  <dcterms:modified xsi:type="dcterms:W3CDTF">2018-04-25T20:17:01Z</dcterms:modified>
</cp:coreProperties>
</file>