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57" r:id="rId3"/>
    <p:sldId id="258" r:id="rId4"/>
    <p:sldId id="311" r:id="rId5"/>
    <p:sldId id="326" r:id="rId6"/>
    <p:sldId id="330" r:id="rId7"/>
    <p:sldId id="331" r:id="rId8"/>
    <p:sldId id="347" r:id="rId9"/>
    <p:sldId id="349" r:id="rId10"/>
    <p:sldId id="332" r:id="rId11"/>
    <p:sldId id="350" r:id="rId12"/>
    <p:sldId id="351" r:id="rId13"/>
    <p:sldId id="352" r:id="rId14"/>
    <p:sldId id="353" r:id="rId15"/>
    <p:sldId id="333" r:id="rId16"/>
    <p:sldId id="334" r:id="rId17"/>
    <p:sldId id="335" r:id="rId18"/>
    <p:sldId id="355" r:id="rId19"/>
    <p:sldId id="336" r:id="rId20"/>
    <p:sldId id="337" r:id="rId21"/>
    <p:sldId id="338" r:id="rId22"/>
    <p:sldId id="339" r:id="rId23"/>
    <p:sldId id="340" r:id="rId24"/>
    <p:sldId id="341" r:id="rId25"/>
    <p:sldId id="356" r:id="rId26"/>
    <p:sldId id="358" r:id="rId27"/>
    <p:sldId id="357" r:id="rId28"/>
    <p:sldId id="343" r:id="rId29"/>
    <p:sldId id="344" r:id="rId30"/>
    <p:sldId id="345" r:id="rId31"/>
    <p:sldId id="359" r:id="rId32"/>
    <p:sldId id="346" r:id="rId33"/>
    <p:sldId id="306" r:id="rId34"/>
    <p:sldId id="360" r:id="rId35"/>
    <p:sldId id="365" r:id="rId36"/>
    <p:sldId id="361" r:id="rId37"/>
    <p:sldId id="362" r:id="rId38"/>
    <p:sldId id="363" r:id="rId39"/>
    <p:sldId id="364" r:id="rId40"/>
    <p:sldId id="307" r:id="rId41"/>
    <p:sldId id="308" r:id="rId4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FF"/>
    <a:srgbClr val="000099"/>
    <a:srgbClr val="0000CC"/>
    <a:srgbClr val="000066"/>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7036" autoAdjust="0"/>
  </p:normalViewPr>
  <p:slideViewPr>
    <p:cSldViewPr>
      <p:cViewPr>
        <p:scale>
          <a:sx n="150" d="100"/>
          <a:sy n="150" d="100"/>
        </p:scale>
        <p:origin x="-58" y="86"/>
      </p:cViewPr>
      <p:guideLst>
        <p:guide orient="horz" pos="2160"/>
        <p:guide pos="2880"/>
      </p:guideLst>
    </p:cSldViewPr>
  </p:slideViewPr>
  <p:notesTextViewPr>
    <p:cViewPr>
      <p:scale>
        <a:sx n="1" d="1"/>
        <a:sy n="1" d="1"/>
      </p:scale>
      <p:origin x="0" y="0"/>
    </p:cViewPr>
  </p:notesTextViewPr>
  <p:sorterViewPr>
    <p:cViewPr>
      <p:scale>
        <a:sx n="100" d="100"/>
        <a:sy n="100" d="100"/>
      </p:scale>
      <p:origin x="0" y="38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890176EF-A7DF-4ECC-B4D1-B080D77770C4}" type="datetimeFigureOut">
              <a:rPr lang="en-US" smtClean="0"/>
              <a:t>10/19/2015</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AE47BE84-6E77-4EB9-909E-5B390DF96A9D}" type="slidenum">
              <a:rPr lang="en-US" smtClean="0"/>
              <a:t>‹#›</a:t>
            </a:fld>
            <a:endParaRPr lang="en-US"/>
          </a:p>
        </p:txBody>
      </p:sp>
    </p:spTree>
    <p:extLst>
      <p:ext uri="{BB962C8B-B14F-4D97-AF65-F5344CB8AC3E}">
        <p14:creationId xmlns:p14="http://schemas.microsoft.com/office/powerpoint/2010/main" val="369324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E7FB3C7A-0504-4B06-9C01-3BECEF425EA7}" type="datetimeFigureOut">
              <a:rPr lang="en-US" smtClean="0"/>
              <a:t>10/19/2015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6732DEE9-E9A2-49E8-9089-93E758288E15}" type="slidenum">
              <a:rPr lang="en-US" smtClean="0"/>
              <a:t>‹#›</a:t>
            </a:fld>
            <a:endParaRPr lang="en-US"/>
          </a:p>
        </p:txBody>
      </p:sp>
    </p:spTree>
    <p:extLst>
      <p:ext uri="{BB962C8B-B14F-4D97-AF65-F5344CB8AC3E}">
        <p14:creationId xmlns:p14="http://schemas.microsoft.com/office/powerpoint/2010/main" val="366072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a:t>
            </a:fld>
            <a:endParaRPr lang="en-US"/>
          </a:p>
        </p:txBody>
      </p:sp>
    </p:spTree>
    <p:extLst>
      <p:ext uri="{BB962C8B-B14F-4D97-AF65-F5344CB8AC3E}">
        <p14:creationId xmlns:p14="http://schemas.microsoft.com/office/powerpoint/2010/main" val="1947405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37</a:t>
            </a:fld>
            <a:endParaRPr lang="en-US"/>
          </a:p>
        </p:txBody>
      </p:sp>
    </p:spTree>
    <p:extLst>
      <p:ext uri="{BB962C8B-B14F-4D97-AF65-F5344CB8AC3E}">
        <p14:creationId xmlns:p14="http://schemas.microsoft.com/office/powerpoint/2010/main" val="3288615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40</a:t>
            </a:fld>
            <a:endParaRPr lang="en-US"/>
          </a:p>
        </p:txBody>
      </p:sp>
    </p:spTree>
    <p:extLst>
      <p:ext uri="{BB962C8B-B14F-4D97-AF65-F5344CB8AC3E}">
        <p14:creationId xmlns:p14="http://schemas.microsoft.com/office/powerpoint/2010/main" val="821551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41</a:t>
            </a:fld>
            <a:endParaRPr lang="en-US"/>
          </a:p>
        </p:txBody>
      </p:sp>
    </p:spTree>
    <p:extLst>
      <p:ext uri="{BB962C8B-B14F-4D97-AF65-F5344CB8AC3E}">
        <p14:creationId xmlns:p14="http://schemas.microsoft.com/office/powerpoint/2010/main" val="5919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a:t>
            </a:fld>
            <a:endParaRPr lang="en-US"/>
          </a:p>
        </p:txBody>
      </p:sp>
    </p:spTree>
    <p:extLst>
      <p:ext uri="{BB962C8B-B14F-4D97-AF65-F5344CB8AC3E}">
        <p14:creationId xmlns:p14="http://schemas.microsoft.com/office/powerpoint/2010/main" val="3502431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a:t>
            </a:fld>
            <a:endParaRPr lang="en-US"/>
          </a:p>
        </p:txBody>
      </p:sp>
    </p:spTree>
    <p:extLst>
      <p:ext uri="{BB962C8B-B14F-4D97-AF65-F5344CB8AC3E}">
        <p14:creationId xmlns:p14="http://schemas.microsoft.com/office/powerpoint/2010/main" val="4113890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4</a:t>
            </a:fld>
            <a:endParaRPr lang="en-US"/>
          </a:p>
        </p:txBody>
      </p:sp>
    </p:spTree>
    <p:extLst>
      <p:ext uri="{BB962C8B-B14F-4D97-AF65-F5344CB8AC3E}">
        <p14:creationId xmlns:p14="http://schemas.microsoft.com/office/powerpoint/2010/main" val="443637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03C885-FEE7-504F-BDEA-1B7F4E479D85}" type="slidenum">
              <a:rPr lang="en-US" smtClean="0"/>
              <a:t>6</a:t>
            </a:fld>
            <a:endParaRPr lang="en-US"/>
          </a:p>
        </p:txBody>
      </p:sp>
    </p:spTree>
    <p:extLst>
      <p:ext uri="{BB962C8B-B14F-4D97-AF65-F5344CB8AC3E}">
        <p14:creationId xmlns:p14="http://schemas.microsoft.com/office/powerpoint/2010/main" val="3153444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03C885-FEE7-504F-BDEA-1B7F4E479D85}" type="slidenum">
              <a:rPr lang="en-US" smtClean="0"/>
              <a:t>15</a:t>
            </a:fld>
            <a:endParaRPr lang="en-US"/>
          </a:p>
        </p:txBody>
      </p:sp>
    </p:spTree>
    <p:extLst>
      <p:ext uri="{BB962C8B-B14F-4D97-AF65-F5344CB8AC3E}">
        <p14:creationId xmlns:p14="http://schemas.microsoft.com/office/powerpoint/2010/main" val="3521934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33</a:t>
            </a:fld>
            <a:endParaRPr lang="en-US"/>
          </a:p>
        </p:txBody>
      </p:sp>
    </p:spTree>
    <p:extLst>
      <p:ext uri="{BB962C8B-B14F-4D97-AF65-F5344CB8AC3E}">
        <p14:creationId xmlns:p14="http://schemas.microsoft.com/office/powerpoint/2010/main" val="3288615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34</a:t>
            </a:fld>
            <a:endParaRPr lang="en-US"/>
          </a:p>
        </p:txBody>
      </p:sp>
    </p:spTree>
    <p:extLst>
      <p:ext uri="{BB962C8B-B14F-4D97-AF65-F5344CB8AC3E}">
        <p14:creationId xmlns:p14="http://schemas.microsoft.com/office/powerpoint/2010/main" val="3288615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36</a:t>
            </a:fld>
            <a:endParaRPr lang="en-US"/>
          </a:p>
        </p:txBody>
      </p:sp>
    </p:spTree>
    <p:extLst>
      <p:ext uri="{BB962C8B-B14F-4D97-AF65-F5344CB8AC3E}">
        <p14:creationId xmlns:p14="http://schemas.microsoft.com/office/powerpoint/2010/main" val="328861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385473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115487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96418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56590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94DF9-00BB-48BF-9E38-44D3059D318F}"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9940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94DF9-00BB-48BF-9E38-44D3059D318F}"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428862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94DF9-00BB-48BF-9E38-44D3059D318F}"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85021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94DF9-00BB-48BF-9E38-44D3059D318F}"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51021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94DF9-00BB-48BF-9E38-44D3059D318F}"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88391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94DF9-00BB-48BF-9E38-44D3059D318F}"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135076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94DF9-00BB-48BF-9E38-44D3059D318F}"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39437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99"/>
            </a:gs>
            <a:gs pos="100000">
              <a:srgbClr val="000066"/>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94DF9-00BB-48BF-9E38-44D3059D318F}" type="datetimeFigureOut">
              <a:rPr lang="en-US" smtClean="0"/>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87817-B749-45C8-A582-EA2332B4E488}" type="slidenum">
              <a:rPr lang="en-US" smtClean="0"/>
              <a:t>‹#›</a:t>
            </a:fld>
            <a:endParaRPr lang="en-US"/>
          </a:p>
        </p:txBody>
      </p:sp>
    </p:spTree>
    <p:extLst>
      <p:ext uri="{BB962C8B-B14F-4D97-AF65-F5344CB8AC3E}">
        <p14:creationId xmlns:p14="http://schemas.microsoft.com/office/powerpoint/2010/main" val="41609103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ystem.suny.edu/healthaffairs/tobaccofree/"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liblogs.albany.edu/librarynews/2015/09/celebrate_open_access_week.html"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555601"/>
            <a:ext cx="6540765" cy="523220"/>
          </a:xfrm>
          <a:prstGeom prst="rect">
            <a:avLst/>
          </a:prstGeom>
          <a:noFill/>
        </p:spPr>
        <p:txBody>
          <a:bodyPr wrap="none" rtlCol="0">
            <a:spAutoFit/>
          </a:bodyPr>
          <a:lstStyle/>
          <a:p>
            <a:r>
              <a:rPr lang="en-US" sz="2800" b="1" dirty="0" smtClean="0">
                <a:solidFill>
                  <a:srgbClr val="FFFF99"/>
                </a:solidFill>
                <a:cs typeface="Arial" panose="020B0604020202020204" pitchFamily="34" charset="0"/>
              </a:rPr>
              <a:t>Welcome to the 2015-16 University Senate</a:t>
            </a:r>
            <a:endParaRPr lang="en-US" sz="2800" b="1" dirty="0">
              <a:solidFill>
                <a:srgbClr val="FFFF99"/>
              </a:solidFill>
              <a:cs typeface="Arial" panose="020B0604020202020204" pitchFamily="34" charset="0"/>
            </a:endParaRPr>
          </a:p>
        </p:txBody>
      </p:sp>
      <p:sp>
        <p:nvSpPr>
          <p:cNvPr id="5" name="TextBox 4"/>
          <p:cNvSpPr txBox="1"/>
          <p:nvPr/>
        </p:nvSpPr>
        <p:spPr>
          <a:xfrm>
            <a:off x="838200" y="1981200"/>
            <a:ext cx="6283451" cy="4093428"/>
          </a:xfrm>
          <a:prstGeom prst="rect">
            <a:avLst/>
          </a:prstGeom>
          <a:noFill/>
        </p:spPr>
        <p:txBody>
          <a:bodyPr wrap="none" rtlCol="0">
            <a:spAutoFit/>
          </a:bodyPr>
          <a:lstStyle/>
          <a:p>
            <a:r>
              <a:rPr lang="en-US" sz="2000" b="1" smtClean="0">
                <a:solidFill>
                  <a:srgbClr val="FFFF99"/>
                </a:solidFill>
                <a:cs typeface="Arial" panose="020B0604020202020204" pitchFamily="34" charset="0"/>
              </a:rPr>
              <a:t>Senate Executive Committee:</a:t>
            </a:r>
            <a:endParaRPr lang="en-US" sz="2000" b="1" dirty="0" smtClean="0">
              <a:solidFill>
                <a:srgbClr val="FFFF99"/>
              </a:solidFill>
              <a:cs typeface="Arial" panose="020B0604020202020204" pitchFamily="34" charset="0"/>
            </a:endParaRPr>
          </a:p>
          <a:p>
            <a:pPr marL="342900" indent="-342900">
              <a:buFont typeface="Arial"/>
              <a:buChar char="•"/>
            </a:pPr>
            <a:r>
              <a:rPr lang="en-US" sz="2000" dirty="0" smtClean="0">
                <a:cs typeface="Arial" panose="020B0604020202020204" pitchFamily="34" charset="0"/>
              </a:rPr>
              <a:t>Please sign in</a:t>
            </a:r>
          </a:p>
          <a:p>
            <a:pPr marL="342900" indent="-342900">
              <a:buFont typeface="Arial"/>
              <a:buChar char="•"/>
            </a:pPr>
            <a:r>
              <a:rPr lang="en-US" sz="2000" dirty="0" smtClean="0">
                <a:cs typeface="Arial" panose="020B0604020202020204" pitchFamily="34" charset="0"/>
              </a:rPr>
              <a:t>Pick up your assigned </a:t>
            </a:r>
            <a:r>
              <a:rPr lang="en-US" sz="2000" dirty="0" err="1" smtClean="0">
                <a:cs typeface="Arial" panose="020B0604020202020204" pitchFamily="34" charset="0"/>
              </a:rPr>
              <a:t>iClicker</a:t>
            </a:r>
            <a:r>
              <a:rPr lang="en-US" sz="2000" dirty="0" smtClean="0">
                <a:cs typeface="Arial" panose="020B0604020202020204" pitchFamily="34" charset="0"/>
              </a:rPr>
              <a:t> </a:t>
            </a:r>
          </a:p>
          <a:p>
            <a:pPr marL="342900" indent="-342900">
              <a:buFont typeface="Arial"/>
              <a:buChar char="•"/>
            </a:pPr>
            <a:r>
              <a:rPr lang="en-US" sz="2000" dirty="0" smtClean="0">
                <a:cs typeface="Arial" panose="020B0604020202020204" pitchFamily="34" charset="0"/>
              </a:rPr>
              <a:t>Take a seat in the front</a:t>
            </a:r>
            <a:br>
              <a:rPr lang="en-US" sz="2000" dirty="0" smtClean="0">
                <a:cs typeface="Arial" panose="020B0604020202020204" pitchFamily="34" charset="0"/>
              </a:rPr>
            </a:br>
            <a:endParaRPr lang="en-US" sz="2000" dirty="0" smtClean="0">
              <a:cs typeface="Arial" panose="020B0604020202020204" pitchFamily="34" charset="0"/>
            </a:endParaRPr>
          </a:p>
          <a:p>
            <a:r>
              <a:rPr lang="en-US" sz="2000" b="1" dirty="0">
                <a:solidFill>
                  <a:srgbClr val="FFFF99"/>
                </a:solidFill>
                <a:cs typeface="Arial" panose="020B0604020202020204" pitchFamily="34" charset="0"/>
              </a:rPr>
              <a:t>Senators:</a:t>
            </a:r>
          </a:p>
          <a:p>
            <a:pPr marL="285750" indent="-285750">
              <a:buFont typeface="Arial" panose="020B0604020202020204" pitchFamily="34" charset="0"/>
              <a:buChar char="•"/>
            </a:pPr>
            <a:r>
              <a:rPr lang="en-US" sz="2000" dirty="0">
                <a:cs typeface="Arial" panose="020B0604020202020204" pitchFamily="34" charset="0"/>
              </a:rPr>
              <a:t>Please sign in</a:t>
            </a:r>
          </a:p>
          <a:p>
            <a:pPr marL="285750" indent="-285750">
              <a:buFont typeface="Arial" panose="020B0604020202020204" pitchFamily="34" charset="0"/>
              <a:buChar char="•"/>
            </a:pPr>
            <a:r>
              <a:rPr lang="en-US" sz="2000" dirty="0">
                <a:cs typeface="Arial" panose="020B0604020202020204" pitchFamily="34" charset="0"/>
              </a:rPr>
              <a:t>Pick up your assigned </a:t>
            </a:r>
            <a:r>
              <a:rPr lang="en-US" sz="2000" dirty="0" err="1">
                <a:cs typeface="Arial" panose="020B0604020202020204" pitchFamily="34" charset="0"/>
              </a:rPr>
              <a:t>iClicker</a:t>
            </a:r>
            <a:endParaRPr lang="en-US" sz="2000" dirty="0">
              <a:cs typeface="Arial" panose="020B0604020202020204" pitchFamily="34" charset="0"/>
            </a:endParaRPr>
          </a:p>
          <a:p>
            <a:pPr marL="285750" indent="-285750">
              <a:buFont typeface="Arial" panose="020B0604020202020204" pitchFamily="34" charset="0"/>
              <a:buChar char="•"/>
            </a:pPr>
            <a:r>
              <a:rPr lang="en-US" sz="2000" dirty="0">
                <a:cs typeface="Arial" panose="020B0604020202020204" pitchFamily="34" charset="0"/>
              </a:rPr>
              <a:t>Take a seat in the chairs angled toward the </a:t>
            </a:r>
            <a:r>
              <a:rPr lang="en-US" sz="2000" dirty="0" smtClean="0">
                <a:cs typeface="Arial" panose="020B0604020202020204" pitchFamily="34" charset="0"/>
              </a:rPr>
              <a:t>center</a:t>
            </a:r>
          </a:p>
          <a:p>
            <a:endParaRPr lang="en-US" sz="2000" dirty="0" smtClean="0">
              <a:cs typeface="Arial" panose="020B0604020202020204" pitchFamily="34" charset="0"/>
            </a:endParaRPr>
          </a:p>
          <a:p>
            <a:r>
              <a:rPr lang="en-US" sz="2000" b="1" dirty="0" smtClean="0">
                <a:solidFill>
                  <a:srgbClr val="FFFF99"/>
                </a:solidFill>
                <a:cs typeface="Arial" panose="020B0604020202020204" pitchFamily="34" charset="0"/>
              </a:rPr>
              <a:t>Guests:</a:t>
            </a:r>
          </a:p>
          <a:p>
            <a:pPr marL="285750" indent="-285750">
              <a:buFont typeface="Arial" panose="020B0604020202020204" pitchFamily="34" charset="0"/>
              <a:buChar char="•"/>
            </a:pPr>
            <a:r>
              <a:rPr lang="en-US" sz="2000" dirty="0" smtClean="0">
                <a:cs typeface="Arial" panose="020B0604020202020204" pitchFamily="34" charset="0"/>
              </a:rPr>
              <a:t>please sign in</a:t>
            </a:r>
          </a:p>
          <a:p>
            <a:pPr marL="285750" indent="-285750">
              <a:buFont typeface="Arial" panose="020B0604020202020204" pitchFamily="34" charset="0"/>
              <a:buChar char="•"/>
            </a:pPr>
            <a:r>
              <a:rPr lang="en-US" sz="2000" dirty="0" smtClean="0">
                <a:cs typeface="Arial" panose="020B0604020202020204" pitchFamily="34" charset="0"/>
              </a:rPr>
              <a:t>take a seat in the chairs towards the back of the room</a:t>
            </a:r>
            <a:endParaRPr lang="en-US" sz="2000" dirty="0">
              <a:cs typeface="Arial" panose="020B0604020202020204" pitchFamily="34" charset="0"/>
            </a:endParaRPr>
          </a:p>
        </p:txBody>
      </p:sp>
      <p:sp>
        <p:nvSpPr>
          <p:cNvPr id="7" name="TextBox 6"/>
          <p:cNvSpPr txBox="1"/>
          <p:nvPr/>
        </p:nvSpPr>
        <p:spPr>
          <a:xfrm>
            <a:off x="2884714" y="1078821"/>
            <a:ext cx="2787943" cy="369332"/>
          </a:xfrm>
          <a:prstGeom prst="rect">
            <a:avLst/>
          </a:prstGeom>
          <a:noFill/>
        </p:spPr>
        <p:txBody>
          <a:bodyPr wrap="none" rtlCol="0">
            <a:spAutoFit/>
          </a:bodyPr>
          <a:lstStyle/>
          <a:p>
            <a:r>
              <a:rPr lang="en-US" b="1" dirty="0" smtClean="0"/>
              <a:t>Thank you for your service!</a:t>
            </a:r>
            <a:endParaRPr lang="en-US" b="1" dirty="0"/>
          </a:p>
        </p:txBody>
      </p:sp>
    </p:spTree>
    <p:extLst>
      <p:ext uri="{BB962C8B-B14F-4D97-AF65-F5344CB8AC3E}">
        <p14:creationId xmlns:p14="http://schemas.microsoft.com/office/powerpoint/2010/main" val="697009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38200"/>
            <a:ext cx="8153400" cy="369332"/>
          </a:xfrm>
          <a:prstGeom prst="rect">
            <a:avLst/>
          </a:prstGeom>
          <a:noFill/>
        </p:spPr>
        <p:txBody>
          <a:bodyPr wrap="square" rtlCol="0">
            <a:spAutoFit/>
          </a:bodyPr>
          <a:lstStyle/>
          <a:p>
            <a:r>
              <a:rPr lang="en-US" b="1" dirty="0" smtClean="0">
                <a:solidFill>
                  <a:srgbClr val="FFFF99"/>
                </a:solidFill>
              </a:rPr>
              <a:t>Graduate Student Association Report – </a:t>
            </a:r>
            <a:r>
              <a:rPr lang="en-US" dirty="0" smtClean="0">
                <a:solidFill>
                  <a:srgbClr val="FFFF99"/>
                </a:solidFill>
              </a:rPr>
              <a:t>Robert Beach, </a:t>
            </a:r>
            <a:r>
              <a:rPr lang="en-US" smtClean="0">
                <a:solidFill>
                  <a:srgbClr val="FFFF99"/>
                </a:solidFill>
              </a:rPr>
              <a:t>GSA President  (1 of  5)</a:t>
            </a:r>
            <a:endParaRPr lang="en-US" sz="1600" dirty="0" smtClean="0">
              <a:solidFill>
                <a:srgbClr val="FFFF99"/>
              </a:solidFill>
            </a:endParaRPr>
          </a:p>
        </p:txBody>
      </p:sp>
      <p:sp>
        <p:nvSpPr>
          <p:cNvPr id="2" name="TextBox 1"/>
          <p:cNvSpPr txBox="1"/>
          <p:nvPr/>
        </p:nvSpPr>
        <p:spPr>
          <a:xfrm>
            <a:off x="381000" y="1524000"/>
            <a:ext cx="8686800" cy="4247317"/>
          </a:xfrm>
          <a:prstGeom prst="rect">
            <a:avLst/>
          </a:prstGeom>
          <a:noFill/>
        </p:spPr>
        <p:txBody>
          <a:bodyPr wrap="square" rtlCol="0">
            <a:spAutoFit/>
          </a:bodyPr>
          <a:lstStyle/>
          <a:p>
            <a:r>
              <a:rPr lang="en-US"/>
              <a:t>The GSA has been very busy, as it always is. I’d like to update the senate on some of the </a:t>
            </a:r>
            <a:endParaRPr lang="en-US" smtClean="0"/>
          </a:p>
          <a:p>
            <a:r>
              <a:rPr lang="en-US" smtClean="0"/>
              <a:t>things </a:t>
            </a:r>
            <a:r>
              <a:rPr lang="en-US"/>
              <a:t>we are doing and some of our plans moving forward</a:t>
            </a:r>
            <a:r>
              <a:rPr lang="en-US" smtClean="0"/>
              <a:t>.</a:t>
            </a:r>
          </a:p>
          <a:p>
            <a:endParaRPr lang="en-US"/>
          </a:p>
          <a:p>
            <a:r>
              <a:rPr lang="en-US"/>
              <a:t>We have increased the number of groups under our purview by one from last year and </a:t>
            </a:r>
            <a:r>
              <a:rPr lang="en-US" smtClean="0"/>
              <a:t>now</a:t>
            </a:r>
          </a:p>
          <a:p>
            <a:r>
              <a:rPr lang="en-US" smtClean="0"/>
              <a:t> </a:t>
            </a:r>
            <a:r>
              <a:rPr lang="en-US"/>
              <a:t>have a total of 27 graduate student groups in our Association. We are also working with at </a:t>
            </a:r>
            <a:endParaRPr lang="en-US" smtClean="0"/>
          </a:p>
          <a:p>
            <a:r>
              <a:rPr lang="en-US" smtClean="0"/>
              <a:t>least </a:t>
            </a:r>
            <a:r>
              <a:rPr lang="en-US"/>
              <a:t>3 groups that hope to join our ranks in the Spring. We are actively recruiting graduate </a:t>
            </a:r>
            <a:endParaRPr lang="en-US" smtClean="0"/>
          </a:p>
          <a:p>
            <a:r>
              <a:rPr lang="en-US" smtClean="0"/>
              <a:t>students </a:t>
            </a:r>
            <a:r>
              <a:rPr lang="en-US"/>
              <a:t>to form groups and get involved in our mission</a:t>
            </a:r>
            <a:r>
              <a:rPr lang="en-US" smtClean="0"/>
              <a:t>.</a:t>
            </a:r>
          </a:p>
          <a:p>
            <a:endParaRPr lang="en-US"/>
          </a:p>
          <a:p>
            <a:r>
              <a:rPr lang="en-US"/>
              <a:t>Part of this recruitment drive was a campaign organized by our Vice President Kat Slye to </a:t>
            </a:r>
            <a:r>
              <a:rPr lang="en-US" smtClean="0"/>
              <a:t>visit  </a:t>
            </a:r>
            <a:r>
              <a:rPr lang="en-US"/>
              <a:t>department orientations at the beginning of the term. A number of our officers and other </a:t>
            </a:r>
            <a:r>
              <a:rPr lang="en-US" smtClean="0"/>
              <a:t>students </a:t>
            </a:r>
            <a:r>
              <a:rPr lang="en-US"/>
              <a:t>participated and we visited 23 departments meeting more than 300 new graduate </a:t>
            </a:r>
            <a:r>
              <a:rPr lang="en-US" smtClean="0"/>
              <a:t>students </a:t>
            </a:r>
            <a:r>
              <a:rPr lang="en-US"/>
              <a:t>in face-to-face meetings. We also had even more graduate students walking </a:t>
            </a:r>
            <a:r>
              <a:rPr lang="en-US" smtClean="0"/>
              <a:t>through  </a:t>
            </a:r>
            <a:r>
              <a:rPr lang="en-US"/>
              <a:t>our informational orientation organized by our Programming Chair Lisa Cassidy. The GSA </a:t>
            </a:r>
            <a:r>
              <a:rPr lang="en-US" smtClean="0"/>
              <a:t>would </a:t>
            </a:r>
            <a:r>
              <a:rPr lang="en-US"/>
              <a:t>like to express its appreciation to all the University offices that participated. </a:t>
            </a:r>
          </a:p>
        </p:txBody>
      </p:sp>
    </p:spTree>
    <p:extLst>
      <p:ext uri="{BB962C8B-B14F-4D97-AF65-F5344CB8AC3E}">
        <p14:creationId xmlns:p14="http://schemas.microsoft.com/office/powerpoint/2010/main" val="1112175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38200"/>
            <a:ext cx="8153400" cy="369332"/>
          </a:xfrm>
          <a:prstGeom prst="rect">
            <a:avLst/>
          </a:prstGeom>
          <a:noFill/>
        </p:spPr>
        <p:txBody>
          <a:bodyPr wrap="square" rtlCol="0">
            <a:spAutoFit/>
          </a:bodyPr>
          <a:lstStyle/>
          <a:p>
            <a:r>
              <a:rPr lang="en-US" b="1" dirty="0" smtClean="0">
                <a:solidFill>
                  <a:srgbClr val="FFFF99"/>
                </a:solidFill>
              </a:rPr>
              <a:t>Graduate Student Association Report – </a:t>
            </a:r>
            <a:r>
              <a:rPr lang="en-US" dirty="0" smtClean="0">
                <a:solidFill>
                  <a:srgbClr val="FFFF99"/>
                </a:solidFill>
              </a:rPr>
              <a:t>Robert Beach, </a:t>
            </a:r>
            <a:r>
              <a:rPr lang="en-US" smtClean="0">
                <a:solidFill>
                  <a:srgbClr val="FFFF99"/>
                </a:solidFill>
              </a:rPr>
              <a:t>GSA President (2 of 5)</a:t>
            </a:r>
            <a:endParaRPr lang="en-US" sz="1600" dirty="0" smtClean="0">
              <a:solidFill>
                <a:srgbClr val="FFFF99"/>
              </a:solidFill>
            </a:endParaRPr>
          </a:p>
        </p:txBody>
      </p:sp>
      <p:sp>
        <p:nvSpPr>
          <p:cNvPr id="2" name="TextBox 1"/>
          <p:cNvSpPr txBox="1"/>
          <p:nvPr/>
        </p:nvSpPr>
        <p:spPr>
          <a:xfrm>
            <a:off x="381000" y="1524000"/>
            <a:ext cx="8534400" cy="4247317"/>
          </a:xfrm>
          <a:prstGeom prst="rect">
            <a:avLst/>
          </a:prstGeom>
          <a:noFill/>
        </p:spPr>
        <p:txBody>
          <a:bodyPr wrap="square" rtlCol="0">
            <a:spAutoFit/>
          </a:bodyPr>
          <a:lstStyle/>
          <a:p>
            <a:r>
              <a:rPr lang="en-US"/>
              <a:t>GSA members have taken seats on a number of University councils and </a:t>
            </a:r>
            <a:endParaRPr lang="en-US" smtClean="0"/>
          </a:p>
          <a:p>
            <a:r>
              <a:rPr lang="en-US" smtClean="0"/>
              <a:t>committees </a:t>
            </a:r>
            <a:r>
              <a:rPr lang="en-US"/>
              <a:t>and we look forward to the opportunity to bring our skills and </a:t>
            </a:r>
            <a:endParaRPr lang="en-US" smtClean="0"/>
          </a:p>
          <a:p>
            <a:r>
              <a:rPr lang="en-US" smtClean="0"/>
              <a:t>experience </a:t>
            </a:r>
            <a:r>
              <a:rPr lang="en-US"/>
              <a:t>to the important conversations that occur in these committees. </a:t>
            </a:r>
            <a:endParaRPr lang="en-US" smtClean="0"/>
          </a:p>
          <a:p>
            <a:r>
              <a:rPr lang="en-US" smtClean="0"/>
              <a:t>If </a:t>
            </a:r>
            <a:r>
              <a:rPr lang="en-US"/>
              <a:t>there are any other committees looking for graduate representation, </a:t>
            </a:r>
            <a:endParaRPr lang="en-US" smtClean="0"/>
          </a:p>
          <a:p>
            <a:r>
              <a:rPr lang="en-US" smtClean="0"/>
              <a:t>please </a:t>
            </a:r>
            <a:r>
              <a:rPr lang="en-US"/>
              <a:t>contact me and we will find someone. If your committee does not </a:t>
            </a:r>
            <a:r>
              <a:rPr lang="en-US" smtClean="0"/>
              <a:t>typically</a:t>
            </a:r>
          </a:p>
          <a:p>
            <a:r>
              <a:rPr lang="en-US" smtClean="0"/>
              <a:t> </a:t>
            </a:r>
            <a:r>
              <a:rPr lang="en-US"/>
              <a:t>include graduate students, consider adding one, we have a lot to offer, most </a:t>
            </a:r>
            <a:endParaRPr lang="en-US" smtClean="0"/>
          </a:p>
          <a:p>
            <a:r>
              <a:rPr lang="en-US" smtClean="0"/>
              <a:t>importantly </a:t>
            </a:r>
            <a:r>
              <a:rPr lang="en-US"/>
              <a:t>a different perspective</a:t>
            </a:r>
            <a:r>
              <a:rPr lang="en-US" smtClean="0"/>
              <a:t>.</a:t>
            </a:r>
          </a:p>
          <a:p>
            <a:endParaRPr lang="en-US" smtClean="0"/>
          </a:p>
          <a:p>
            <a:endParaRPr lang="en-US"/>
          </a:p>
          <a:p>
            <a:r>
              <a:rPr lang="en-US"/>
              <a:t>Our involvement with the National Association of Graduate-Professional Students is ongoing. We hosted their annual leadership summit and our great committee put together an excellent program. The theme for the summit was sustainable leadership and we have since shared this model with other schools, most recently Stony Brook. We also recently sent a student to the NAGPS Legislative Action Days in Washington D.C. The report is forthcoming.</a:t>
            </a:r>
          </a:p>
        </p:txBody>
      </p:sp>
    </p:spTree>
    <p:extLst>
      <p:ext uri="{BB962C8B-B14F-4D97-AF65-F5344CB8AC3E}">
        <p14:creationId xmlns:p14="http://schemas.microsoft.com/office/powerpoint/2010/main" val="1044753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38200"/>
            <a:ext cx="8153400" cy="369332"/>
          </a:xfrm>
          <a:prstGeom prst="rect">
            <a:avLst/>
          </a:prstGeom>
          <a:noFill/>
        </p:spPr>
        <p:txBody>
          <a:bodyPr wrap="square" rtlCol="0">
            <a:spAutoFit/>
          </a:bodyPr>
          <a:lstStyle/>
          <a:p>
            <a:r>
              <a:rPr lang="en-US" b="1" dirty="0" smtClean="0">
                <a:solidFill>
                  <a:srgbClr val="FFFF99"/>
                </a:solidFill>
              </a:rPr>
              <a:t>Graduate Student Association Report – </a:t>
            </a:r>
            <a:r>
              <a:rPr lang="en-US" dirty="0" smtClean="0">
                <a:solidFill>
                  <a:srgbClr val="FFFF99"/>
                </a:solidFill>
              </a:rPr>
              <a:t>Robert Beach, </a:t>
            </a:r>
            <a:r>
              <a:rPr lang="en-US" smtClean="0">
                <a:solidFill>
                  <a:srgbClr val="FFFF99"/>
                </a:solidFill>
              </a:rPr>
              <a:t>GSA President ( 3 of 5)</a:t>
            </a:r>
            <a:endParaRPr lang="en-US" sz="1600" dirty="0" smtClean="0">
              <a:solidFill>
                <a:srgbClr val="FFFF99"/>
              </a:solidFill>
            </a:endParaRPr>
          </a:p>
        </p:txBody>
      </p:sp>
      <p:sp>
        <p:nvSpPr>
          <p:cNvPr id="2" name="TextBox 1"/>
          <p:cNvSpPr txBox="1"/>
          <p:nvPr/>
        </p:nvSpPr>
        <p:spPr>
          <a:xfrm>
            <a:off x="381000" y="1524000"/>
            <a:ext cx="8686800" cy="4801314"/>
          </a:xfrm>
          <a:prstGeom prst="rect">
            <a:avLst/>
          </a:prstGeom>
          <a:noFill/>
        </p:spPr>
        <p:txBody>
          <a:bodyPr wrap="square" rtlCol="0">
            <a:spAutoFit/>
          </a:bodyPr>
          <a:lstStyle/>
          <a:p>
            <a:r>
              <a:rPr lang="en-US"/>
              <a:t>Our other committees (Wages and Benefits, Equity and Inclusion, RGSO, Grants, Programming, and a new finance committee), are up and running. Each one has its own business, but is also working on new and exciting projects that we are looking forward to share with you as they continue to take shape</a:t>
            </a:r>
            <a:r>
              <a:rPr lang="en-US" smtClean="0"/>
              <a:t>.</a:t>
            </a:r>
          </a:p>
          <a:p>
            <a:endParaRPr lang="en-US"/>
          </a:p>
          <a:p>
            <a:r>
              <a:rPr lang="en-US" smtClean="0"/>
              <a:t>We </a:t>
            </a:r>
            <a:r>
              <a:rPr lang="en-US"/>
              <a:t>are starting the process of organizing our next forum with President Jones. We’ve appreciated his participation in the past and look forward to another productive conversation</a:t>
            </a:r>
            <a:r>
              <a:rPr lang="en-US" smtClean="0"/>
              <a:t>.</a:t>
            </a:r>
          </a:p>
          <a:p>
            <a:endParaRPr lang="en-US"/>
          </a:p>
          <a:p>
            <a:r>
              <a:rPr lang="en-US"/>
              <a:t>The GSA is also rolling out a new initiative to collect data on our student group-sponsored events. We are still figuring out a system, but we plan to use this information to better serve our constituents. First, we want to help groups with very little experience to put on better events that reach more students. Second, we want to improve our day-to-day operations. The Association is growing very quickly and we want to be able to continue to expand our reach despite our tiny budget. And third, we want to get a better sense of what our graduate students need so that we can better direct our advocacy efforts. We will update you on this process.</a:t>
            </a:r>
          </a:p>
        </p:txBody>
      </p:sp>
    </p:spTree>
    <p:extLst>
      <p:ext uri="{BB962C8B-B14F-4D97-AF65-F5344CB8AC3E}">
        <p14:creationId xmlns:p14="http://schemas.microsoft.com/office/powerpoint/2010/main" val="1044753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38200"/>
            <a:ext cx="8153400" cy="369332"/>
          </a:xfrm>
          <a:prstGeom prst="rect">
            <a:avLst/>
          </a:prstGeom>
          <a:noFill/>
        </p:spPr>
        <p:txBody>
          <a:bodyPr wrap="square" rtlCol="0">
            <a:spAutoFit/>
          </a:bodyPr>
          <a:lstStyle/>
          <a:p>
            <a:r>
              <a:rPr lang="en-US" b="1" dirty="0" smtClean="0">
                <a:solidFill>
                  <a:srgbClr val="FFFF99"/>
                </a:solidFill>
              </a:rPr>
              <a:t>Graduate Student Association Report – </a:t>
            </a:r>
            <a:r>
              <a:rPr lang="en-US" dirty="0" smtClean="0">
                <a:solidFill>
                  <a:srgbClr val="FFFF99"/>
                </a:solidFill>
              </a:rPr>
              <a:t>Robert Beach, </a:t>
            </a:r>
            <a:r>
              <a:rPr lang="en-US" smtClean="0">
                <a:solidFill>
                  <a:srgbClr val="FFFF99"/>
                </a:solidFill>
              </a:rPr>
              <a:t>GSA President ( 4 of 5)</a:t>
            </a:r>
            <a:endParaRPr lang="en-US" sz="1600" dirty="0" smtClean="0">
              <a:solidFill>
                <a:srgbClr val="FFFF99"/>
              </a:solidFill>
            </a:endParaRPr>
          </a:p>
        </p:txBody>
      </p:sp>
      <p:sp>
        <p:nvSpPr>
          <p:cNvPr id="2" name="TextBox 1"/>
          <p:cNvSpPr txBox="1"/>
          <p:nvPr/>
        </p:nvSpPr>
        <p:spPr>
          <a:xfrm>
            <a:off x="381000" y="1524000"/>
            <a:ext cx="8686800" cy="4524315"/>
          </a:xfrm>
          <a:prstGeom prst="rect">
            <a:avLst/>
          </a:prstGeom>
          <a:noFill/>
        </p:spPr>
        <p:txBody>
          <a:bodyPr wrap="square" rtlCol="0">
            <a:spAutoFit/>
          </a:bodyPr>
          <a:lstStyle/>
          <a:p>
            <a:r>
              <a:rPr lang="en-US"/>
              <a:t>Our initial effort at data collection was done during our department orientation visits. One of the big messages that we heard loud and clear from new graduate students during these meetings was an perceived lack of University level support, especially for things beyond their academic departments. They don’t have any formal orientation beyond what their department provides and there doesn’t seem to be any central location where important and useful information can be found. The GSA will be investigating these issues and would like to enter into discussions with various University departments to help us close some of these gaps. Even larger gaps exist for our international colleagues in areas like language support services and academic writing programs. The plan to expand our international student enrollments is great, but it must be coupled with efforts to improve these important services. </a:t>
            </a:r>
            <a:endParaRPr lang="en-US" smtClean="0"/>
          </a:p>
          <a:p>
            <a:endParaRPr lang="en-US"/>
          </a:p>
          <a:p>
            <a:r>
              <a:rPr lang="en-US"/>
              <a:t>On October 14</a:t>
            </a:r>
            <a:r>
              <a:rPr lang="en-US" baseline="30000"/>
              <a:t>th</a:t>
            </a:r>
            <a:r>
              <a:rPr lang="en-US"/>
              <a:t> we will be organizing a national Message Congress Day for GradsHaveDebt2 as part of a national campaign with the NAGPS. We will be getting out the voice, so to speak, on legislation that lightens the debt burden for those pursuing graduate and professional degrees.</a:t>
            </a:r>
          </a:p>
        </p:txBody>
      </p:sp>
    </p:spTree>
    <p:extLst>
      <p:ext uri="{BB962C8B-B14F-4D97-AF65-F5344CB8AC3E}">
        <p14:creationId xmlns:p14="http://schemas.microsoft.com/office/powerpoint/2010/main" val="2073094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38200"/>
            <a:ext cx="8153400" cy="369332"/>
          </a:xfrm>
          <a:prstGeom prst="rect">
            <a:avLst/>
          </a:prstGeom>
          <a:noFill/>
        </p:spPr>
        <p:txBody>
          <a:bodyPr wrap="square" rtlCol="0">
            <a:spAutoFit/>
          </a:bodyPr>
          <a:lstStyle/>
          <a:p>
            <a:r>
              <a:rPr lang="en-US" b="1" dirty="0" smtClean="0">
                <a:solidFill>
                  <a:srgbClr val="FFFF99"/>
                </a:solidFill>
              </a:rPr>
              <a:t>Graduate Student Association Report – </a:t>
            </a:r>
            <a:r>
              <a:rPr lang="en-US" dirty="0" smtClean="0">
                <a:solidFill>
                  <a:srgbClr val="FFFF99"/>
                </a:solidFill>
              </a:rPr>
              <a:t>Robert Beach, </a:t>
            </a:r>
            <a:r>
              <a:rPr lang="en-US" smtClean="0">
                <a:solidFill>
                  <a:srgbClr val="FFFF99"/>
                </a:solidFill>
              </a:rPr>
              <a:t>GSA President ( 5 of 5)</a:t>
            </a:r>
            <a:endParaRPr lang="en-US" sz="1600" dirty="0" smtClean="0">
              <a:solidFill>
                <a:srgbClr val="FFFF99"/>
              </a:solidFill>
            </a:endParaRPr>
          </a:p>
        </p:txBody>
      </p:sp>
      <p:sp>
        <p:nvSpPr>
          <p:cNvPr id="2" name="TextBox 1"/>
          <p:cNvSpPr txBox="1"/>
          <p:nvPr/>
        </p:nvSpPr>
        <p:spPr>
          <a:xfrm>
            <a:off x="381000" y="1524000"/>
            <a:ext cx="8686800" cy="1477328"/>
          </a:xfrm>
          <a:prstGeom prst="rect">
            <a:avLst/>
          </a:prstGeom>
          <a:noFill/>
        </p:spPr>
        <p:txBody>
          <a:bodyPr wrap="square" rtlCol="0">
            <a:spAutoFit/>
          </a:bodyPr>
          <a:lstStyle/>
          <a:p>
            <a:r>
              <a:rPr lang="en-US"/>
              <a:t>We are also trying to put together an advocacy group that will focus on local and state-level advocacy for graduate students</a:t>
            </a:r>
            <a:r>
              <a:rPr lang="en-US" smtClean="0"/>
              <a:t>.</a:t>
            </a:r>
          </a:p>
          <a:p>
            <a:endParaRPr lang="en-US"/>
          </a:p>
          <a:p>
            <a:r>
              <a:rPr lang="en-US"/>
              <a:t>And finally, we are creating a 5-year master planning committee in the GSA. We hope to place the GSA in a position of sustaining its relevance in the short, medium, and long term.</a:t>
            </a:r>
          </a:p>
        </p:txBody>
      </p:sp>
    </p:spTree>
    <p:extLst>
      <p:ext uri="{BB962C8B-B14F-4D97-AF65-F5344CB8AC3E}">
        <p14:creationId xmlns:p14="http://schemas.microsoft.com/office/powerpoint/2010/main" val="2073094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533400"/>
            <a:ext cx="7640578" cy="369332"/>
          </a:xfrm>
          <a:prstGeom prst="rect">
            <a:avLst/>
          </a:prstGeom>
          <a:noFill/>
        </p:spPr>
        <p:txBody>
          <a:bodyPr wrap="square" rtlCol="0">
            <a:spAutoFit/>
          </a:bodyPr>
          <a:lstStyle/>
          <a:p>
            <a:r>
              <a:rPr lang="en-US" b="1" dirty="0" smtClean="0">
                <a:solidFill>
                  <a:srgbClr val="FFFF99"/>
                </a:solidFill>
              </a:rPr>
              <a:t>Student Association Report – </a:t>
            </a:r>
            <a:r>
              <a:rPr lang="en-US" dirty="0" err="1">
                <a:solidFill>
                  <a:srgbClr val="FFFF99"/>
                </a:solidFill>
              </a:rPr>
              <a:t>Jarius</a:t>
            </a:r>
            <a:r>
              <a:rPr lang="en-US" dirty="0">
                <a:solidFill>
                  <a:srgbClr val="FFFF99"/>
                </a:solidFill>
              </a:rPr>
              <a:t> </a:t>
            </a:r>
            <a:r>
              <a:rPr lang="en-US" dirty="0" err="1">
                <a:solidFill>
                  <a:srgbClr val="FFFF99"/>
                </a:solidFill>
              </a:rPr>
              <a:t>Jemmot</a:t>
            </a:r>
            <a:r>
              <a:rPr lang="en-US" dirty="0">
                <a:solidFill>
                  <a:srgbClr val="FFFF99"/>
                </a:solidFill>
              </a:rPr>
              <a:t> I , Student Association President </a:t>
            </a:r>
            <a:endParaRPr lang="en-US" sz="1600" dirty="0">
              <a:solidFill>
                <a:srgbClr val="FFFF99"/>
              </a:solidFill>
            </a:endParaRPr>
          </a:p>
        </p:txBody>
      </p:sp>
      <p:sp>
        <p:nvSpPr>
          <p:cNvPr id="6" name="TextBox 5"/>
          <p:cNvSpPr txBox="1"/>
          <p:nvPr/>
        </p:nvSpPr>
        <p:spPr>
          <a:xfrm>
            <a:off x="457200" y="1219201"/>
            <a:ext cx="8255000" cy="1169551"/>
          </a:xfrm>
          <a:prstGeom prst="rect">
            <a:avLst/>
          </a:prstGeom>
          <a:noFill/>
        </p:spPr>
        <p:txBody>
          <a:bodyPr wrap="square" rtlCol="0">
            <a:spAutoFit/>
          </a:bodyPr>
          <a:lstStyle/>
          <a:p>
            <a:pPr marL="285750" indent="-285750">
              <a:buFont typeface="Arial" panose="020B0604020202020204" pitchFamily="34" charset="0"/>
              <a:buChar char="•"/>
            </a:pPr>
            <a:r>
              <a:rPr lang="en-US" smtClean="0"/>
              <a:t>No response</a:t>
            </a:r>
            <a:endParaRPr lang="en-US" dirty="0" smtClean="0"/>
          </a:p>
          <a:p>
            <a:endParaRPr lang="en-US" dirty="0"/>
          </a:p>
          <a:p>
            <a:endParaRPr lang="en-US" dirty="0"/>
          </a:p>
          <a:p>
            <a:endParaRPr lang="en-US" sz="1600" dirty="0"/>
          </a:p>
        </p:txBody>
      </p:sp>
    </p:spTree>
    <p:extLst>
      <p:ext uri="{BB962C8B-B14F-4D97-AF65-F5344CB8AC3E}">
        <p14:creationId xmlns:p14="http://schemas.microsoft.com/office/powerpoint/2010/main" val="1771272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457200"/>
            <a:ext cx="3505200" cy="369332"/>
          </a:xfrm>
          <a:prstGeom prst="rect">
            <a:avLst/>
          </a:prstGeom>
          <a:noFill/>
        </p:spPr>
        <p:txBody>
          <a:bodyPr wrap="square" rtlCol="0">
            <a:spAutoFit/>
          </a:bodyPr>
          <a:lstStyle/>
          <a:p>
            <a:r>
              <a:rPr lang="en-US" b="1" dirty="0" smtClean="0">
                <a:solidFill>
                  <a:srgbClr val="FFFF99"/>
                </a:solidFill>
              </a:rPr>
              <a:t>CAA – </a:t>
            </a:r>
            <a:r>
              <a:rPr lang="en-US" dirty="0" smtClean="0">
                <a:solidFill>
                  <a:srgbClr val="FFFF99"/>
                </a:solidFill>
              </a:rPr>
              <a:t>James Mower,  Chair</a:t>
            </a:r>
          </a:p>
        </p:txBody>
      </p:sp>
      <p:sp>
        <p:nvSpPr>
          <p:cNvPr id="6" name="TextBox 5"/>
          <p:cNvSpPr txBox="1"/>
          <p:nvPr/>
        </p:nvSpPr>
        <p:spPr>
          <a:xfrm>
            <a:off x="457200" y="1066800"/>
            <a:ext cx="8153400" cy="923330"/>
          </a:xfrm>
          <a:prstGeom prst="rect">
            <a:avLst/>
          </a:prstGeom>
          <a:noFill/>
        </p:spPr>
        <p:txBody>
          <a:bodyPr wrap="square" rtlCol="0">
            <a:spAutoFit/>
          </a:bodyPr>
          <a:lstStyle/>
          <a:p>
            <a:pPr marL="285750" indent="-285750">
              <a:buFont typeface="Arial" panose="020B0604020202020204" pitchFamily="34" charset="0"/>
              <a:buChar char="•"/>
            </a:pPr>
            <a:r>
              <a:rPr lang="en-US"/>
              <a:t>CAA met on 10/2 for its organizational meeting and elected chairs for the General Education Assessment Committee (Greg Nowell) and the Academic Programs Review Committee (Johana Londono</a:t>
            </a:r>
            <a:r>
              <a:rPr lang="en-US" smtClean="0"/>
              <a:t>).</a:t>
            </a:r>
            <a:endParaRPr lang="en-US" dirty="0"/>
          </a:p>
        </p:txBody>
      </p:sp>
    </p:spTree>
    <p:extLst>
      <p:ext uri="{BB962C8B-B14F-4D97-AF65-F5344CB8AC3E}">
        <p14:creationId xmlns:p14="http://schemas.microsoft.com/office/powerpoint/2010/main" val="2116583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
            <a:ext cx="44196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CAFFECoR – </a:t>
            </a:r>
            <a:r>
              <a:rPr lang="en-US" dirty="0" smtClean="0">
                <a:solidFill>
                  <a:srgbClr val="FFFF99"/>
                </a:solidFill>
              </a:rPr>
              <a:t>Carol Jewell</a:t>
            </a:r>
            <a:r>
              <a:rPr lang="en-US" smtClean="0">
                <a:solidFill>
                  <a:srgbClr val="FFFF99"/>
                </a:solidFill>
              </a:rPr>
              <a:t>, Chair  (1 of 2)</a:t>
            </a:r>
            <a:endParaRPr lang="en-US" dirty="0" smtClean="0">
              <a:solidFill>
                <a:srgbClr val="FFFF99"/>
              </a:solidFill>
            </a:endParaRPr>
          </a:p>
        </p:txBody>
      </p:sp>
      <p:sp>
        <p:nvSpPr>
          <p:cNvPr id="6" name="TextBox 5"/>
          <p:cNvSpPr txBox="1"/>
          <p:nvPr/>
        </p:nvSpPr>
        <p:spPr>
          <a:xfrm>
            <a:off x="228600" y="838200"/>
            <a:ext cx="8229600" cy="6186309"/>
          </a:xfrm>
          <a:prstGeom prst="rect">
            <a:avLst/>
          </a:prstGeom>
          <a:noFill/>
        </p:spPr>
        <p:txBody>
          <a:bodyPr wrap="square" rtlCol="0">
            <a:spAutoFit/>
          </a:bodyPr>
          <a:lstStyle/>
          <a:p>
            <a:pPr lvl="0"/>
            <a:r>
              <a:rPr lang="en-US"/>
              <a:t> </a:t>
            </a:r>
            <a:r>
              <a:rPr lang="en-US" smtClean="0">
                <a:solidFill>
                  <a:srgbClr val="FFFF99"/>
                </a:solidFill>
              </a:rPr>
              <a:t>1.</a:t>
            </a:r>
            <a:r>
              <a:rPr lang="en-US">
                <a:solidFill>
                  <a:srgbClr val="FFFF99"/>
                </a:solidFill>
              </a:rPr>
              <a:t>   </a:t>
            </a:r>
            <a:r>
              <a:rPr lang="en-US" smtClean="0">
                <a:solidFill>
                  <a:srgbClr val="FFFF99"/>
                </a:solidFill>
              </a:rPr>
              <a:t>Informational</a:t>
            </a:r>
          </a:p>
          <a:p>
            <a:pPr lvl="0"/>
            <a:endParaRPr lang="en-US">
              <a:solidFill>
                <a:srgbClr val="FFFF99"/>
              </a:solidFill>
            </a:endParaRPr>
          </a:p>
          <a:p>
            <a:pPr marL="285750" lvl="0" indent="-285750">
              <a:buFont typeface="Arial" panose="020B0604020202020204" pitchFamily="34" charset="0"/>
              <a:buChar char="•"/>
            </a:pPr>
            <a:r>
              <a:rPr lang="en-US"/>
              <a:t>CAFFECoR met on September 17, 2015. We discussed the proposal that was assigned to us (by Chair Fox) from the SUNY Expanded Investment and Performance Fund, which is</a:t>
            </a:r>
            <a:r>
              <a:rPr lang="en-US" b="1"/>
              <a:t> </a:t>
            </a:r>
            <a:r>
              <a:rPr lang="en-US"/>
              <a:t>“UAlbany Advantage—Enhancing the Student Experience.” Chair Jewell asked Committee members (and subsequently sent an email to absentee members, requesting that they also) [to] send comments/concerns/questions on the proposal to her by October 1, 2015. Chair Jewell will compile responses and forward them to the SEC. </a:t>
            </a:r>
          </a:p>
          <a:p>
            <a:r>
              <a:rPr lang="en-US"/>
              <a:t> </a:t>
            </a:r>
          </a:p>
          <a:p>
            <a:pPr marL="285750" indent="-285750">
              <a:buFont typeface="Arial" panose="020B0604020202020204" pitchFamily="34" charset="0"/>
              <a:buChar char="•"/>
            </a:pPr>
            <a:r>
              <a:rPr lang="en-US"/>
              <a:t>Also, we briefly discussed the policy initiative described here: </a:t>
            </a:r>
            <a:r>
              <a:rPr lang="en-US" u="sng">
                <a:hlinkClick r:id="rId2"/>
              </a:rPr>
              <a:t>http://system.suny.edu/healthaffairs/tobaccofree/</a:t>
            </a:r>
            <a:r>
              <a:rPr lang="en-US"/>
              <a:t> </a:t>
            </a:r>
          </a:p>
          <a:p>
            <a:r>
              <a:rPr lang="en-US"/>
              <a:t> </a:t>
            </a:r>
          </a:p>
          <a:p>
            <a:pPr marL="285750" indent="-285750">
              <a:buFont typeface="Arial" panose="020B0604020202020204" pitchFamily="34" charset="0"/>
              <a:buChar char="•"/>
            </a:pPr>
            <a:r>
              <a:rPr lang="en-US"/>
              <a:t>And, we talked about other topics which CAFFECoR may discuss this year, in particular, the relationship between the administration and the faculty regarding the former’s tendency to outsource to consultants areas of study about which its own faculty already has expertise, which we (CAFFECoR) believe is a blow to academic freedom and freedom of expression</a:t>
            </a:r>
            <a:r>
              <a:rPr lang="en-US" smtClean="0"/>
              <a:t>.</a:t>
            </a:r>
          </a:p>
          <a:p>
            <a:endParaRPr lang="en-US"/>
          </a:p>
          <a:p>
            <a:pPr marL="285750" lvl="0" indent="-285750">
              <a:buFont typeface="Arial" panose="020B0604020202020204" pitchFamily="34" charset="0"/>
              <a:buChar char="•"/>
            </a:pPr>
            <a:r>
              <a:rPr lang="en-US"/>
              <a:t>CAFFECoR met on October 1, 2015, and discussed the “UAlbany Advantage” proposal, which we were asked to review.</a:t>
            </a:r>
          </a:p>
          <a:p>
            <a:r>
              <a:rPr lang="en-US"/>
              <a:t> </a:t>
            </a:r>
            <a:endParaRPr lang="en-US">
              <a:effectLst/>
            </a:endParaRPr>
          </a:p>
        </p:txBody>
      </p:sp>
    </p:spTree>
    <p:extLst>
      <p:ext uri="{BB962C8B-B14F-4D97-AF65-F5344CB8AC3E}">
        <p14:creationId xmlns:p14="http://schemas.microsoft.com/office/powerpoint/2010/main" val="1739900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
            <a:ext cx="44196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CAFFECoR – </a:t>
            </a:r>
            <a:r>
              <a:rPr lang="en-US" dirty="0" smtClean="0">
                <a:solidFill>
                  <a:srgbClr val="FFFF99"/>
                </a:solidFill>
              </a:rPr>
              <a:t>Carol Jewell</a:t>
            </a:r>
            <a:r>
              <a:rPr lang="en-US" smtClean="0">
                <a:solidFill>
                  <a:srgbClr val="FFFF99"/>
                </a:solidFill>
              </a:rPr>
              <a:t>, Chair  (2 of 2)</a:t>
            </a:r>
            <a:endParaRPr lang="en-US" dirty="0" smtClean="0">
              <a:solidFill>
                <a:srgbClr val="FFFF99"/>
              </a:solidFill>
            </a:endParaRPr>
          </a:p>
        </p:txBody>
      </p:sp>
      <p:sp>
        <p:nvSpPr>
          <p:cNvPr id="6" name="TextBox 5"/>
          <p:cNvSpPr txBox="1"/>
          <p:nvPr/>
        </p:nvSpPr>
        <p:spPr>
          <a:xfrm>
            <a:off x="228600" y="838200"/>
            <a:ext cx="8229600" cy="3416320"/>
          </a:xfrm>
          <a:prstGeom prst="rect">
            <a:avLst/>
          </a:prstGeom>
          <a:noFill/>
        </p:spPr>
        <p:txBody>
          <a:bodyPr wrap="square" rtlCol="0">
            <a:spAutoFit/>
          </a:bodyPr>
          <a:lstStyle/>
          <a:p>
            <a:pPr lvl="0"/>
            <a:r>
              <a:rPr lang="en-US">
                <a:solidFill>
                  <a:srgbClr val="FFFF99"/>
                </a:solidFill>
              </a:rPr>
              <a:t> </a:t>
            </a:r>
            <a:r>
              <a:rPr lang="en-US" smtClean="0">
                <a:solidFill>
                  <a:srgbClr val="FFFF99"/>
                </a:solidFill>
              </a:rPr>
              <a:t>2.  Reports </a:t>
            </a:r>
            <a:r>
              <a:rPr lang="en-US">
                <a:solidFill>
                  <a:srgbClr val="FFFF99"/>
                </a:solidFill>
              </a:rPr>
              <a:t>of </a:t>
            </a:r>
            <a:r>
              <a:rPr lang="en-US" smtClean="0">
                <a:solidFill>
                  <a:srgbClr val="FFFF99"/>
                </a:solidFill>
              </a:rPr>
              <a:t>Actions</a:t>
            </a:r>
          </a:p>
          <a:p>
            <a:pPr lvl="0"/>
            <a:endParaRPr lang="en-US">
              <a:solidFill>
                <a:srgbClr val="FFFF99"/>
              </a:solidFill>
            </a:endParaRPr>
          </a:p>
          <a:p>
            <a:pPr marL="285750" lvl="0" indent="-285750">
              <a:buFont typeface="Arial" panose="020B0604020202020204" pitchFamily="34" charset="0"/>
              <a:buChar char="•"/>
            </a:pPr>
            <a:r>
              <a:rPr lang="en-US"/>
              <a:t>With the assistance of Committee members, Chair Jewell wrote a document expressing the views of CAFFECoR on the “UAlbany Advantage” proposal, and submitted it to the SEC on October 5, 2015.</a:t>
            </a:r>
          </a:p>
          <a:p>
            <a:r>
              <a:rPr lang="en-US"/>
              <a:t> </a:t>
            </a:r>
          </a:p>
          <a:p>
            <a:r>
              <a:rPr lang="en-US"/>
              <a:t> </a:t>
            </a:r>
          </a:p>
          <a:p>
            <a:pPr marL="342900" lvl="0" indent="-342900">
              <a:buAutoNum type="arabicPeriod" startAt="3"/>
            </a:pPr>
            <a:r>
              <a:rPr lang="en-US" smtClean="0">
                <a:solidFill>
                  <a:srgbClr val="FFFF99"/>
                </a:solidFill>
              </a:rPr>
              <a:t>Recommendations </a:t>
            </a:r>
            <a:r>
              <a:rPr lang="en-US">
                <a:solidFill>
                  <a:srgbClr val="FFFF99"/>
                </a:solidFill>
              </a:rPr>
              <a:t>for </a:t>
            </a:r>
            <a:r>
              <a:rPr lang="en-US" smtClean="0">
                <a:solidFill>
                  <a:srgbClr val="FFFF99"/>
                </a:solidFill>
              </a:rPr>
              <a:t>Actions</a:t>
            </a:r>
          </a:p>
          <a:p>
            <a:pPr lvl="0"/>
            <a:endParaRPr lang="en-US">
              <a:solidFill>
                <a:srgbClr val="FFFF99"/>
              </a:solidFill>
            </a:endParaRPr>
          </a:p>
          <a:p>
            <a:pPr marL="285750" indent="-285750">
              <a:buFont typeface="Arial" panose="020B0604020202020204" pitchFamily="34" charset="0"/>
              <a:buChar char="•"/>
            </a:pPr>
            <a:r>
              <a:rPr lang="en-US"/>
              <a:t>None.</a:t>
            </a:r>
          </a:p>
          <a:p>
            <a:r>
              <a:rPr lang="en-US"/>
              <a:t> </a:t>
            </a:r>
          </a:p>
          <a:p>
            <a:pPr lvl="0"/>
            <a:r>
              <a:rPr lang="en-US"/>
              <a:t> </a:t>
            </a:r>
            <a:endParaRPr lang="en-US">
              <a:effectLst/>
            </a:endParaRPr>
          </a:p>
        </p:txBody>
      </p:sp>
    </p:spTree>
    <p:extLst>
      <p:ext uri="{BB962C8B-B14F-4D97-AF65-F5344CB8AC3E}">
        <p14:creationId xmlns:p14="http://schemas.microsoft.com/office/powerpoint/2010/main" val="1904804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0"/>
            <a:ext cx="3022943"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CERS – </a:t>
            </a:r>
            <a:r>
              <a:rPr lang="en-US" dirty="0" smtClean="0">
                <a:solidFill>
                  <a:srgbClr val="FFFF99"/>
                </a:solidFill>
              </a:rPr>
              <a:t>Michael </a:t>
            </a:r>
            <a:r>
              <a:rPr lang="en-US" dirty="0" err="1" smtClean="0">
                <a:solidFill>
                  <a:srgbClr val="FFFF99"/>
                </a:solidFill>
              </a:rPr>
              <a:t>Jerison</a:t>
            </a:r>
            <a:r>
              <a:rPr lang="en-US" dirty="0" smtClean="0">
                <a:solidFill>
                  <a:srgbClr val="FFFF99"/>
                </a:solidFill>
              </a:rPr>
              <a:t>,  Chair</a:t>
            </a:r>
          </a:p>
        </p:txBody>
      </p:sp>
      <p:sp>
        <p:nvSpPr>
          <p:cNvPr id="6" name="TextBox 5"/>
          <p:cNvSpPr txBox="1"/>
          <p:nvPr/>
        </p:nvSpPr>
        <p:spPr>
          <a:xfrm>
            <a:off x="228600" y="914400"/>
            <a:ext cx="8382000" cy="369332"/>
          </a:xfrm>
          <a:prstGeom prst="rect">
            <a:avLst/>
          </a:prstGeom>
          <a:noFill/>
        </p:spPr>
        <p:txBody>
          <a:bodyPr wrap="square" rtlCol="0">
            <a:spAutoFit/>
          </a:bodyPr>
          <a:lstStyle/>
          <a:p>
            <a:pPr marL="285750" indent="-285750">
              <a:buFont typeface="Arial" panose="020B0604020202020204" pitchFamily="34" charset="0"/>
              <a:buChar char="•"/>
            </a:pPr>
            <a:r>
              <a:rPr lang="en-US"/>
              <a:t> CERS has had no cases of ethics violation to consider.</a:t>
            </a:r>
          </a:p>
        </p:txBody>
      </p:sp>
    </p:spTree>
    <p:extLst>
      <p:ext uri="{BB962C8B-B14F-4D97-AF65-F5344CB8AC3E}">
        <p14:creationId xmlns:p14="http://schemas.microsoft.com/office/powerpoint/2010/main" val="1749596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080"/>
            <a:ext cx="6912430" cy="6709529"/>
          </a:xfrm>
          <a:prstGeom prst="rect">
            <a:avLst/>
          </a:prstGeom>
          <a:noFill/>
        </p:spPr>
        <p:txBody>
          <a:bodyPr wrap="square" rtlCol="0">
            <a:spAutoFit/>
          </a:bodyPr>
          <a:lstStyle/>
          <a:p>
            <a:r>
              <a:rPr lang="en-US" sz="2000" b="1" smtClean="0">
                <a:solidFill>
                  <a:srgbClr val="FFFF99"/>
                </a:solidFill>
              </a:rPr>
              <a:t>Agenda</a:t>
            </a:r>
          </a:p>
          <a:p>
            <a:endParaRPr lang="en-US" sz="1400" smtClean="0"/>
          </a:p>
          <a:p>
            <a:r>
              <a:rPr lang="en-US" b="1" smtClean="0"/>
              <a:t>Approval of Minutes of September 28, 2015</a:t>
            </a:r>
          </a:p>
          <a:p>
            <a:endParaRPr lang="en-US" smtClean="0"/>
          </a:p>
          <a:p>
            <a:r>
              <a:rPr lang="en-US" b="1" smtClean="0"/>
              <a:t>Provost’s Report </a:t>
            </a:r>
            <a:r>
              <a:rPr lang="en-US" smtClean="0"/>
              <a:t>– James Stellar</a:t>
            </a:r>
          </a:p>
          <a:p>
            <a:endParaRPr lang="en-US" smtClean="0"/>
          </a:p>
          <a:p>
            <a:r>
              <a:rPr lang="en-US" b="1" smtClean="0"/>
              <a:t>Senate Chair’s Report </a:t>
            </a:r>
            <a:r>
              <a:rPr lang="en-US" smtClean="0"/>
              <a:t>– Cynthia Fox</a:t>
            </a:r>
          </a:p>
          <a:p>
            <a:endParaRPr lang="en-US" smtClean="0"/>
          </a:p>
          <a:p>
            <a:r>
              <a:rPr lang="en-US" b="1" smtClean="0"/>
              <a:t>Other Reports</a:t>
            </a:r>
            <a:r>
              <a:rPr lang="en-US" smtClean="0"/>
              <a:t>:</a:t>
            </a:r>
          </a:p>
          <a:p>
            <a:pPr marL="285750" indent="-285750">
              <a:buFont typeface="Arial" panose="020B0604020202020204" pitchFamily="34" charset="0"/>
              <a:buChar char="•"/>
            </a:pPr>
            <a:r>
              <a:rPr lang="en-US" smtClean="0"/>
              <a:t>SUNY Senators’ Report</a:t>
            </a:r>
          </a:p>
          <a:p>
            <a:pPr marL="285750" indent="-285750">
              <a:buFont typeface="Arial" panose="020B0604020202020204" pitchFamily="34" charset="0"/>
              <a:buChar char="•"/>
            </a:pPr>
            <a:r>
              <a:rPr lang="en-US" smtClean="0"/>
              <a:t>Graduate Student Association Report</a:t>
            </a:r>
          </a:p>
          <a:p>
            <a:pPr marL="285750" indent="-285750">
              <a:buFont typeface="Arial" panose="020B0604020202020204" pitchFamily="34" charset="0"/>
              <a:buChar char="•"/>
            </a:pPr>
            <a:r>
              <a:rPr lang="en-US" smtClean="0"/>
              <a:t>Student Association Report </a:t>
            </a:r>
          </a:p>
          <a:p>
            <a:pPr marL="285750" indent="-285750">
              <a:buFont typeface="Arial" panose="020B0604020202020204" pitchFamily="34" charset="0"/>
              <a:buChar char="•"/>
            </a:pPr>
            <a:r>
              <a:rPr lang="en-US" smtClean="0"/>
              <a:t>Council/Committee Reports</a:t>
            </a:r>
          </a:p>
          <a:p>
            <a:pPr marL="285750" indent="-285750">
              <a:buFont typeface="Arial" panose="020B0604020202020204" pitchFamily="34" charset="0"/>
              <a:buChar char="•"/>
            </a:pPr>
            <a:endParaRPr lang="en-US" smtClean="0"/>
          </a:p>
          <a:p>
            <a:r>
              <a:rPr lang="en-US" b="1"/>
              <a:t>Approval of Changes in Council Membership</a:t>
            </a:r>
          </a:p>
          <a:p>
            <a:endParaRPr lang="en-US" b="1" smtClean="0"/>
          </a:p>
          <a:p>
            <a:r>
              <a:rPr lang="en-US" b="1" smtClean="0"/>
              <a:t>Old Business</a:t>
            </a:r>
            <a:r>
              <a:rPr lang="en-US" smtClean="0"/>
              <a:t>:</a:t>
            </a:r>
          </a:p>
          <a:p>
            <a:pPr marL="285750" indent="-285750">
              <a:buFont typeface="Arial" panose="020B0604020202020204" pitchFamily="34" charset="0"/>
              <a:buChar char="•"/>
            </a:pPr>
            <a:r>
              <a:rPr lang="en-US" smtClean="0"/>
              <a:t>Deactivation and Discontinuance of Puerto Rican Studies Major</a:t>
            </a:r>
          </a:p>
          <a:p>
            <a:endParaRPr lang="en-US" smtClean="0"/>
          </a:p>
          <a:p>
            <a:r>
              <a:rPr lang="en-US" b="1" smtClean="0"/>
              <a:t>New Business</a:t>
            </a:r>
            <a:r>
              <a:rPr lang="en-US" smtClean="0"/>
              <a:t>:</a:t>
            </a:r>
          </a:p>
          <a:p>
            <a:pPr marL="285750" indent="-285750">
              <a:buFont typeface="Arial" panose="020B0604020202020204" pitchFamily="34" charset="0"/>
              <a:buChar char="•"/>
            </a:pPr>
            <a:r>
              <a:rPr lang="en-US" smtClean="0"/>
              <a:t>Introduction of Charter Amendment 1516-01A </a:t>
            </a:r>
          </a:p>
          <a:p>
            <a:pPr marL="285750" indent="-285750">
              <a:buFont typeface="Arial" panose="020B0604020202020204" pitchFamily="34" charset="0"/>
              <a:buChar char="•"/>
            </a:pPr>
            <a:r>
              <a:rPr lang="en-US" smtClean="0"/>
              <a:t>Introduction of Charter Amendment 1516-02A </a:t>
            </a:r>
          </a:p>
          <a:p>
            <a:endParaRPr lang="en-US" smtClean="0"/>
          </a:p>
          <a:p>
            <a:r>
              <a:rPr lang="en-US" b="1" smtClean="0"/>
              <a:t>Adjournment</a:t>
            </a:r>
            <a:endParaRPr lang="en-US" b="1" dirty="0"/>
          </a:p>
        </p:txBody>
      </p:sp>
    </p:spTree>
    <p:extLst>
      <p:ext uri="{BB962C8B-B14F-4D97-AF65-F5344CB8AC3E}">
        <p14:creationId xmlns:p14="http://schemas.microsoft.com/office/powerpoint/2010/main" val="2178557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76200"/>
            <a:ext cx="2994165"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COR – </a:t>
            </a:r>
            <a:r>
              <a:rPr lang="en-US" dirty="0" smtClean="0">
                <a:solidFill>
                  <a:srgbClr val="FFFF99"/>
                </a:solidFill>
              </a:rPr>
              <a:t>Daniele </a:t>
            </a:r>
            <a:r>
              <a:rPr lang="en-US" dirty="0" err="1" smtClean="0">
                <a:solidFill>
                  <a:srgbClr val="FFFF99"/>
                </a:solidFill>
              </a:rPr>
              <a:t>Fabris</a:t>
            </a:r>
            <a:r>
              <a:rPr lang="en-US" dirty="0" smtClean="0">
                <a:solidFill>
                  <a:srgbClr val="FFFF99"/>
                </a:solidFill>
              </a:rPr>
              <a:t>, Chair</a:t>
            </a:r>
          </a:p>
        </p:txBody>
      </p:sp>
      <p:sp>
        <p:nvSpPr>
          <p:cNvPr id="6" name="TextBox 5"/>
          <p:cNvSpPr txBox="1"/>
          <p:nvPr/>
        </p:nvSpPr>
        <p:spPr>
          <a:xfrm>
            <a:off x="304800" y="1066800"/>
            <a:ext cx="8382000" cy="369332"/>
          </a:xfrm>
          <a:prstGeom prst="rect">
            <a:avLst/>
          </a:prstGeom>
          <a:noFill/>
        </p:spPr>
        <p:txBody>
          <a:bodyPr wrap="square" rtlCol="0">
            <a:spAutoFit/>
          </a:bodyPr>
          <a:lstStyle/>
          <a:p>
            <a:pPr marL="285750" indent="-285750">
              <a:buFont typeface="Arial" panose="020B0604020202020204" pitchFamily="34" charset="0"/>
              <a:buChar char="•"/>
            </a:pPr>
            <a:r>
              <a:rPr lang="en-US" smtClean="0"/>
              <a:t>Nothing to report.</a:t>
            </a:r>
            <a:endParaRPr lang="en-US" dirty="0"/>
          </a:p>
        </p:txBody>
      </p:sp>
    </p:spTree>
    <p:extLst>
      <p:ext uri="{BB962C8B-B14F-4D97-AF65-F5344CB8AC3E}">
        <p14:creationId xmlns:p14="http://schemas.microsoft.com/office/powerpoint/2010/main" val="822415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76200"/>
            <a:ext cx="2991882"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CPCA – </a:t>
            </a:r>
            <a:r>
              <a:rPr lang="en-US" dirty="0" smtClean="0">
                <a:solidFill>
                  <a:srgbClr val="FFFF99"/>
                </a:solidFill>
              </a:rPr>
              <a:t>Lynn Warner, Chair</a:t>
            </a:r>
          </a:p>
        </p:txBody>
      </p:sp>
      <p:sp>
        <p:nvSpPr>
          <p:cNvPr id="6" name="TextBox 5"/>
          <p:cNvSpPr txBox="1"/>
          <p:nvPr/>
        </p:nvSpPr>
        <p:spPr>
          <a:xfrm>
            <a:off x="457200" y="1219200"/>
            <a:ext cx="8229600" cy="2031325"/>
          </a:xfrm>
          <a:prstGeom prst="rect">
            <a:avLst/>
          </a:prstGeom>
          <a:noFill/>
        </p:spPr>
        <p:txBody>
          <a:bodyPr wrap="square" rtlCol="0">
            <a:spAutoFit/>
          </a:bodyPr>
          <a:lstStyle/>
          <a:p>
            <a:pPr marL="285750" indent="-285750">
              <a:buFont typeface="Arial" panose="020B0604020202020204" pitchFamily="34" charset="0"/>
              <a:buChar char="•"/>
            </a:pPr>
            <a:r>
              <a:rPr lang="en-US"/>
              <a:t>CPCA met on Sep 28 and reviewed 1 continuing appointment and promotion case, and  1 tenure and promotion case.</a:t>
            </a:r>
          </a:p>
          <a:p>
            <a:endParaRPr lang="en-US" smtClean="0"/>
          </a:p>
          <a:p>
            <a:pPr marL="285750" indent="-285750">
              <a:buFont typeface="Arial" panose="020B0604020202020204" pitchFamily="34" charset="0"/>
              <a:buChar char="•"/>
            </a:pPr>
            <a:r>
              <a:rPr lang="en-US" smtClean="0"/>
              <a:t>CPCA </a:t>
            </a:r>
            <a:r>
              <a:rPr lang="en-US"/>
              <a:t>is scheduled to meet on Oct 26 to review 1 continuing appointment and 1 continuing appointment and promotion case.</a:t>
            </a:r>
          </a:p>
          <a:p>
            <a:r>
              <a:rPr lang="en-US" b="1"/>
              <a:t> </a:t>
            </a:r>
            <a:endParaRPr lang="en-US"/>
          </a:p>
          <a:p>
            <a:r>
              <a:rPr lang="en-US" b="1"/>
              <a:t> </a:t>
            </a:r>
            <a:endParaRPr lang="en-US"/>
          </a:p>
        </p:txBody>
      </p:sp>
    </p:spTree>
    <p:extLst>
      <p:ext uri="{BB962C8B-B14F-4D97-AF65-F5344CB8AC3E}">
        <p14:creationId xmlns:p14="http://schemas.microsoft.com/office/powerpoint/2010/main" val="501786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3161773"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GAC – </a:t>
            </a:r>
            <a:r>
              <a:rPr lang="en-US" dirty="0" smtClean="0">
                <a:solidFill>
                  <a:srgbClr val="FFFF99"/>
                </a:solidFill>
              </a:rPr>
              <a:t>Ronald </a:t>
            </a:r>
            <a:r>
              <a:rPr lang="en-US" dirty="0" err="1" smtClean="0">
                <a:solidFill>
                  <a:srgbClr val="FFFF99"/>
                </a:solidFill>
              </a:rPr>
              <a:t>Toseland</a:t>
            </a:r>
            <a:r>
              <a:rPr lang="en-US" dirty="0" smtClean="0">
                <a:solidFill>
                  <a:srgbClr val="FFFF99"/>
                </a:solidFill>
              </a:rPr>
              <a:t>, Chair</a:t>
            </a:r>
            <a:endParaRPr lang="en-US" sz="1600" dirty="0" smtClean="0">
              <a:solidFill>
                <a:srgbClr val="FFFF99"/>
              </a:solidFill>
            </a:endParaRPr>
          </a:p>
        </p:txBody>
      </p:sp>
      <p:sp>
        <p:nvSpPr>
          <p:cNvPr id="6" name="TextBox 5"/>
          <p:cNvSpPr txBox="1"/>
          <p:nvPr/>
        </p:nvSpPr>
        <p:spPr>
          <a:xfrm>
            <a:off x="152400" y="990600"/>
            <a:ext cx="8470900" cy="2585323"/>
          </a:xfrm>
          <a:prstGeom prst="rect">
            <a:avLst/>
          </a:prstGeom>
          <a:noFill/>
        </p:spPr>
        <p:txBody>
          <a:bodyPr wrap="square" rtlCol="0">
            <a:spAutoFit/>
          </a:bodyPr>
          <a:lstStyle/>
          <a:p>
            <a:pPr marL="285750" indent="-285750">
              <a:buFont typeface="Arial" panose="020B0604020202020204" pitchFamily="34" charset="0"/>
              <a:buChar char="•"/>
            </a:pPr>
            <a:r>
              <a:rPr lang="en-US"/>
              <a:t>GAC met on September 28, 2015. The membership of the three committees of GAC were established, as was the chair of one of the committees (CA&amp;AS). GAC still needs to find volunteers to chair its two other standing committees (CEP&amp;P and CC&amp;I).</a:t>
            </a:r>
          </a:p>
          <a:p>
            <a:endParaRPr lang="en-US" smtClean="0"/>
          </a:p>
          <a:p>
            <a:pPr marL="285750" indent="-285750">
              <a:buFont typeface="Arial" panose="020B0604020202020204" pitchFamily="34" charset="0"/>
              <a:buChar char="•"/>
            </a:pPr>
            <a:r>
              <a:rPr lang="en-US" smtClean="0"/>
              <a:t>GAC </a:t>
            </a:r>
            <a:r>
              <a:rPr lang="en-US"/>
              <a:t>considered two proposals from Counseling Psychology, one to amend the PhD program, and a second to establish a new MS program. Professors Friedlander and Pieterse appeared before GAC to describe the programs and to answer questions. No actions on either proposal were taken at the meeting.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609499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2788777" cy="369332"/>
          </a:xfrm>
          <a:prstGeom prst="rect">
            <a:avLst/>
          </a:prstGeom>
          <a:noFill/>
        </p:spPr>
        <p:txBody>
          <a:bodyPr wrap="none" rtlCol="0">
            <a:spAutoFit/>
          </a:bodyPr>
          <a:lstStyle/>
          <a:p>
            <a:r>
              <a:rPr lang="en-US" b="1" dirty="0" smtClean="0">
                <a:solidFill>
                  <a:srgbClr val="FFFF99"/>
                </a:solidFill>
              </a:rPr>
              <a:t>GOV – </a:t>
            </a:r>
            <a:r>
              <a:rPr lang="en-US" dirty="0" smtClean="0">
                <a:solidFill>
                  <a:srgbClr val="FFFF99"/>
                </a:solidFill>
              </a:rPr>
              <a:t>James Collins,  Chair </a:t>
            </a:r>
          </a:p>
        </p:txBody>
      </p:sp>
      <p:sp>
        <p:nvSpPr>
          <p:cNvPr id="6" name="TextBox 5"/>
          <p:cNvSpPr txBox="1"/>
          <p:nvPr/>
        </p:nvSpPr>
        <p:spPr>
          <a:xfrm>
            <a:off x="304800" y="685800"/>
            <a:ext cx="8229600" cy="5816977"/>
          </a:xfrm>
          <a:prstGeom prst="rect">
            <a:avLst/>
          </a:prstGeom>
          <a:noFill/>
        </p:spPr>
        <p:txBody>
          <a:bodyPr wrap="square" rtlCol="0">
            <a:spAutoFit/>
          </a:bodyPr>
          <a:lstStyle/>
          <a:p>
            <a:r>
              <a:rPr lang="en-US" smtClean="0"/>
              <a:t>GOV </a:t>
            </a:r>
            <a:r>
              <a:rPr lang="en-US"/>
              <a:t>will meet on October 12.  The agenda includes the following:</a:t>
            </a:r>
            <a:endParaRPr lang="en-US" sz="1600"/>
          </a:p>
          <a:p>
            <a:endParaRPr lang="en-US" smtClean="0"/>
          </a:p>
          <a:p>
            <a:r>
              <a:rPr lang="en-US" b="1" smtClean="0"/>
              <a:t>Old </a:t>
            </a:r>
            <a:r>
              <a:rPr lang="en-US" b="1"/>
              <a:t>Business</a:t>
            </a:r>
            <a:r>
              <a:rPr lang="en-US"/>
              <a:t>: </a:t>
            </a:r>
            <a:endParaRPr lang="en-US" sz="1600"/>
          </a:p>
          <a:p>
            <a:pPr marL="285750" lvl="0" indent="-285750">
              <a:buFont typeface="Arial" panose="020B0604020202020204" pitchFamily="34" charset="0"/>
              <a:buChar char="•"/>
            </a:pPr>
            <a:r>
              <a:rPr lang="en-US"/>
              <a:t>Update: Clarification of Responsibilities of CAA</a:t>
            </a:r>
            <a:endParaRPr lang="en-US" sz="1600"/>
          </a:p>
          <a:p>
            <a:pPr marL="285750" lvl="0" indent="-285750">
              <a:buFont typeface="Arial" panose="020B0604020202020204" pitchFamily="34" charset="0"/>
              <a:buChar char="•"/>
            </a:pPr>
            <a:r>
              <a:rPr lang="en-US"/>
              <a:t>UAC Concerns</a:t>
            </a:r>
            <a:endParaRPr lang="en-US" sz="1600"/>
          </a:p>
          <a:p>
            <a:pPr marL="285750" lvl="0" indent="-285750">
              <a:buFont typeface="Arial" panose="020B0604020202020204" pitchFamily="34" charset="0"/>
              <a:buChar char="•"/>
            </a:pPr>
            <a:r>
              <a:rPr lang="en-US"/>
              <a:t>Honor’s College nominees	</a:t>
            </a:r>
            <a:endParaRPr lang="en-US" sz="1600"/>
          </a:p>
          <a:p>
            <a:pPr marL="285750" lvl="0" indent="-285750">
              <a:buFont typeface="Arial" panose="020B0604020202020204" pitchFamily="34" charset="0"/>
              <a:buChar char="•"/>
            </a:pPr>
            <a:r>
              <a:rPr lang="en-US"/>
              <a:t>Update: Contingent, Student and Emeritus representation in Senate</a:t>
            </a:r>
            <a:endParaRPr lang="en-US" sz="1600"/>
          </a:p>
          <a:p>
            <a:pPr marL="285750" lvl="0" indent="-285750">
              <a:buFont typeface="Arial" panose="020B0604020202020204" pitchFamily="34" charset="0"/>
              <a:buChar char="•"/>
            </a:pPr>
            <a:r>
              <a:rPr lang="en-US"/>
              <a:t>Administrative Review &amp; </a:t>
            </a:r>
            <a:r>
              <a:rPr lang="en-US" smtClean="0"/>
              <a:t>Evaluation</a:t>
            </a:r>
          </a:p>
          <a:p>
            <a:pPr lvl="0"/>
            <a:endParaRPr lang="en-US" sz="1600"/>
          </a:p>
          <a:p>
            <a:pPr marL="285750" indent="-285750">
              <a:buFont typeface="Arial" panose="020B0604020202020204" pitchFamily="34" charset="0"/>
              <a:buChar char="•"/>
            </a:pPr>
            <a:r>
              <a:rPr lang="en-US" b="1"/>
              <a:t>New Business:</a:t>
            </a:r>
            <a:endParaRPr lang="en-US" sz="1600" b="1"/>
          </a:p>
          <a:p>
            <a:pPr marL="285750" lvl="0" indent="-285750">
              <a:buFont typeface="Arial" panose="020B0604020202020204" pitchFamily="34" charset="0"/>
              <a:buChar char="•"/>
            </a:pPr>
            <a:r>
              <a:rPr lang="en-US"/>
              <a:t>Committee Memberships</a:t>
            </a:r>
            <a:endParaRPr lang="en-US" sz="1600"/>
          </a:p>
          <a:p>
            <a:pPr marL="1200150" lvl="2" indent="-285750">
              <a:buFont typeface="Arial" panose="020B0604020202020204" pitchFamily="34" charset="0"/>
              <a:buChar char="•"/>
            </a:pPr>
            <a:r>
              <a:rPr lang="en-US"/>
              <a:t>Committee on Assessment</a:t>
            </a:r>
            <a:endParaRPr lang="en-US" sz="1600"/>
          </a:p>
          <a:p>
            <a:pPr marL="1200150" lvl="2" indent="-285750">
              <a:buFont typeface="Arial" panose="020B0604020202020204" pitchFamily="34" charset="0"/>
              <a:buChar char="•"/>
            </a:pPr>
            <a:r>
              <a:rPr lang="en-US"/>
              <a:t>Committee on Liaison &amp; Election</a:t>
            </a:r>
            <a:endParaRPr lang="en-US" sz="1600"/>
          </a:p>
          <a:p>
            <a:pPr marL="285750" lvl="0" indent="-285750">
              <a:buFont typeface="Arial" panose="020B0604020202020204" pitchFamily="34" charset="0"/>
              <a:buChar char="•"/>
            </a:pPr>
            <a:r>
              <a:rPr lang="en-US"/>
              <a:t>OneDrive account for digital documents for Governance</a:t>
            </a:r>
            <a:endParaRPr lang="en-US" sz="1600"/>
          </a:p>
          <a:p>
            <a:pPr marL="285750" lvl="0" indent="-285750">
              <a:buFont typeface="Arial" panose="020B0604020202020204" pitchFamily="34" charset="0"/>
              <a:buChar char="•"/>
            </a:pPr>
            <a:r>
              <a:rPr lang="en-US"/>
              <a:t>Mechanisms for minor Charter changes</a:t>
            </a:r>
            <a:endParaRPr lang="en-US" sz="1600"/>
          </a:p>
          <a:p>
            <a:pPr marL="285750" lvl="0" indent="-285750">
              <a:buFont typeface="Arial" panose="020B0604020202020204" pitchFamily="34" charset="0"/>
              <a:buChar char="•"/>
            </a:pPr>
            <a:r>
              <a:rPr lang="en-US"/>
              <a:t>Liaison: What must be posted on Senate website: UAC, CAAS.</a:t>
            </a:r>
            <a:endParaRPr lang="en-US" sz="1600"/>
          </a:p>
          <a:p>
            <a:pPr marL="285750" lvl="0" indent="-285750">
              <a:buFont typeface="Arial" panose="020B0604020202020204" pitchFamily="34" charset="0"/>
              <a:buChar char="•"/>
            </a:pPr>
            <a:r>
              <a:rPr lang="en-US"/>
              <a:t>Liaison: Workshop or information session on sustainability as principle in UA undergraduate education</a:t>
            </a:r>
            <a:endParaRPr lang="en-US" sz="1600"/>
          </a:p>
          <a:p>
            <a:pPr marL="285750" indent="-285750">
              <a:buFont typeface="Arial" panose="020B0604020202020204" pitchFamily="34" charset="0"/>
              <a:buChar char="•"/>
            </a:pPr>
            <a:endParaRPr lang="en-US" sz="1400"/>
          </a:p>
          <a:p>
            <a:r>
              <a:rPr lang="en-US"/>
              <a:t> </a:t>
            </a:r>
            <a:endParaRPr lang="en-US" sz="1600"/>
          </a:p>
          <a:p>
            <a:endParaRPr lang="en-US" dirty="0">
              <a:solidFill>
                <a:srgbClr val="0000CC"/>
              </a:solidFill>
            </a:endParaRPr>
          </a:p>
        </p:txBody>
      </p:sp>
    </p:spTree>
    <p:extLst>
      <p:ext uri="{BB962C8B-B14F-4D97-AF65-F5344CB8AC3E}">
        <p14:creationId xmlns:p14="http://schemas.microsoft.com/office/powerpoint/2010/main" val="641155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0"/>
            <a:ext cx="3886199"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LISC – </a:t>
            </a:r>
            <a:r>
              <a:rPr lang="en-US" dirty="0" smtClean="0">
                <a:solidFill>
                  <a:srgbClr val="FFFF99"/>
                </a:solidFill>
              </a:rPr>
              <a:t>David </a:t>
            </a:r>
            <a:r>
              <a:rPr lang="en-US" dirty="0" err="1" smtClean="0">
                <a:solidFill>
                  <a:srgbClr val="FFFF99"/>
                </a:solidFill>
              </a:rPr>
              <a:t>Mamorella</a:t>
            </a:r>
            <a:r>
              <a:rPr lang="en-US" smtClean="0">
                <a:solidFill>
                  <a:srgbClr val="FFFF99"/>
                </a:solidFill>
              </a:rPr>
              <a:t>, Chair (1 of 4)</a:t>
            </a:r>
            <a:endParaRPr lang="en-US" dirty="0" smtClean="0">
              <a:solidFill>
                <a:srgbClr val="FFFF99"/>
              </a:solidFill>
            </a:endParaRPr>
          </a:p>
        </p:txBody>
      </p:sp>
      <p:sp>
        <p:nvSpPr>
          <p:cNvPr id="6" name="TextBox 5"/>
          <p:cNvSpPr txBox="1"/>
          <p:nvPr/>
        </p:nvSpPr>
        <p:spPr>
          <a:xfrm>
            <a:off x="304800" y="762000"/>
            <a:ext cx="8229600" cy="4247317"/>
          </a:xfrm>
          <a:prstGeom prst="rect">
            <a:avLst/>
          </a:prstGeom>
          <a:noFill/>
        </p:spPr>
        <p:txBody>
          <a:bodyPr wrap="square" rtlCol="0">
            <a:spAutoFit/>
          </a:bodyPr>
          <a:lstStyle/>
          <a:p>
            <a:pPr marL="285750" indent="-285750">
              <a:buFont typeface="Arial" panose="020B0604020202020204" pitchFamily="34" charset="0"/>
              <a:buChar char="•"/>
            </a:pPr>
            <a:r>
              <a:rPr lang="en-US"/>
              <a:t>LISC will be getting a tour of the new IT building at our next LISC Meeting on Oct. 26. </a:t>
            </a:r>
            <a:endParaRPr lang="en-US" smtClean="0"/>
          </a:p>
          <a:p>
            <a:endParaRPr lang="en-US"/>
          </a:p>
          <a:p>
            <a:pPr marL="285750" indent="-285750">
              <a:buFont typeface="Arial" panose="020B0604020202020204" pitchFamily="34" charset="0"/>
              <a:buChar char="•"/>
            </a:pPr>
            <a:r>
              <a:rPr lang="en-US"/>
              <a:t>The search to replace the CIO is in progress.  It is hoped to have a CIO in place by January 1, 2016.</a:t>
            </a:r>
          </a:p>
          <a:p>
            <a:endParaRPr lang="en-US" smtClean="0"/>
          </a:p>
          <a:p>
            <a:pPr marL="285750" indent="-285750">
              <a:buFont typeface="Arial" panose="020B0604020202020204" pitchFamily="34" charset="0"/>
              <a:buChar char="•"/>
            </a:pPr>
            <a:r>
              <a:rPr lang="en-US" smtClean="0"/>
              <a:t>We </a:t>
            </a:r>
            <a:r>
              <a:rPr lang="en-US"/>
              <a:t>expect to move staff to the IT building on October 19</a:t>
            </a:r>
            <a:r>
              <a:rPr lang="en-US" baseline="30000"/>
              <a:t>th</a:t>
            </a:r>
            <a:r>
              <a:rPr lang="en-US"/>
              <a:t> and 20</a:t>
            </a:r>
            <a:r>
              <a:rPr lang="en-US" baseline="30000"/>
              <a:t>th</a:t>
            </a:r>
            <a:r>
              <a:rPr lang="en-US"/>
              <a:t>.  The office of the CIO, EAS, RIT and ISO will be relocating to the Data Center.  More staff will be moved off the podium to MSC over the next year, which will reduce our presence and give back to the campus. Moving to ITB is the first of a series of moves.  The HelpDesk, test scanning and faculty support will remain on the podium.  </a:t>
            </a:r>
            <a:endParaRPr lang="en-US" smtClean="0"/>
          </a:p>
          <a:p>
            <a:endParaRPr lang="en-US"/>
          </a:p>
          <a:p>
            <a:pPr marL="285750" indent="-285750">
              <a:buFont typeface="Arial" panose="020B0604020202020204" pitchFamily="34" charset="0"/>
              <a:buChar char="•"/>
            </a:pPr>
            <a:r>
              <a:rPr lang="en-US"/>
              <a:t>Carole Sweeton will give a recap on the various space available (i.e., Microsoft One-Drive, Office 365) at the next LISC meeting.  </a:t>
            </a:r>
          </a:p>
          <a:p>
            <a:r>
              <a:rPr lang="en-US" dirty="0"/>
              <a:t> </a:t>
            </a:r>
          </a:p>
        </p:txBody>
      </p:sp>
    </p:spTree>
    <p:extLst>
      <p:ext uri="{BB962C8B-B14F-4D97-AF65-F5344CB8AC3E}">
        <p14:creationId xmlns:p14="http://schemas.microsoft.com/office/powerpoint/2010/main" val="1499624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0"/>
            <a:ext cx="3886199"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LISC – </a:t>
            </a:r>
            <a:r>
              <a:rPr lang="en-US" dirty="0" smtClean="0">
                <a:solidFill>
                  <a:srgbClr val="FFFF99"/>
                </a:solidFill>
              </a:rPr>
              <a:t>David </a:t>
            </a:r>
            <a:r>
              <a:rPr lang="en-US" dirty="0" err="1" smtClean="0">
                <a:solidFill>
                  <a:srgbClr val="FFFF99"/>
                </a:solidFill>
              </a:rPr>
              <a:t>Mamorella</a:t>
            </a:r>
            <a:r>
              <a:rPr lang="en-US" smtClean="0">
                <a:solidFill>
                  <a:srgbClr val="FFFF99"/>
                </a:solidFill>
              </a:rPr>
              <a:t>, Chair (2 of 4)</a:t>
            </a:r>
            <a:endParaRPr lang="en-US" dirty="0" smtClean="0">
              <a:solidFill>
                <a:srgbClr val="FFFF99"/>
              </a:solidFill>
            </a:endParaRPr>
          </a:p>
        </p:txBody>
      </p:sp>
      <p:sp>
        <p:nvSpPr>
          <p:cNvPr id="6" name="TextBox 5"/>
          <p:cNvSpPr txBox="1"/>
          <p:nvPr/>
        </p:nvSpPr>
        <p:spPr>
          <a:xfrm>
            <a:off x="304800" y="762000"/>
            <a:ext cx="8229600" cy="6186309"/>
          </a:xfrm>
          <a:prstGeom prst="rect">
            <a:avLst/>
          </a:prstGeom>
          <a:noFill/>
        </p:spPr>
        <p:txBody>
          <a:bodyPr wrap="square" rtlCol="0">
            <a:spAutoFit/>
          </a:bodyPr>
          <a:lstStyle/>
          <a:p>
            <a:r>
              <a:rPr lang="en-US"/>
              <a:t>The following is the Dean and Director’s Report from Rebecca Mugridge of the University Libraries. </a:t>
            </a:r>
            <a:r>
              <a:rPr lang="en-US" smtClean="0"/>
              <a:t> </a:t>
            </a:r>
            <a:r>
              <a:rPr lang="en-US" b="1" smtClean="0"/>
              <a:t>(September </a:t>
            </a:r>
            <a:r>
              <a:rPr lang="en-US" b="1"/>
              <a:t>21, </a:t>
            </a:r>
            <a:r>
              <a:rPr lang="en-US" b="1" smtClean="0"/>
              <a:t>2015)</a:t>
            </a:r>
            <a:endParaRPr lang="en-US" b="1"/>
          </a:p>
          <a:p>
            <a:r>
              <a:rPr lang="en-US"/>
              <a:t> </a:t>
            </a:r>
          </a:p>
          <a:p>
            <a:pPr marL="285750" indent="-285750">
              <a:buFont typeface="Arial" panose="020B0604020202020204" pitchFamily="34" charset="0"/>
              <a:buChar char="•"/>
            </a:pPr>
            <a:r>
              <a:rPr lang="en-US" b="1"/>
              <a:t>Compact plan proposals</a:t>
            </a:r>
            <a:r>
              <a:rPr lang="en-US"/>
              <a:t>. The Libraries submitted two compact plan proposals for the 2016/2017 fiscal year. One was to establish a research data management program and the other was a joint proposal with ITS to create a digital media center. The Provost advanced the first proposal to the final round for consideration. Decisions on which proposals will be funded have been made, but not communicated to us yet. </a:t>
            </a:r>
          </a:p>
          <a:p>
            <a:r>
              <a:rPr lang="en-US"/>
              <a:t> </a:t>
            </a:r>
          </a:p>
          <a:p>
            <a:pPr marL="285750" indent="-285750">
              <a:buFont typeface="Arial" panose="020B0604020202020204" pitchFamily="34" charset="0"/>
              <a:buChar char="•"/>
            </a:pPr>
            <a:r>
              <a:rPr lang="en-US" b="1"/>
              <a:t>Acquisitions budget. </a:t>
            </a:r>
            <a:r>
              <a:rPr lang="en-US"/>
              <a:t>The Libraries requested additional funding to our base to cover the increased cost of our electronic journal and database subscriptions. Mary Van Ullen (Associate Director for Collections), Brian Doubleday (Accounting and Budget Officer), and I are meeting with staff from the Provost’s office to discuss the Libraries’ budget and this proposal.</a:t>
            </a:r>
          </a:p>
          <a:p>
            <a:r>
              <a:rPr lang="en-US" b="1"/>
              <a:t> </a:t>
            </a:r>
            <a:endParaRPr lang="en-US"/>
          </a:p>
          <a:p>
            <a:pPr marL="285750" indent="-285750">
              <a:buFont typeface="Arial" panose="020B0604020202020204" pitchFamily="34" charset="0"/>
              <a:buChar char="•"/>
            </a:pPr>
            <a:r>
              <a:rPr lang="en-US" b="1"/>
              <a:t>Status of vacant positions</a:t>
            </a:r>
            <a:r>
              <a:rPr lang="en-US"/>
              <a:t>. Both the Marketing and Outreach Librarian position and the Head, Information Commons positions are on hold pending review and discussion. Access Services’ SL-2 and SL-3 searches are in process, as well as two CSEA positions. To bridge the gap until new staff are hired, we hired 3.0 FTE temporary Clerk 1s for Access Services; they will work through the end of the calendar year.</a:t>
            </a:r>
          </a:p>
        </p:txBody>
      </p:sp>
    </p:spTree>
    <p:extLst>
      <p:ext uri="{BB962C8B-B14F-4D97-AF65-F5344CB8AC3E}">
        <p14:creationId xmlns:p14="http://schemas.microsoft.com/office/powerpoint/2010/main" val="3943607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0"/>
            <a:ext cx="3886199"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LISC – </a:t>
            </a:r>
            <a:r>
              <a:rPr lang="en-US" dirty="0" smtClean="0">
                <a:solidFill>
                  <a:srgbClr val="FFFF99"/>
                </a:solidFill>
              </a:rPr>
              <a:t>David </a:t>
            </a:r>
            <a:r>
              <a:rPr lang="en-US" dirty="0" err="1" smtClean="0">
                <a:solidFill>
                  <a:srgbClr val="FFFF99"/>
                </a:solidFill>
              </a:rPr>
              <a:t>Mamorella</a:t>
            </a:r>
            <a:r>
              <a:rPr lang="en-US" smtClean="0">
                <a:solidFill>
                  <a:srgbClr val="FFFF99"/>
                </a:solidFill>
              </a:rPr>
              <a:t>, Chair (3 of 4)</a:t>
            </a:r>
            <a:endParaRPr lang="en-US" dirty="0" smtClean="0">
              <a:solidFill>
                <a:srgbClr val="FFFF99"/>
              </a:solidFill>
            </a:endParaRPr>
          </a:p>
        </p:txBody>
      </p:sp>
      <p:sp>
        <p:nvSpPr>
          <p:cNvPr id="6" name="TextBox 5"/>
          <p:cNvSpPr txBox="1"/>
          <p:nvPr/>
        </p:nvSpPr>
        <p:spPr>
          <a:xfrm>
            <a:off x="304800" y="762000"/>
            <a:ext cx="8229600" cy="6463308"/>
          </a:xfrm>
          <a:prstGeom prst="rect">
            <a:avLst/>
          </a:prstGeom>
          <a:noFill/>
        </p:spPr>
        <p:txBody>
          <a:bodyPr wrap="square" rtlCol="0">
            <a:spAutoFit/>
          </a:bodyPr>
          <a:lstStyle/>
          <a:p>
            <a:pPr marL="285750" indent="-285750">
              <a:buFont typeface="Arial" panose="020B0604020202020204" pitchFamily="34" charset="0"/>
              <a:buChar char="•"/>
            </a:pPr>
            <a:r>
              <a:rPr lang="en-US" b="1"/>
              <a:t>Anna Radkowski-Lee Graduate Assistantship</a:t>
            </a:r>
            <a:r>
              <a:rPr lang="en-US"/>
              <a:t>. Erik Stolarski is our GA for the 2015/2016 academic year. Erik will be working on cataloging some of the collections in Special Collections and Archives. </a:t>
            </a:r>
          </a:p>
          <a:p>
            <a:r>
              <a:rPr lang="en-US"/>
              <a:t> </a:t>
            </a:r>
          </a:p>
          <a:p>
            <a:pPr marL="285750" indent="-285750">
              <a:buFont typeface="Arial" panose="020B0604020202020204" pitchFamily="34" charset="0"/>
              <a:buChar char="•"/>
            </a:pPr>
            <a:r>
              <a:rPr lang="en-US" b="1"/>
              <a:t>Albany Law School</a:t>
            </a:r>
            <a:r>
              <a:rPr lang="en-US"/>
              <a:t>. Mary Van Ullen attended a meeting in July with Sue Phillips (Vice President for Strategic Partnerships) and staff from Albany Law School Library to begin discussions about potential collaborations. The areas of interest are in collaborative collection development, shared staffing, and shared services, in particular in technical services. I expect these discussions to take some time and deliberation.</a:t>
            </a:r>
          </a:p>
          <a:p>
            <a:r>
              <a:rPr lang="en-US"/>
              <a:t> </a:t>
            </a:r>
          </a:p>
          <a:p>
            <a:pPr marL="285750" indent="-285750">
              <a:buFont typeface="Arial" panose="020B0604020202020204" pitchFamily="34" charset="0"/>
              <a:buChar char="•"/>
            </a:pPr>
            <a:r>
              <a:rPr lang="en-US" b="1"/>
              <a:t>Group study rooms</a:t>
            </a:r>
            <a:r>
              <a:rPr lang="en-US"/>
              <a:t>. Nine group study rooms have been built on the first floor. Room 137 has also been converted into a Mac lab. We’ll be promoting both the group study rooms and the Mac lab with an event on October 9, (Homecoming weekend), 4:00-5:00 p.m.</a:t>
            </a:r>
          </a:p>
          <a:p>
            <a:r>
              <a:rPr lang="en-US"/>
              <a:t> </a:t>
            </a:r>
          </a:p>
          <a:p>
            <a:pPr marL="285750" indent="-285750">
              <a:buFont typeface="Arial" panose="020B0604020202020204" pitchFamily="34" charset="0"/>
              <a:buChar char="•"/>
            </a:pPr>
            <a:r>
              <a:rPr lang="en-US" b="1"/>
              <a:t>Open Access Program</a:t>
            </a:r>
            <a:r>
              <a:rPr lang="en-US"/>
              <a:t>. The Libraries will be celebrating Open Access Week with a program on October 20. I encourage faculty, staff, and students across the university to attend this timely and relevant program: </a:t>
            </a:r>
          </a:p>
          <a:p>
            <a:r>
              <a:rPr lang="en-US"/>
              <a:t> </a:t>
            </a:r>
          </a:p>
          <a:p>
            <a:r>
              <a:rPr lang="en-US" u="sng">
                <a:hlinkClick r:id="rId2"/>
              </a:rPr>
              <a:t>http://liblogs.albany.edu/librarynews/2015/09/celebrate_open_access_week.html</a:t>
            </a:r>
            <a:r>
              <a:rPr lang="en-US"/>
              <a:t> </a:t>
            </a:r>
          </a:p>
          <a:p>
            <a:r>
              <a:rPr lang="en-US"/>
              <a:t> </a:t>
            </a:r>
          </a:p>
          <a:p>
            <a:endParaRPr lang="en-US"/>
          </a:p>
        </p:txBody>
      </p:sp>
    </p:spTree>
    <p:extLst>
      <p:ext uri="{BB962C8B-B14F-4D97-AF65-F5344CB8AC3E}">
        <p14:creationId xmlns:p14="http://schemas.microsoft.com/office/powerpoint/2010/main" val="20358464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0"/>
            <a:ext cx="3886199"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LISC – </a:t>
            </a:r>
            <a:r>
              <a:rPr lang="en-US" dirty="0" smtClean="0">
                <a:solidFill>
                  <a:srgbClr val="FFFF99"/>
                </a:solidFill>
              </a:rPr>
              <a:t>David </a:t>
            </a:r>
            <a:r>
              <a:rPr lang="en-US" dirty="0" err="1" smtClean="0">
                <a:solidFill>
                  <a:srgbClr val="FFFF99"/>
                </a:solidFill>
              </a:rPr>
              <a:t>Mamorella</a:t>
            </a:r>
            <a:r>
              <a:rPr lang="en-US" smtClean="0">
                <a:solidFill>
                  <a:srgbClr val="FFFF99"/>
                </a:solidFill>
              </a:rPr>
              <a:t>, Chair (4 of 4)</a:t>
            </a:r>
            <a:endParaRPr lang="en-US" dirty="0" smtClean="0">
              <a:solidFill>
                <a:srgbClr val="FFFF99"/>
              </a:solidFill>
            </a:endParaRPr>
          </a:p>
        </p:txBody>
      </p:sp>
      <p:sp>
        <p:nvSpPr>
          <p:cNvPr id="6" name="TextBox 5"/>
          <p:cNvSpPr txBox="1"/>
          <p:nvPr/>
        </p:nvSpPr>
        <p:spPr>
          <a:xfrm>
            <a:off x="304800" y="762000"/>
            <a:ext cx="8229600" cy="1477328"/>
          </a:xfrm>
          <a:prstGeom prst="rect">
            <a:avLst/>
          </a:prstGeom>
          <a:noFill/>
        </p:spPr>
        <p:txBody>
          <a:bodyPr wrap="square" rtlCol="0">
            <a:spAutoFit/>
          </a:bodyPr>
          <a:lstStyle/>
          <a:p>
            <a:pPr marL="285750" indent="-285750">
              <a:buFont typeface="Arial" panose="020B0604020202020204" pitchFamily="34" charset="0"/>
              <a:buChar char="•"/>
            </a:pPr>
            <a:r>
              <a:rPr lang="en-US" b="1"/>
              <a:t>Student Advisory Board</a:t>
            </a:r>
            <a:r>
              <a:rPr lang="en-US"/>
              <a:t>. Joyce Rambo (Assistant to the Dean) is contacting last year’s members to see if they want to participate again this year. She’s also recruiting new members by placing flyers in all three libraries. Please encourage your students to volunteer.</a:t>
            </a:r>
          </a:p>
          <a:p>
            <a:r>
              <a:rPr lang="en-US"/>
              <a:t> </a:t>
            </a:r>
          </a:p>
        </p:txBody>
      </p:sp>
    </p:spTree>
    <p:extLst>
      <p:ext uri="{BB962C8B-B14F-4D97-AF65-F5344CB8AC3E}">
        <p14:creationId xmlns:p14="http://schemas.microsoft.com/office/powerpoint/2010/main" val="31836959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229600" cy="4525963"/>
          </a:xfrm>
        </p:spPr>
        <p:txBody>
          <a:bodyPr>
            <a:noAutofit/>
          </a:bodyPr>
          <a:lstStyle/>
          <a:p>
            <a:pPr lvl="0"/>
            <a:r>
              <a:rPr lang="en-US" sz="1800"/>
              <a:t>The UAC held its second meeting of the year on September 29</a:t>
            </a:r>
            <a:r>
              <a:rPr lang="en-US" sz="1800" smtClean="0"/>
              <a:t>.</a:t>
            </a:r>
          </a:p>
          <a:p>
            <a:pPr marL="0" lvl="0" indent="0">
              <a:buNone/>
            </a:pPr>
            <a:endParaRPr lang="en-US" sz="1800"/>
          </a:p>
          <a:p>
            <a:pPr lvl="0"/>
            <a:r>
              <a:rPr lang="en-US" sz="1800"/>
              <a:t>Rick Fogarty, Associate Dean for General Education, “How to Review Competency Plans”: Fogarty provided some background on embedding competencies in the majors and introduced (5) principles for review. There are (8) new plans expected in 2015/2016, and (12) that are in the process of revision. </a:t>
            </a:r>
            <a:r>
              <a:rPr lang="en-US" sz="1800" smtClean="0"/>
              <a:t>Economics </a:t>
            </a:r>
            <a:r>
              <a:rPr lang="en-US" sz="1800"/>
              <a:t>has submitted a revised plan to be reassessed by UAC</a:t>
            </a:r>
            <a:r>
              <a:rPr lang="en-US" sz="1800" smtClean="0"/>
              <a:t>.</a:t>
            </a:r>
          </a:p>
          <a:p>
            <a:pPr marL="0" lvl="0" indent="0">
              <a:buNone/>
            </a:pPr>
            <a:endParaRPr lang="en-US" sz="1800"/>
          </a:p>
          <a:p>
            <a:pPr lvl="0"/>
            <a:r>
              <a:rPr lang="en-US" sz="1800"/>
              <a:t>The UAC discussed the SUNY Expanded Investment and Performance Fund proposals. Comments were sent to Cynthia Fox on October 2, 2015.</a:t>
            </a:r>
          </a:p>
          <a:p>
            <a:endParaRPr lang="en-US" sz="1800"/>
          </a:p>
          <a:p>
            <a:pPr lvl="0"/>
            <a:r>
              <a:rPr lang="en-US" sz="1800"/>
              <a:t>Most committee appointments have been made. Chairs – Hazel Prelow (General Education), Christy Smith (Council on Admissions and Academic Standing), Jason Cotugno (Curriculum and Honors), and Stacey Zyskowski (Interdisciplinary Studies). </a:t>
            </a:r>
          </a:p>
          <a:p>
            <a:pPr marL="0" indent="0">
              <a:buNone/>
            </a:pPr>
            <a:r>
              <a:rPr lang="en-US" sz="1800"/>
              <a:t> </a:t>
            </a:r>
          </a:p>
          <a:p>
            <a:pPr lvl="0"/>
            <a:r>
              <a:rPr lang="en-US" sz="1800"/>
              <a:t>UAC meets on October 9. There is only one agenda item - Statute of Limitations on late Withdrawals/CAS request. </a:t>
            </a:r>
          </a:p>
          <a:p>
            <a:pPr marL="0" indent="0">
              <a:buNone/>
            </a:pPr>
            <a:r>
              <a:rPr lang="en-US" sz="1800"/>
              <a:t> </a:t>
            </a:r>
          </a:p>
          <a:p>
            <a:pPr marL="0" indent="0">
              <a:buNone/>
            </a:pPr>
            <a:r>
              <a:rPr lang="en-US" sz="1800"/>
              <a:t> </a:t>
            </a:r>
          </a:p>
          <a:p>
            <a:pPr marL="0" indent="0">
              <a:buNone/>
            </a:pPr>
            <a:endParaRPr lang="en-US" sz="1800" dirty="0"/>
          </a:p>
        </p:txBody>
      </p:sp>
      <p:sp>
        <p:nvSpPr>
          <p:cNvPr id="4" name="Rectangle 3"/>
          <p:cNvSpPr/>
          <p:nvPr/>
        </p:nvSpPr>
        <p:spPr>
          <a:xfrm rot="10800000" flipV="1">
            <a:off x="228600" y="228600"/>
            <a:ext cx="6477000" cy="369332"/>
          </a:xfrm>
          <a:prstGeom prst="rect">
            <a:avLst/>
          </a:prstGeom>
        </p:spPr>
        <p:txBody>
          <a:bodyPr wrap="square">
            <a:spAutoFit/>
          </a:bodyPr>
          <a:lstStyle/>
          <a:p>
            <a:r>
              <a:rPr lang="en-US" b="1" dirty="0">
                <a:solidFill>
                  <a:srgbClr val="FFFF00"/>
                </a:solidFill>
              </a:rPr>
              <a:t>UAC – </a:t>
            </a:r>
            <a:r>
              <a:rPr lang="en-US" dirty="0">
                <a:solidFill>
                  <a:srgbClr val="FFFF00"/>
                </a:solidFill>
              </a:rPr>
              <a:t>Karen </a:t>
            </a:r>
            <a:r>
              <a:rPr lang="en-US" dirty="0" err="1">
                <a:solidFill>
                  <a:srgbClr val="FFFF00"/>
                </a:solidFill>
              </a:rPr>
              <a:t>Kiorpes</a:t>
            </a:r>
            <a:r>
              <a:rPr lang="en-US" dirty="0">
                <a:solidFill>
                  <a:srgbClr val="FFFF00"/>
                </a:solidFill>
              </a:rPr>
              <a:t> and Christy Smith</a:t>
            </a:r>
            <a:r>
              <a:rPr lang="en-US">
                <a:solidFill>
                  <a:srgbClr val="FFFF00"/>
                </a:solidFill>
              </a:rPr>
              <a:t>, </a:t>
            </a:r>
            <a:r>
              <a:rPr lang="en-US" smtClean="0">
                <a:solidFill>
                  <a:srgbClr val="FFFF00"/>
                </a:solidFill>
              </a:rPr>
              <a:t>Co-Chairs</a:t>
            </a:r>
            <a:endParaRPr lang="en-US" dirty="0">
              <a:solidFill>
                <a:srgbClr val="FFFF00"/>
              </a:solidFill>
            </a:endParaRPr>
          </a:p>
        </p:txBody>
      </p:sp>
    </p:spTree>
    <p:extLst>
      <p:ext uri="{BB962C8B-B14F-4D97-AF65-F5344CB8AC3E}">
        <p14:creationId xmlns:p14="http://schemas.microsoft.com/office/powerpoint/2010/main" val="36246267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306233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ULC – </a:t>
            </a:r>
            <a:r>
              <a:rPr lang="en-US" dirty="0" smtClean="0">
                <a:solidFill>
                  <a:srgbClr val="FFFF99"/>
                </a:solidFill>
              </a:rPr>
              <a:t>Michael Jaromin, Chair </a:t>
            </a:r>
          </a:p>
        </p:txBody>
      </p:sp>
      <p:sp>
        <p:nvSpPr>
          <p:cNvPr id="6" name="TextBox 5"/>
          <p:cNvSpPr txBox="1"/>
          <p:nvPr/>
        </p:nvSpPr>
        <p:spPr>
          <a:xfrm>
            <a:off x="381000" y="914400"/>
            <a:ext cx="8229600" cy="4247317"/>
          </a:xfrm>
          <a:prstGeom prst="rect">
            <a:avLst/>
          </a:prstGeom>
          <a:noFill/>
        </p:spPr>
        <p:txBody>
          <a:bodyPr wrap="square" rtlCol="0">
            <a:spAutoFit/>
          </a:bodyPr>
          <a:lstStyle/>
          <a:p>
            <a:r>
              <a:rPr lang="en-US" smtClean="0"/>
              <a:t>We met on September 15th and discussed topics to review in 15-16.   These included:</a:t>
            </a:r>
          </a:p>
          <a:p>
            <a:endParaRPr lang="en-US" smtClean="0"/>
          </a:p>
          <a:p>
            <a:pPr marL="285750" lvl="0" indent="-285750">
              <a:buFont typeface="Arial" panose="020B0604020202020204" pitchFamily="34" charset="0"/>
              <a:buChar char="•"/>
            </a:pPr>
            <a:r>
              <a:rPr lang="en-US" smtClean="0"/>
              <a:t>Following up on the Tobacco-Free  initiative</a:t>
            </a:r>
          </a:p>
          <a:p>
            <a:pPr lvl="0"/>
            <a:endParaRPr lang="en-US" smtClean="0"/>
          </a:p>
          <a:p>
            <a:pPr marL="285750" lvl="0" indent="-285750">
              <a:buFont typeface="Arial" panose="020B0604020202020204" pitchFamily="34" charset="0"/>
              <a:buChar char="•"/>
            </a:pPr>
            <a:r>
              <a:rPr lang="en-US" smtClean="0"/>
              <a:t>Continuing support of UACCESS initiatives</a:t>
            </a:r>
          </a:p>
          <a:p>
            <a:pPr lvl="0"/>
            <a:endParaRPr lang="en-US" smtClean="0"/>
          </a:p>
          <a:p>
            <a:pPr marL="285750" lvl="0" indent="-285750">
              <a:buFont typeface="Arial" panose="020B0604020202020204" pitchFamily="34" charset="0"/>
              <a:buChar char="•"/>
            </a:pPr>
            <a:r>
              <a:rPr lang="en-US" smtClean="0"/>
              <a:t>Review faculty/staff quality of life data including the way in which we welcome new staff</a:t>
            </a:r>
          </a:p>
          <a:p>
            <a:pPr lvl="0"/>
            <a:endParaRPr lang="en-US" smtClean="0"/>
          </a:p>
          <a:p>
            <a:pPr marL="285750" lvl="0" indent="-285750">
              <a:buFont typeface="Arial" panose="020B0604020202020204" pitchFamily="34" charset="0"/>
              <a:buChar char="•"/>
            </a:pPr>
            <a:r>
              <a:rPr lang="en-US" smtClean="0"/>
              <a:t>Food pantry initiative</a:t>
            </a:r>
          </a:p>
          <a:p>
            <a:pPr lvl="0"/>
            <a:endParaRPr lang="en-US" smtClean="0"/>
          </a:p>
          <a:p>
            <a:pPr marL="285750" lvl="0" indent="-285750">
              <a:buFont typeface="Arial" panose="020B0604020202020204" pitchFamily="34" charset="0"/>
              <a:buChar char="•"/>
            </a:pPr>
            <a:r>
              <a:rPr lang="en-US" smtClean="0"/>
              <a:t>Communications strategies for faculty/staff</a:t>
            </a:r>
          </a:p>
          <a:p>
            <a:endParaRPr lang="en-US" smtClean="0"/>
          </a:p>
          <a:p>
            <a:r>
              <a:rPr lang="en-US" smtClean="0"/>
              <a:t>Our next meeting is October 13th.</a:t>
            </a:r>
          </a:p>
          <a:p>
            <a:pPr marL="285750" indent="-285750">
              <a:buFont typeface="Arial"/>
              <a:buChar char="•"/>
            </a:pPr>
            <a:endParaRPr lang="en-US" dirty="0"/>
          </a:p>
        </p:txBody>
      </p:sp>
    </p:spTree>
    <p:extLst>
      <p:ext uri="{BB962C8B-B14F-4D97-AF65-F5344CB8AC3E}">
        <p14:creationId xmlns:p14="http://schemas.microsoft.com/office/powerpoint/2010/main" val="2299854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4358244" cy="369332"/>
          </a:xfrm>
          <a:prstGeom prst="rect">
            <a:avLst/>
          </a:prstGeom>
          <a:noFill/>
        </p:spPr>
        <p:txBody>
          <a:bodyPr wrap="none" rtlCol="0">
            <a:spAutoFit/>
          </a:bodyPr>
          <a:lstStyle/>
          <a:p>
            <a:r>
              <a:rPr lang="en-US" b="1" dirty="0" smtClean="0">
                <a:solidFill>
                  <a:srgbClr val="FFFF99"/>
                </a:solidFill>
              </a:rPr>
              <a:t>Approval of Minutes </a:t>
            </a:r>
            <a:r>
              <a:rPr lang="en-US" b="1" smtClean="0">
                <a:solidFill>
                  <a:srgbClr val="FFFF99"/>
                </a:solidFill>
              </a:rPr>
              <a:t>of September 28, </a:t>
            </a:r>
            <a:r>
              <a:rPr lang="en-US" b="1" dirty="0" smtClean="0">
                <a:solidFill>
                  <a:srgbClr val="FFFF99"/>
                </a:solidFill>
              </a:rPr>
              <a:t>2015</a:t>
            </a:r>
            <a:endParaRPr lang="en-US" b="1" dirty="0">
              <a:solidFill>
                <a:srgbClr val="FFFF99"/>
              </a:solidFill>
            </a:endParaRPr>
          </a:p>
        </p:txBody>
      </p:sp>
    </p:spTree>
    <p:extLst>
      <p:ext uri="{BB962C8B-B14F-4D97-AF65-F5344CB8AC3E}">
        <p14:creationId xmlns:p14="http://schemas.microsoft.com/office/powerpoint/2010/main" val="2078138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76200"/>
            <a:ext cx="3401380"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UPPC – </a:t>
            </a:r>
            <a:r>
              <a:rPr lang="en-US" dirty="0" err="1" smtClean="0">
                <a:solidFill>
                  <a:srgbClr val="FFFF99"/>
                </a:solidFill>
              </a:rPr>
              <a:t>Joette</a:t>
            </a:r>
            <a:r>
              <a:rPr lang="en-US" dirty="0" smtClean="0">
                <a:solidFill>
                  <a:srgbClr val="FFFF99"/>
                </a:solidFill>
              </a:rPr>
              <a:t> </a:t>
            </a:r>
            <a:r>
              <a:rPr lang="en-US" dirty="0" err="1" smtClean="0">
                <a:solidFill>
                  <a:srgbClr val="FFFF99"/>
                </a:solidFill>
              </a:rPr>
              <a:t>Stefl</a:t>
            </a:r>
            <a:r>
              <a:rPr lang="en-US" dirty="0" smtClean="0">
                <a:solidFill>
                  <a:srgbClr val="FFFF99"/>
                </a:solidFill>
              </a:rPr>
              <a:t>-Mabry,  Chair</a:t>
            </a:r>
          </a:p>
        </p:txBody>
      </p:sp>
      <p:sp>
        <p:nvSpPr>
          <p:cNvPr id="9" name="TextBox 8"/>
          <p:cNvSpPr txBox="1"/>
          <p:nvPr/>
        </p:nvSpPr>
        <p:spPr>
          <a:xfrm>
            <a:off x="304800" y="838200"/>
            <a:ext cx="8229600" cy="2862322"/>
          </a:xfrm>
          <a:prstGeom prst="rect">
            <a:avLst/>
          </a:prstGeom>
          <a:noFill/>
        </p:spPr>
        <p:txBody>
          <a:bodyPr wrap="square" rtlCol="0">
            <a:spAutoFit/>
          </a:bodyPr>
          <a:lstStyle/>
          <a:p>
            <a:r>
              <a:rPr lang="en-US"/>
              <a:t>The next meeting of the UPPC will be on October 21. Here is the list of new business that will be discussed at that meeting</a:t>
            </a:r>
            <a:r>
              <a:rPr lang="en-US" smtClean="0"/>
              <a:t>:</a:t>
            </a:r>
          </a:p>
          <a:p>
            <a:endParaRPr lang="en-US"/>
          </a:p>
          <a:p>
            <a:r>
              <a:rPr lang="en-US" b="1"/>
              <a:t>New Business</a:t>
            </a:r>
            <a:r>
              <a:rPr lang="en-US" smtClean="0"/>
              <a:t>:</a:t>
            </a:r>
          </a:p>
          <a:p>
            <a:endParaRPr lang="en-US"/>
          </a:p>
          <a:p>
            <a:pPr marL="285750" lvl="0" indent="-285750">
              <a:buFont typeface="Arial" panose="020B0604020202020204" pitchFamily="34" charset="0"/>
              <a:buChar char="•"/>
            </a:pPr>
            <a:r>
              <a:rPr lang="en-US"/>
              <a:t>Proposal to establish a BA English / MA Liberal </a:t>
            </a:r>
            <a:r>
              <a:rPr lang="en-US" smtClean="0"/>
              <a:t>Studies</a:t>
            </a:r>
          </a:p>
          <a:p>
            <a:pPr lvl="0"/>
            <a:endParaRPr lang="en-US"/>
          </a:p>
          <a:p>
            <a:pPr marL="285750" lvl="0" indent="-285750">
              <a:buFont typeface="Arial" panose="020B0604020202020204" pitchFamily="34" charset="0"/>
              <a:buChar char="•"/>
            </a:pPr>
            <a:r>
              <a:rPr lang="en-US"/>
              <a:t>Clarification of the </a:t>
            </a:r>
            <a:r>
              <a:rPr lang="en-US" i="1"/>
              <a:t>Campus Impact Statement</a:t>
            </a:r>
            <a:r>
              <a:rPr lang="en-US"/>
              <a:t> form </a:t>
            </a:r>
            <a:endParaRPr lang="en-US" smtClean="0"/>
          </a:p>
          <a:p>
            <a:pPr lvl="0"/>
            <a:endParaRPr lang="en-US"/>
          </a:p>
          <a:p>
            <a:pPr marL="285750" lvl="0" indent="-285750">
              <a:buFont typeface="Arial" panose="020B0604020202020204" pitchFamily="34" charset="0"/>
              <a:buChar char="•"/>
            </a:pPr>
            <a:r>
              <a:rPr lang="en-US"/>
              <a:t>Compact Process for the 2016-17 FY Budget</a:t>
            </a:r>
          </a:p>
        </p:txBody>
      </p:sp>
    </p:spTree>
    <p:extLst>
      <p:ext uri="{BB962C8B-B14F-4D97-AF65-F5344CB8AC3E}">
        <p14:creationId xmlns:p14="http://schemas.microsoft.com/office/powerpoint/2010/main" val="22908152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4525963"/>
          </a:xfrm>
        </p:spPr>
        <p:txBody>
          <a:bodyPr/>
          <a:lstStyle/>
          <a:p>
            <a:pPr marL="0" indent="0">
              <a:buNone/>
            </a:pPr>
            <a:r>
              <a:rPr lang="en-US" sz="1800" b="1" smtClean="0">
                <a:solidFill>
                  <a:srgbClr val="FFFF99"/>
                </a:solidFill>
              </a:rPr>
              <a:t>Approval of Changes </a:t>
            </a:r>
            <a:r>
              <a:rPr lang="en-US" sz="1800" b="1">
                <a:solidFill>
                  <a:srgbClr val="FFFF99"/>
                </a:solidFill>
              </a:rPr>
              <a:t>in </a:t>
            </a:r>
            <a:r>
              <a:rPr lang="en-US" sz="1800" b="1" smtClean="0">
                <a:solidFill>
                  <a:srgbClr val="FFFF99"/>
                </a:solidFill>
              </a:rPr>
              <a:t>Council </a:t>
            </a:r>
            <a:r>
              <a:rPr lang="en-US" sz="1800" b="1">
                <a:solidFill>
                  <a:srgbClr val="FFFF99"/>
                </a:solidFill>
              </a:rPr>
              <a:t>Membership</a:t>
            </a:r>
          </a:p>
          <a:p>
            <a:endParaRPr lang="en-US"/>
          </a:p>
          <a:p>
            <a:endParaRPr lang="en-US"/>
          </a:p>
        </p:txBody>
      </p:sp>
    </p:spTree>
    <p:extLst>
      <p:ext uri="{BB962C8B-B14F-4D97-AF65-F5344CB8AC3E}">
        <p14:creationId xmlns:p14="http://schemas.microsoft.com/office/powerpoint/2010/main" val="20040523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76200"/>
            <a:ext cx="2095830" cy="113877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Unfinished Business</a:t>
            </a:r>
            <a:r>
              <a:rPr lang="en-US" b="1" dirty="0" smtClean="0">
                <a:solidFill>
                  <a:srgbClr val="000099"/>
                </a:solidFill>
              </a:rPr>
              <a:t/>
            </a:r>
            <a:br>
              <a:rPr lang="en-US" b="1" dirty="0" smtClean="0">
                <a:solidFill>
                  <a:srgbClr val="000099"/>
                </a:solidFill>
              </a:rPr>
            </a:br>
            <a:endParaRPr lang="en-US" b="1" dirty="0" smtClean="0">
              <a:solidFill>
                <a:srgbClr val="000099"/>
              </a:solidFill>
            </a:endParaRPr>
          </a:p>
          <a:p>
            <a:endParaRPr lang="en-US" sz="1600" b="1" dirty="0">
              <a:solidFill>
                <a:srgbClr val="000099"/>
              </a:solidFill>
            </a:endParaRPr>
          </a:p>
        </p:txBody>
      </p:sp>
      <p:sp>
        <p:nvSpPr>
          <p:cNvPr id="3" name="TextBox 2"/>
          <p:cNvSpPr txBox="1"/>
          <p:nvPr/>
        </p:nvSpPr>
        <p:spPr>
          <a:xfrm>
            <a:off x="0" y="693241"/>
            <a:ext cx="7162800" cy="1200329"/>
          </a:xfrm>
          <a:prstGeom prst="rect">
            <a:avLst/>
          </a:prstGeom>
          <a:noFill/>
        </p:spPr>
        <p:txBody>
          <a:bodyPr wrap="square" rtlCol="0">
            <a:spAutoFit/>
          </a:bodyPr>
          <a:lstStyle/>
          <a:p>
            <a:pPr marL="742950" lvl="1" indent="-285750">
              <a:buFont typeface="Arial" panose="020B0604020202020204" pitchFamily="34" charset="0"/>
              <a:buChar char="•"/>
            </a:pPr>
            <a:endParaRPr lang="en-US" smtClean="0"/>
          </a:p>
          <a:p>
            <a:pPr marL="742950" lvl="1" indent="-285750">
              <a:buFont typeface="Arial" panose="020B0604020202020204" pitchFamily="34" charset="0"/>
              <a:buChar char="•"/>
            </a:pPr>
            <a:r>
              <a:rPr lang="en-US" smtClean="0"/>
              <a:t>Senate Bill 1415-04:  Deactivate and Discontinue the Puerto </a:t>
            </a:r>
            <a:r>
              <a:rPr lang="en-US" dirty="0" smtClean="0"/>
              <a:t>Rican </a:t>
            </a:r>
            <a:r>
              <a:rPr lang="en-US" smtClean="0"/>
              <a:t>Studies Major in the Department of Latin American &amp; US Latino Studies</a:t>
            </a:r>
            <a:endParaRPr lang="en-US" b="1" dirty="0"/>
          </a:p>
        </p:txBody>
      </p:sp>
    </p:spTree>
    <p:extLst>
      <p:ext uri="{BB962C8B-B14F-4D97-AF65-F5344CB8AC3E}">
        <p14:creationId xmlns:p14="http://schemas.microsoft.com/office/powerpoint/2010/main" val="707797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1650374" cy="369332"/>
          </a:xfrm>
          <a:prstGeom prst="rect">
            <a:avLst/>
          </a:prstGeom>
          <a:noFill/>
        </p:spPr>
        <p:txBody>
          <a:bodyPr wrap="square" rtlCol="0">
            <a:spAutoFit/>
          </a:bodyPr>
          <a:lstStyle/>
          <a:p>
            <a:r>
              <a:rPr lang="en-US" b="1" dirty="0" smtClean="0">
                <a:solidFill>
                  <a:srgbClr val="FFFF99"/>
                </a:solidFill>
              </a:rPr>
              <a:t>New Business</a:t>
            </a:r>
            <a:endParaRPr lang="en-US" b="1" dirty="0">
              <a:solidFill>
                <a:srgbClr val="FFFF99"/>
              </a:solidFill>
            </a:endParaRPr>
          </a:p>
        </p:txBody>
      </p:sp>
      <p:sp>
        <p:nvSpPr>
          <p:cNvPr id="6" name="TextBox 5"/>
          <p:cNvSpPr txBox="1"/>
          <p:nvPr/>
        </p:nvSpPr>
        <p:spPr>
          <a:xfrm>
            <a:off x="76200" y="1600200"/>
            <a:ext cx="8569742" cy="4247317"/>
          </a:xfrm>
          <a:prstGeom prst="rect">
            <a:avLst/>
          </a:prstGeom>
          <a:noFill/>
        </p:spPr>
        <p:txBody>
          <a:bodyPr wrap="square" rtlCol="0">
            <a:spAutoFit/>
          </a:bodyPr>
          <a:lstStyle/>
          <a:p>
            <a:r>
              <a:rPr lang="en-US" b="1"/>
              <a:t> </a:t>
            </a:r>
            <a:r>
              <a:rPr lang="en-US" b="1" smtClean="0"/>
              <a:t>			University </a:t>
            </a:r>
            <a:r>
              <a:rPr lang="en-US" b="1"/>
              <a:t>Senate Charter Amendment No.:  </a:t>
            </a:r>
            <a:r>
              <a:rPr lang="en-US"/>
              <a:t>1516-01A</a:t>
            </a:r>
          </a:p>
          <a:p>
            <a:r>
              <a:rPr lang="en-US"/>
              <a:t> </a:t>
            </a:r>
          </a:p>
          <a:p>
            <a:r>
              <a:rPr lang="en-US" b="1"/>
              <a:t>UNIVERSITY SENATE</a:t>
            </a:r>
            <a:endParaRPr lang="en-US"/>
          </a:p>
          <a:p>
            <a:r>
              <a:rPr lang="en-US" b="1"/>
              <a:t>UNIVERSITY AT ALBANY</a:t>
            </a:r>
            <a:endParaRPr lang="en-US"/>
          </a:p>
          <a:p>
            <a:r>
              <a:rPr lang="en-US" b="1"/>
              <a:t>STATE UNIVERSITY OF NEW YORK</a:t>
            </a:r>
            <a:endParaRPr lang="en-US"/>
          </a:p>
          <a:p>
            <a:r>
              <a:rPr lang="en-US"/>
              <a:t> </a:t>
            </a:r>
          </a:p>
          <a:p>
            <a:r>
              <a:rPr lang="en-US"/>
              <a:t> </a:t>
            </a:r>
          </a:p>
          <a:p>
            <a:r>
              <a:rPr lang="en-US"/>
              <a:t>Introduced by:	</a:t>
            </a:r>
            <a:r>
              <a:rPr lang="en-US" smtClean="0"/>
              <a:t>LISC</a:t>
            </a:r>
            <a:r>
              <a:rPr lang="en-US"/>
              <a:t>, Governance Council </a:t>
            </a:r>
          </a:p>
          <a:p>
            <a:r>
              <a:rPr lang="en-US"/>
              <a:t>Date:     		October 19, 2015 </a:t>
            </a:r>
          </a:p>
          <a:p>
            <a:r>
              <a:rPr lang="en-US" b="1"/>
              <a:t> </a:t>
            </a:r>
            <a:endParaRPr lang="en-US"/>
          </a:p>
          <a:p>
            <a:pPr algn="ctr"/>
            <a:r>
              <a:rPr lang="en-US" b="1"/>
              <a:t>Amendment RE: Asymmetry in LISC Standing Committees</a:t>
            </a:r>
            <a:endParaRPr lang="en-US"/>
          </a:p>
          <a:p>
            <a:r>
              <a:rPr lang="en-US"/>
              <a:t> </a:t>
            </a:r>
          </a:p>
          <a:p>
            <a:r>
              <a:rPr lang="en-US"/>
              <a:t>IT IS HEREBY PROPOSED THAT THE FOLLOWING BE ADOPTED:</a:t>
            </a:r>
          </a:p>
          <a:p>
            <a:pPr lvl="0"/>
            <a:r>
              <a:rPr lang="en-US"/>
              <a:t>That the proposed amendments of the University Senate Charter Faculty be adopted</a:t>
            </a:r>
          </a:p>
          <a:p>
            <a:pPr lvl="0"/>
            <a:r>
              <a:rPr lang="en-US"/>
              <a:t>That these amendments go into effect immediately </a:t>
            </a:r>
          </a:p>
        </p:txBody>
      </p:sp>
    </p:spTree>
    <p:extLst>
      <p:ext uri="{BB962C8B-B14F-4D97-AF65-F5344CB8AC3E}">
        <p14:creationId xmlns:p14="http://schemas.microsoft.com/office/powerpoint/2010/main" val="37321909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1650374" cy="369332"/>
          </a:xfrm>
          <a:prstGeom prst="rect">
            <a:avLst/>
          </a:prstGeom>
          <a:noFill/>
        </p:spPr>
        <p:txBody>
          <a:bodyPr wrap="square" rtlCol="0">
            <a:spAutoFit/>
          </a:bodyPr>
          <a:lstStyle/>
          <a:p>
            <a:r>
              <a:rPr lang="en-US" b="1" dirty="0" smtClean="0">
                <a:solidFill>
                  <a:srgbClr val="FFFF99"/>
                </a:solidFill>
              </a:rPr>
              <a:t>New Business</a:t>
            </a:r>
            <a:endParaRPr lang="en-US" b="1" dirty="0">
              <a:solidFill>
                <a:srgbClr val="FFFF99"/>
              </a:solidFill>
            </a:endParaRPr>
          </a:p>
        </p:txBody>
      </p:sp>
      <p:sp>
        <p:nvSpPr>
          <p:cNvPr id="6" name="TextBox 5"/>
          <p:cNvSpPr txBox="1"/>
          <p:nvPr/>
        </p:nvSpPr>
        <p:spPr>
          <a:xfrm>
            <a:off x="76200" y="1600200"/>
            <a:ext cx="8569742" cy="3970318"/>
          </a:xfrm>
          <a:prstGeom prst="rect">
            <a:avLst/>
          </a:prstGeom>
          <a:noFill/>
        </p:spPr>
        <p:txBody>
          <a:bodyPr wrap="square" rtlCol="0">
            <a:spAutoFit/>
          </a:bodyPr>
          <a:lstStyle/>
          <a:p>
            <a:r>
              <a:rPr lang="en-US" b="1"/>
              <a:t> </a:t>
            </a:r>
            <a:r>
              <a:rPr lang="en-US" b="1" smtClean="0"/>
              <a:t>			University </a:t>
            </a:r>
            <a:r>
              <a:rPr lang="en-US" b="1"/>
              <a:t>Senate Charter Amendment No.:  </a:t>
            </a:r>
            <a:r>
              <a:rPr lang="en-US"/>
              <a:t>1516-01A</a:t>
            </a:r>
          </a:p>
          <a:p>
            <a:r>
              <a:rPr lang="en-US"/>
              <a:t> </a:t>
            </a:r>
          </a:p>
          <a:p>
            <a:r>
              <a:rPr lang="en-US"/>
              <a:t> </a:t>
            </a:r>
            <a:endParaRPr lang="en-US" smtClean="0"/>
          </a:p>
          <a:p>
            <a:r>
              <a:rPr lang="en-US" b="1"/>
              <a:t>Rationale</a:t>
            </a:r>
            <a:endParaRPr lang="en-US"/>
          </a:p>
          <a:p>
            <a:r>
              <a:rPr lang="en-US"/>
              <a:t> </a:t>
            </a:r>
          </a:p>
          <a:p>
            <a:r>
              <a:rPr lang="en-US"/>
              <a:t>In response to a request from the 2014-15 Senate Chair Joette Stefl-Mabry, that each Senate council examine its section of the </a:t>
            </a:r>
            <a:r>
              <a:rPr lang="en-US" i="1"/>
              <a:t>Senate Charter</a:t>
            </a:r>
            <a:r>
              <a:rPr lang="en-US"/>
              <a:t> and propose any updates as warranted, LISC recommended the above change which repairs an asymmetry in the treatment of the Dean of the Libraries and the CIO in the two standing LISC committees.  </a:t>
            </a:r>
          </a:p>
          <a:p>
            <a:r>
              <a:rPr lang="en-US"/>
              <a:t> </a:t>
            </a:r>
          </a:p>
          <a:p>
            <a:r>
              <a:rPr lang="en-US"/>
              <a:t>The change was endorsed by the Governance Council on May 6, 2015.</a:t>
            </a:r>
          </a:p>
          <a:p>
            <a:r>
              <a:rPr lang="en-US" b="1"/>
              <a:t> </a:t>
            </a:r>
            <a:endParaRPr lang="en-US"/>
          </a:p>
          <a:p>
            <a:endParaRPr lang="en-US"/>
          </a:p>
          <a:p>
            <a:r>
              <a:rPr lang="en-US"/>
              <a:t> </a:t>
            </a:r>
          </a:p>
        </p:txBody>
      </p:sp>
    </p:spTree>
    <p:extLst>
      <p:ext uri="{BB962C8B-B14F-4D97-AF65-F5344CB8AC3E}">
        <p14:creationId xmlns:p14="http://schemas.microsoft.com/office/powerpoint/2010/main" val="1014431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143000"/>
            <a:ext cx="6477000" cy="4524315"/>
          </a:xfrm>
          <a:prstGeom prst="rect">
            <a:avLst/>
          </a:prstGeom>
        </p:spPr>
        <p:txBody>
          <a:bodyPr wrap="square">
            <a:spAutoFit/>
          </a:bodyPr>
          <a:lstStyle/>
          <a:p>
            <a:r>
              <a:rPr lang="en-US"/>
              <a:t>X.8.3. The Council shall have two standing committees.</a:t>
            </a:r>
          </a:p>
          <a:p>
            <a:r>
              <a:rPr lang="en-US"/>
              <a:t> </a:t>
            </a:r>
          </a:p>
          <a:p>
            <a:r>
              <a:rPr lang="en-US"/>
              <a:t>X.8.4. The Library Committee</a:t>
            </a:r>
          </a:p>
          <a:p>
            <a:r>
              <a:rPr lang="en-US"/>
              <a:t> </a:t>
            </a:r>
          </a:p>
          <a:p>
            <a:r>
              <a:rPr lang="en-US"/>
              <a:t>X.8.4.1. The Committee shall consist of at least 6 but not more than 8 members, with at least 3 from the Council, </a:t>
            </a:r>
            <a:r>
              <a:rPr lang="en-US">
                <a:solidFill>
                  <a:srgbClr val="FFFF99"/>
                </a:solidFill>
              </a:rPr>
              <a:t>including the Dean and Director of University Libraries, ex officio, or designee</a:t>
            </a:r>
            <a:r>
              <a:rPr lang="en-US"/>
              <a:t>.</a:t>
            </a:r>
          </a:p>
          <a:p>
            <a:r>
              <a:rPr lang="en-US"/>
              <a:t> </a:t>
            </a:r>
          </a:p>
          <a:p>
            <a:r>
              <a:rPr lang="en-US"/>
              <a:t>[…]</a:t>
            </a:r>
          </a:p>
          <a:p>
            <a:r>
              <a:rPr lang="en-US"/>
              <a:t> </a:t>
            </a:r>
          </a:p>
          <a:p>
            <a:r>
              <a:rPr lang="en-US"/>
              <a:t>X.8.5. The Information Technology Usage Policy Committee</a:t>
            </a:r>
          </a:p>
          <a:p>
            <a:r>
              <a:rPr lang="en-US"/>
              <a:t> </a:t>
            </a:r>
          </a:p>
          <a:p>
            <a:r>
              <a:rPr lang="en-US"/>
              <a:t>X.8.5.1. The Committee shall consist of at least 6 but not more than 8 members, with at least 3 from the Council, including the Chief Information Officer, ex officio, or designee. (Revised by amendment, 11/03/09)</a:t>
            </a:r>
          </a:p>
        </p:txBody>
      </p:sp>
    </p:spTree>
    <p:extLst>
      <p:ext uri="{BB962C8B-B14F-4D97-AF65-F5344CB8AC3E}">
        <p14:creationId xmlns:p14="http://schemas.microsoft.com/office/powerpoint/2010/main" val="664976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1650374" cy="369332"/>
          </a:xfrm>
          <a:prstGeom prst="rect">
            <a:avLst/>
          </a:prstGeom>
          <a:noFill/>
        </p:spPr>
        <p:txBody>
          <a:bodyPr wrap="square" rtlCol="0">
            <a:spAutoFit/>
          </a:bodyPr>
          <a:lstStyle/>
          <a:p>
            <a:r>
              <a:rPr lang="en-US" b="1" dirty="0" smtClean="0">
                <a:solidFill>
                  <a:srgbClr val="FFFF99"/>
                </a:solidFill>
              </a:rPr>
              <a:t>New Business</a:t>
            </a:r>
            <a:endParaRPr lang="en-US" b="1" dirty="0">
              <a:solidFill>
                <a:srgbClr val="FFFF99"/>
              </a:solidFill>
            </a:endParaRPr>
          </a:p>
        </p:txBody>
      </p:sp>
      <p:sp>
        <p:nvSpPr>
          <p:cNvPr id="6" name="TextBox 5"/>
          <p:cNvSpPr txBox="1"/>
          <p:nvPr/>
        </p:nvSpPr>
        <p:spPr>
          <a:xfrm>
            <a:off x="76200" y="1600200"/>
            <a:ext cx="8569742" cy="4247317"/>
          </a:xfrm>
          <a:prstGeom prst="rect">
            <a:avLst/>
          </a:prstGeom>
          <a:noFill/>
        </p:spPr>
        <p:txBody>
          <a:bodyPr wrap="square" rtlCol="0">
            <a:spAutoFit/>
          </a:bodyPr>
          <a:lstStyle/>
          <a:p>
            <a:r>
              <a:rPr lang="en-US" b="1" smtClean="0"/>
              <a:t>			University </a:t>
            </a:r>
            <a:r>
              <a:rPr lang="en-US" b="1"/>
              <a:t>Senate Charter Amendment No.:  </a:t>
            </a:r>
            <a:r>
              <a:rPr lang="en-US"/>
              <a:t>1516-02A</a:t>
            </a:r>
          </a:p>
          <a:p>
            <a:r>
              <a:rPr lang="en-US"/>
              <a:t> </a:t>
            </a:r>
          </a:p>
          <a:p>
            <a:r>
              <a:rPr lang="en-US" b="1"/>
              <a:t>UNIVERSITY SENATE</a:t>
            </a:r>
            <a:endParaRPr lang="en-US"/>
          </a:p>
          <a:p>
            <a:r>
              <a:rPr lang="en-US" b="1"/>
              <a:t>UNIVERSITY AT ALBANY</a:t>
            </a:r>
            <a:endParaRPr lang="en-US"/>
          </a:p>
          <a:p>
            <a:r>
              <a:rPr lang="en-US" b="1"/>
              <a:t>STATE UNIVERSITY OF NEW YORK</a:t>
            </a:r>
            <a:endParaRPr lang="en-US"/>
          </a:p>
          <a:p>
            <a:r>
              <a:rPr lang="en-US"/>
              <a:t> </a:t>
            </a:r>
          </a:p>
          <a:p>
            <a:r>
              <a:rPr lang="en-US"/>
              <a:t> </a:t>
            </a:r>
          </a:p>
          <a:p>
            <a:r>
              <a:rPr lang="en-US"/>
              <a:t>Introduced by:	</a:t>
            </a:r>
            <a:r>
              <a:rPr lang="en-US" smtClean="0"/>
              <a:t>Governance </a:t>
            </a:r>
            <a:r>
              <a:rPr lang="en-US"/>
              <a:t>Council </a:t>
            </a:r>
          </a:p>
          <a:p>
            <a:r>
              <a:rPr lang="en-US"/>
              <a:t>Date:     		October 19, 2015               </a:t>
            </a:r>
          </a:p>
          <a:p>
            <a:r>
              <a:rPr lang="en-US" b="1"/>
              <a:t> </a:t>
            </a:r>
            <a:endParaRPr lang="en-US"/>
          </a:p>
          <a:p>
            <a:pPr algn="ctr"/>
            <a:r>
              <a:rPr lang="en-US" b="1"/>
              <a:t>Amendment RE: Updates to Section X.4 (GAC)</a:t>
            </a:r>
            <a:endParaRPr lang="en-US"/>
          </a:p>
          <a:p>
            <a:r>
              <a:rPr lang="en-US"/>
              <a:t> </a:t>
            </a:r>
          </a:p>
          <a:p>
            <a:r>
              <a:rPr lang="en-US"/>
              <a:t>IT IS HEREBY PROPOSED THAT THE FOLLOWING BE ADOPTED:</a:t>
            </a:r>
          </a:p>
          <a:p>
            <a:pPr lvl="0"/>
            <a:r>
              <a:rPr lang="en-US"/>
              <a:t>That the proposed amendments of the University Senate Charter Faculty be adopted</a:t>
            </a:r>
          </a:p>
          <a:p>
            <a:pPr lvl="0"/>
            <a:r>
              <a:rPr lang="en-US"/>
              <a:t>That these amendments go into effect immediately </a:t>
            </a:r>
          </a:p>
        </p:txBody>
      </p:sp>
    </p:spTree>
    <p:extLst>
      <p:ext uri="{BB962C8B-B14F-4D97-AF65-F5344CB8AC3E}">
        <p14:creationId xmlns:p14="http://schemas.microsoft.com/office/powerpoint/2010/main" val="2303745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1650374" cy="369332"/>
          </a:xfrm>
          <a:prstGeom prst="rect">
            <a:avLst/>
          </a:prstGeom>
          <a:noFill/>
        </p:spPr>
        <p:txBody>
          <a:bodyPr wrap="square" rtlCol="0">
            <a:spAutoFit/>
          </a:bodyPr>
          <a:lstStyle/>
          <a:p>
            <a:r>
              <a:rPr lang="en-US" b="1" dirty="0" smtClean="0">
                <a:solidFill>
                  <a:srgbClr val="FFFF99"/>
                </a:solidFill>
              </a:rPr>
              <a:t>New Business</a:t>
            </a:r>
            <a:endParaRPr lang="en-US" b="1" dirty="0">
              <a:solidFill>
                <a:srgbClr val="FFFF99"/>
              </a:solidFill>
            </a:endParaRPr>
          </a:p>
        </p:txBody>
      </p:sp>
      <p:sp>
        <p:nvSpPr>
          <p:cNvPr id="6" name="TextBox 5"/>
          <p:cNvSpPr txBox="1"/>
          <p:nvPr/>
        </p:nvSpPr>
        <p:spPr>
          <a:xfrm>
            <a:off x="76200" y="1219200"/>
            <a:ext cx="8569742" cy="2308324"/>
          </a:xfrm>
          <a:prstGeom prst="rect">
            <a:avLst/>
          </a:prstGeom>
          <a:noFill/>
        </p:spPr>
        <p:txBody>
          <a:bodyPr wrap="square" rtlCol="0">
            <a:spAutoFit/>
          </a:bodyPr>
          <a:lstStyle/>
          <a:p>
            <a:r>
              <a:rPr lang="en-US" b="1"/>
              <a:t> </a:t>
            </a:r>
            <a:r>
              <a:rPr lang="en-US" b="1" smtClean="0"/>
              <a:t>Rationale</a:t>
            </a:r>
            <a:endParaRPr lang="en-US"/>
          </a:p>
          <a:p>
            <a:r>
              <a:rPr lang="en-US" b="1"/>
              <a:t> </a:t>
            </a:r>
            <a:endParaRPr lang="en-US"/>
          </a:p>
          <a:p>
            <a:r>
              <a:rPr lang="en-US"/>
              <a:t>In response to a request from the 2014-15 Senate Chair Joette Stefl-Mabry that each Senate council examine its section of the </a:t>
            </a:r>
            <a:r>
              <a:rPr lang="en-US" i="1"/>
              <a:t>Senate Charter</a:t>
            </a:r>
            <a:r>
              <a:rPr lang="en-US"/>
              <a:t> and propose any updates as warranted, the GAC met on October 21, 2014 and recommended by a vote of 12-0-0 to propose the above changes. These changes were endorsed by the Governance Council on May 6, 2015.</a:t>
            </a:r>
          </a:p>
          <a:p>
            <a:r>
              <a:rPr lang="en-US"/>
              <a:t> </a:t>
            </a:r>
          </a:p>
        </p:txBody>
      </p:sp>
    </p:spTree>
    <p:extLst>
      <p:ext uri="{BB962C8B-B14F-4D97-AF65-F5344CB8AC3E}">
        <p14:creationId xmlns:p14="http://schemas.microsoft.com/office/powerpoint/2010/main" val="27781119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05000"/>
            <a:ext cx="7239000" cy="2862322"/>
          </a:xfrm>
          <a:prstGeom prst="rect">
            <a:avLst/>
          </a:prstGeom>
          <a:ln>
            <a:solidFill>
              <a:srgbClr val="FFFF99"/>
            </a:solidFill>
          </a:ln>
        </p:spPr>
        <p:txBody>
          <a:bodyPr wrap="square">
            <a:spAutoFit/>
          </a:bodyPr>
          <a:lstStyle/>
          <a:p>
            <a:r>
              <a:rPr lang="en-US" sz="2000"/>
              <a:t>X.4.6.2. New graduate courses and changes to existing graduate courses receive final approval from the schools and colleges, </a:t>
            </a:r>
            <a:r>
              <a:rPr lang="en-US" sz="2000" strike="sngStrike">
                <a:solidFill>
                  <a:srgbClr val="FFFF99"/>
                </a:solidFill>
              </a:rPr>
              <a:t>subject to appropriate notification</a:t>
            </a:r>
            <a:r>
              <a:rPr lang="en-US" sz="2000"/>
              <a:t>, but the Graduate Academic Council shall have the power to review new courses and changes to existing courses and require reconsideration by the schools and colleges. </a:t>
            </a:r>
            <a:r>
              <a:rPr lang="en-US" sz="2000" strike="sngStrike">
                <a:solidFill>
                  <a:srgbClr val="FFFF99"/>
                </a:solidFill>
              </a:rPr>
              <a:t>Notification should be made to the Graduate Academic Council, to the Office of the Dean of Graduate Studies, the Office of the Vice President or Dean of the affected college or school, and to all other interested parties</a:t>
            </a:r>
            <a:endParaRPr lang="en-US" sz="2000">
              <a:solidFill>
                <a:srgbClr val="FFFF99"/>
              </a:solidFill>
            </a:endParaRPr>
          </a:p>
        </p:txBody>
      </p:sp>
      <p:sp>
        <p:nvSpPr>
          <p:cNvPr id="5" name="TextBox 4"/>
          <p:cNvSpPr txBox="1"/>
          <p:nvPr/>
        </p:nvSpPr>
        <p:spPr>
          <a:xfrm>
            <a:off x="304800" y="457200"/>
            <a:ext cx="7543800" cy="923330"/>
          </a:xfrm>
          <a:prstGeom prst="rect">
            <a:avLst/>
          </a:prstGeom>
          <a:noFill/>
        </p:spPr>
        <p:txBody>
          <a:bodyPr wrap="square" rtlCol="0">
            <a:spAutoFit/>
          </a:bodyPr>
          <a:lstStyle/>
          <a:p>
            <a:r>
              <a:rPr lang="en-US"/>
              <a:t>The editorial change to X.4.6.2  </a:t>
            </a:r>
            <a:r>
              <a:rPr lang="en-US" b="1">
                <a:solidFill>
                  <a:srgbClr val="FFFF99"/>
                </a:solidFill>
              </a:rPr>
              <a:t>removes</a:t>
            </a:r>
            <a:r>
              <a:rPr lang="en-US"/>
              <a:t> unnecessary procedural references while maintaining the Council’s authority in supervising graduate education on the campus</a:t>
            </a:r>
          </a:p>
        </p:txBody>
      </p:sp>
    </p:spTree>
    <p:extLst>
      <p:ext uri="{BB962C8B-B14F-4D97-AF65-F5344CB8AC3E}">
        <p14:creationId xmlns:p14="http://schemas.microsoft.com/office/powerpoint/2010/main" val="13509262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05000"/>
            <a:ext cx="7543800" cy="1015663"/>
          </a:xfrm>
          <a:prstGeom prst="rect">
            <a:avLst/>
          </a:prstGeom>
          <a:ln>
            <a:solidFill>
              <a:srgbClr val="FFFF99"/>
            </a:solidFill>
          </a:ln>
        </p:spPr>
        <p:txBody>
          <a:bodyPr wrap="square">
            <a:spAutoFit/>
          </a:bodyPr>
          <a:lstStyle/>
          <a:p>
            <a:r>
              <a:rPr lang="en-US" sz="2000"/>
              <a:t>X.4.8.3. The committee shall submit all recommendations to the Council for approval. Policy </a:t>
            </a:r>
            <a:r>
              <a:rPr lang="en-US" sz="2000">
                <a:solidFill>
                  <a:srgbClr val="FFFF99"/>
                </a:solidFill>
              </a:rPr>
              <a:t>additions and/or </a:t>
            </a:r>
            <a:r>
              <a:rPr lang="en-US" sz="2000"/>
              <a:t>changes are then brought to the Senate for consideration if approved by the Council.</a:t>
            </a:r>
          </a:p>
        </p:txBody>
      </p:sp>
      <p:sp>
        <p:nvSpPr>
          <p:cNvPr id="3" name="TextBox 2"/>
          <p:cNvSpPr txBox="1"/>
          <p:nvPr/>
        </p:nvSpPr>
        <p:spPr>
          <a:xfrm>
            <a:off x="228600" y="381000"/>
            <a:ext cx="7543800" cy="1200329"/>
          </a:xfrm>
          <a:prstGeom prst="rect">
            <a:avLst/>
          </a:prstGeom>
          <a:noFill/>
        </p:spPr>
        <p:txBody>
          <a:bodyPr wrap="square" rtlCol="0">
            <a:spAutoFit/>
          </a:bodyPr>
          <a:lstStyle/>
          <a:p>
            <a:r>
              <a:rPr lang="en-US"/>
              <a:t>The editorial change to X.4.8.3 </a:t>
            </a:r>
            <a:r>
              <a:rPr lang="en-US" b="1">
                <a:solidFill>
                  <a:srgbClr val="FFFF99"/>
                </a:solidFill>
              </a:rPr>
              <a:t>adds</a:t>
            </a:r>
            <a:r>
              <a:rPr lang="en-US"/>
              <a:t> clarifying language regarding the need for the Senate to take action to </a:t>
            </a:r>
            <a:r>
              <a:rPr lang="en-US" b="1"/>
              <a:t>both</a:t>
            </a:r>
            <a:r>
              <a:rPr lang="en-US"/>
              <a:t> </a:t>
            </a:r>
            <a:r>
              <a:rPr lang="en-US" b="1"/>
              <a:t>establish</a:t>
            </a:r>
            <a:r>
              <a:rPr lang="en-US"/>
              <a:t> and</a:t>
            </a:r>
            <a:r>
              <a:rPr lang="en-US" u="sng"/>
              <a:t> </a:t>
            </a:r>
            <a:r>
              <a:rPr lang="en-US" b="1"/>
              <a:t>modify</a:t>
            </a:r>
            <a:r>
              <a:rPr lang="en-US"/>
              <a:t> graduate academic policies.</a:t>
            </a:r>
          </a:p>
          <a:p>
            <a:r>
              <a:rPr lang="en-US" b="1"/>
              <a:t>		</a:t>
            </a:r>
            <a:endParaRPr lang="en-US"/>
          </a:p>
        </p:txBody>
      </p:sp>
    </p:spTree>
    <p:extLst>
      <p:ext uri="{BB962C8B-B14F-4D97-AF65-F5344CB8AC3E}">
        <p14:creationId xmlns:p14="http://schemas.microsoft.com/office/powerpoint/2010/main" val="726702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3225242" cy="369332"/>
          </a:xfrm>
          <a:prstGeom prst="rect">
            <a:avLst/>
          </a:prstGeom>
          <a:noFill/>
        </p:spPr>
        <p:txBody>
          <a:bodyPr wrap="none" rtlCol="0">
            <a:spAutoFit/>
          </a:bodyPr>
          <a:lstStyle/>
          <a:p>
            <a:r>
              <a:rPr lang="en-US" b="1" dirty="0" smtClean="0">
                <a:solidFill>
                  <a:srgbClr val="FFFF99"/>
                </a:solidFill>
              </a:rPr>
              <a:t>Provost’s Report – James Stellar</a:t>
            </a:r>
            <a:endParaRPr lang="en-US" b="1" dirty="0">
              <a:solidFill>
                <a:srgbClr val="FFFF99"/>
              </a:solidFill>
            </a:endParaRPr>
          </a:p>
        </p:txBody>
      </p:sp>
    </p:spTree>
    <p:extLst>
      <p:ext uri="{BB962C8B-B14F-4D97-AF65-F5344CB8AC3E}">
        <p14:creationId xmlns:p14="http://schemas.microsoft.com/office/powerpoint/2010/main" val="29955977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214517" cy="369332"/>
          </a:xfrm>
          <a:prstGeom prst="rect">
            <a:avLst/>
          </a:prstGeom>
          <a:noFill/>
        </p:spPr>
        <p:txBody>
          <a:bodyPr wrap="none" rtlCol="0">
            <a:spAutoFit/>
          </a:bodyPr>
          <a:lstStyle/>
          <a:p>
            <a:r>
              <a:rPr lang="en-US" b="1" dirty="0" smtClean="0">
                <a:solidFill>
                  <a:srgbClr val="FFFF99"/>
                </a:solidFill>
              </a:rPr>
              <a:t>Other New Business?</a:t>
            </a:r>
            <a:endParaRPr lang="en-US" b="1" dirty="0">
              <a:solidFill>
                <a:srgbClr val="FFFF99"/>
              </a:solidFill>
            </a:endParaRPr>
          </a:p>
        </p:txBody>
      </p:sp>
    </p:spTree>
    <p:extLst>
      <p:ext uri="{BB962C8B-B14F-4D97-AF65-F5344CB8AC3E}">
        <p14:creationId xmlns:p14="http://schemas.microsoft.com/office/powerpoint/2010/main" val="36796977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463349" cy="369332"/>
          </a:xfrm>
          <a:prstGeom prst="rect">
            <a:avLst/>
          </a:prstGeom>
          <a:noFill/>
        </p:spPr>
        <p:txBody>
          <a:bodyPr wrap="none" rtlCol="0">
            <a:spAutoFit/>
          </a:bodyPr>
          <a:lstStyle/>
          <a:p>
            <a:r>
              <a:rPr lang="en-US" b="1" dirty="0" smtClean="0">
                <a:solidFill>
                  <a:srgbClr val="FFFF99"/>
                </a:solidFill>
              </a:rPr>
              <a:t>Adjournment</a:t>
            </a:r>
            <a:endParaRPr lang="en-US" b="1" dirty="0">
              <a:solidFill>
                <a:srgbClr val="FFFF99"/>
              </a:solidFill>
            </a:endParaRPr>
          </a:p>
        </p:txBody>
      </p:sp>
      <p:sp>
        <p:nvSpPr>
          <p:cNvPr id="3" name="TextBox 2"/>
          <p:cNvSpPr txBox="1"/>
          <p:nvPr/>
        </p:nvSpPr>
        <p:spPr>
          <a:xfrm>
            <a:off x="3167743" y="2526268"/>
            <a:ext cx="2041906" cy="369332"/>
          </a:xfrm>
          <a:prstGeom prst="rect">
            <a:avLst/>
          </a:prstGeom>
          <a:noFill/>
        </p:spPr>
        <p:txBody>
          <a:bodyPr wrap="none" rtlCol="0">
            <a:spAutoFit/>
          </a:bodyPr>
          <a:lstStyle/>
          <a:p>
            <a:r>
              <a:rPr lang="en-US" dirty="0" smtClean="0"/>
              <a:t>Motion to Adjourn?</a:t>
            </a:r>
            <a:endParaRPr lang="en-US" dirty="0"/>
          </a:p>
        </p:txBody>
      </p:sp>
    </p:spTree>
    <p:extLst>
      <p:ext uri="{BB962C8B-B14F-4D97-AF65-F5344CB8AC3E}">
        <p14:creationId xmlns:p14="http://schemas.microsoft.com/office/powerpoint/2010/main" val="949516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5577189" cy="369332"/>
          </a:xfrm>
          <a:prstGeom prst="rect">
            <a:avLst/>
          </a:prstGeom>
          <a:noFill/>
        </p:spPr>
        <p:txBody>
          <a:bodyPr wrap="square" rtlCol="0">
            <a:spAutoFit/>
          </a:bodyPr>
          <a:lstStyle/>
          <a:p>
            <a:r>
              <a:rPr lang="en-US" b="1" dirty="0" smtClean="0">
                <a:solidFill>
                  <a:srgbClr val="FFFF99"/>
                </a:solidFill>
              </a:rPr>
              <a:t>Senate Chair’s Report – </a:t>
            </a:r>
            <a:r>
              <a:rPr lang="en-US" dirty="0" smtClean="0">
                <a:solidFill>
                  <a:srgbClr val="FFFF99"/>
                </a:solidFill>
              </a:rPr>
              <a:t>Cynthia Fox  (1 </a:t>
            </a:r>
            <a:r>
              <a:rPr lang="en-US" smtClean="0">
                <a:solidFill>
                  <a:srgbClr val="FFFF99"/>
                </a:solidFill>
              </a:rPr>
              <a:t>of 3)</a:t>
            </a:r>
            <a:endParaRPr lang="en-US" sz="1600" dirty="0" smtClean="0">
              <a:solidFill>
                <a:srgbClr val="FFFF99"/>
              </a:solidFill>
            </a:endParaRPr>
          </a:p>
        </p:txBody>
      </p:sp>
      <p:sp>
        <p:nvSpPr>
          <p:cNvPr id="2" name="TextBox 1"/>
          <p:cNvSpPr txBox="1"/>
          <p:nvPr/>
        </p:nvSpPr>
        <p:spPr>
          <a:xfrm>
            <a:off x="304800" y="1219200"/>
            <a:ext cx="8167989" cy="5355312"/>
          </a:xfrm>
          <a:prstGeom prst="rect">
            <a:avLst/>
          </a:prstGeom>
          <a:noFill/>
        </p:spPr>
        <p:txBody>
          <a:bodyPr wrap="square" rtlCol="0">
            <a:spAutoFit/>
          </a:bodyPr>
          <a:lstStyle/>
          <a:p>
            <a:pPr marL="400050" indent="-400050">
              <a:buAutoNum type="romanUcPeriod"/>
            </a:pPr>
            <a:r>
              <a:rPr lang="en-US" b="1" dirty="0" smtClean="0">
                <a:solidFill>
                  <a:srgbClr val="FFFF99"/>
                </a:solidFill>
              </a:rPr>
              <a:t>Informational</a:t>
            </a:r>
            <a:r>
              <a:rPr lang="en-US" dirty="0">
                <a:solidFill>
                  <a:srgbClr val="FFFF99"/>
                </a:solidFill>
              </a:rPr>
              <a:t> </a:t>
            </a:r>
            <a:endParaRPr lang="en-US" dirty="0" smtClean="0">
              <a:solidFill>
                <a:srgbClr val="FFFF99"/>
              </a:solidFill>
            </a:endParaRPr>
          </a:p>
          <a:p>
            <a:pPr lvl="0"/>
            <a:endParaRPr lang="en-US" smtClean="0"/>
          </a:p>
          <a:p>
            <a:pPr marL="285750" lvl="0" indent="-285750">
              <a:buFont typeface="Arial" panose="020B0604020202020204" pitchFamily="34" charset="0"/>
              <a:buChar char="•"/>
            </a:pPr>
            <a:r>
              <a:rPr lang="en-US" smtClean="0"/>
              <a:t>SEC </a:t>
            </a:r>
            <a:r>
              <a:rPr lang="en-US"/>
              <a:t>met on October 5</a:t>
            </a:r>
            <a:r>
              <a:rPr lang="en-US" b="1"/>
              <a:t>.  </a:t>
            </a:r>
            <a:r>
              <a:rPr lang="en-US"/>
              <a:t>The major item on the agenda was a discussion of the 11 proposals submitted for the SUNY Expanded Investment &amp; Performance Fund.  Several smaller items of business were referred to the Governance Council for consideration.</a:t>
            </a:r>
            <a:endParaRPr lang="en-US" b="1"/>
          </a:p>
          <a:p>
            <a:r>
              <a:rPr lang="en-US" b="1"/>
              <a:t> </a:t>
            </a:r>
          </a:p>
          <a:p>
            <a:pPr marL="285750" lvl="0" indent="-285750">
              <a:buFont typeface="Arial" panose="020B0604020202020204" pitchFamily="34" charset="0"/>
              <a:buChar char="•"/>
            </a:pPr>
            <a:r>
              <a:rPr lang="en-US"/>
              <a:t>Written feedback on the SUNY Expanded Investment Proposals that was provided by UAC and by CAFFECoR  were forwarded to Provost Stellar. </a:t>
            </a:r>
            <a:endParaRPr lang="en-US" b="1"/>
          </a:p>
          <a:p>
            <a:r>
              <a:rPr lang="en-US" b="1"/>
              <a:t> </a:t>
            </a:r>
            <a:endParaRPr lang="en-US"/>
          </a:p>
          <a:p>
            <a:pPr marL="285750" lvl="0" indent="-285750">
              <a:buFont typeface="Arial" panose="020B0604020202020204" pitchFamily="34" charset="0"/>
              <a:buChar char="•"/>
            </a:pPr>
            <a:r>
              <a:rPr lang="en-US"/>
              <a:t>On October 8, Chair Fox, Vice Chair Collins and Past Chair Stefl-Mabry received a request for Senate comments and feedback on SUNY Excels Performance Improvement Plan (PIP) DRAFT documents . Comments are due by October 19.  </a:t>
            </a:r>
          </a:p>
          <a:p>
            <a:r>
              <a:rPr lang="en-US"/>
              <a:t> </a:t>
            </a:r>
          </a:p>
          <a:p>
            <a:pPr marL="285750" lvl="0" indent="-285750">
              <a:buFont typeface="Arial" panose="020B0604020202020204" pitchFamily="34" charset="0"/>
              <a:buChar char="•"/>
            </a:pPr>
            <a:r>
              <a:rPr lang="en-US"/>
              <a:t>The next monthly meeting of Chair Fox, Vice Chair Collins and Past Chair Stefl-Mabry with Provost Stellar and Chief of Staff Wirkkula is scheduled for Tuesday, October 13.</a:t>
            </a:r>
          </a:p>
          <a:p>
            <a:r>
              <a:rPr lang="en-US"/>
              <a:t> </a:t>
            </a:r>
          </a:p>
          <a:p>
            <a:endParaRPr lang="en-US" b="1" dirty="0" smtClean="0">
              <a:solidFill>
                <a:srgbClr val="0000CC"/>
              </a:solidFill>
            </a:endParaRPr>
          </a:p>
        </p:txBody>
      </p:sp>
    </p:spTree>
    <p:extLst>
      <p:ext uri="{BB962C8B-B14F-4D97-AF65-F5344CB8AC3E}">
        <p14:creationId xmlns:p14="http://schemas.microsoft.com/office/powerpoint/2010/main" val="2964785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304800"/>
            <a:ext cx="5577189" cy="369332"/>
          </a:xfrm>
          <a:prstGeom prst="rect">
            <a:avLst/>
          </a:prstGeom>
          <a:noFill/>
        </p:spPr>
        <p:txBody>
          <a:bodyPr wrap="square" rtlCol="0">
            <a:spAutoFit/>
          </a:bodyPr>
          <a:lstStyle/>
          <a:p>
            <a:r>
              <a:rPr lang="en-US" b="1" dirty="0" smtClean="0">
                <a:solidFill>
                  <a:srgbClr val="FFFF99"/>
                </a:solidFill>
              </a:rPr>
              <a:t>Senate Chair’s Report – </a:t>
            </a:r>
            <a:r>
              <a:rPr lang="en-US" dirty="0" smtClean="0">
                <a:solidFill>
                  <a:srgbClr val="FFFF99"/>
                </a:solidFill>
              </a:rPr>
              <a:t>Cynthia </a:t>
            </a:r>
            <a:r>
              <a:rPr lang="en-US" smtClean="0">
                <a:solidFill>
                  <a:srgbClr val="FFFF99"/>
                </a:solidFill>
              </a:rPr>
              <a:t>Fox  (2 of 3)</a:t>
            </a:r>
            <a:endParaRPr lang="en-US" sz="1600" dirty="0" smtClean="0">
              <a:solidFill>
                <a:srgbClr val="FFFF99"/>
              </a:solidFill>
            </a:endParaRPr>
          </a:p>
        </p:txBody>
      </p:sp>
      <p:sp>
        <p:nvSpPr>
          <p:cNvPr id="2" name="TextBox 1"/>
          <p:cNvSpPr txBox="1"/>
          <p:nvPr/>
        </p:nvSpPr>
        <p:spPr>
          <a:xfrm>
            <a:off x="533400" y="914400"/>
            <a:ext cx="8000999" cy="5909310"/>
          </a:xfrm>
          <a:prstGeom prst="rect">
            <a:avLst/>
          </a:prstGeom>
          <a:noFill/>
        </p:spPr>
        <p:txBody>
          <a:bodyPr wrap="square" rtlCol="0">
            <a:spAutoFit/>
          </a:bodyPr>
          <a:lstStyle/>
          <a:p>
            <a:r>
              <a:rPr lang="en-US" b="1" dirty="0" smtClean="0">
                <a:solidFill>
                  <a:srgbClr val="FFFF99"/>
                </a:solidFill>
              </a:rPr>
              <a:t>2</a:t>
            </a:r>
            <a:r>
              <a:rPr lang="en-US" b="1" dirty="0">
                <a:solidFill>
                  <a:srgbClr val="FFFF99"/>
                </a:solidFill>
              </a:rPr>
              <a:t>. Actions Taken</a:t>
            </a:r>
          </a:p>
          <a:p>
            <a:pPr lvl="0"/>
            <a:endParaRPr lang="en-US" dirty="0" smtClean="0"/>
          </a:p>
          <a:p>
            <a:pPr marL="285750" lvl="0" indent="-285750">
              <a:buFont typeface="Arial" panose="020B0604020202020204" pitchFamily="34" charset="0"/>
              <a:buChar char="•"/>
            </a:pPr>
            <a:r>
              <a:rPr lang="en-US"/>
              <a:t>GOV has been charged with updating the Faculty Handbook so that it reflects current institutional policies and practices.  The Handbook has been taken down from the Senate website pending those revisions. </a:t>
            </a:r>
            <a:endParaRPr lang="en-US" smtClean="0"/>
          </a:p>
          <a:p>
            <a:pPr marL="285750" lvl="0" indent="-285750">
              <a:buFont typeface="Arial" panose="020B0604020202020204" pitchFamily="34" charset="0"/>
              <a:buChar char="•"/>
            </a:pPr>
            <a:endParaRPr lang="en-US" b="1"/>
          </a:p>
          <a:p>
            <a:pPr marL="285750" lvl="0" indent="-285750">
              <a:buFont typeface="Arial" panose="020B0604020202020204" pitchFamily="34" charset="0"/>
              <a:buChar char="•"/>
            </a:pPr>
            <a:r>
              <a:rPr lang="en-US"/>
              <a:t>GOV has been charged with amending the Charter to reflect various organizational and administrative changes at the University (i.e., the loss of CNSE, the addition of CHEC, the renaming of CCI, etc.). GOV will also consider whether it could/should draft an additional amendment by which such “housekeeping” changes to the Charter would not have to go to the full Senate for approval</a:t>
            </a:r>
            <a:r>
              <a:rPr lang="en-US" smtClean="0"/>
              <a:t>.</a:t>
            </a:r>
          </a:p>
          <a:p>
            <a:pPr marL="285750" lvl="0" indent="-285750">
              <a:buFont typeface="Arial" panose="020B0604020202020204" pitchFamily="34" charset="0"/>
              <a:buChar char="•"/>
            </a:pPr>
            <a:endParaRPr lang="en-US" b="1"/>
          </a:p>
          <a:p>
            <a:pPr marL="285750" lvl="0" indent="-285750">
              <a:buFont typeface="Arial" panose="020B0604020202020204" pitchFamily="34" charset="0"/>
              <a:buChar char="•"/>
            </a:pPr>
            <a:r>
              <a:rPr lang="en-US"/>
              <a:t>GOV has been asked to consider organizing a workshop or information session on sustainability as principle in UA undergraduate education</a:t>
            </a:r>
            <a:r>
              <a:rPr lang="en-US" smtClean="0"/>
              <a:t>.</a:t>
            </a:r>
          </a:p>
          <a:p>
            <a:pPr marL="285750" lvl="0" indent="-285750">
              <a:buFont typeface="Arial" panose="020B0604020202020204" pitchFamily="34" charset="0"/>
              <a:buChar char="•"/>
            </a:pPr>
            <a:endParaRPr lang="en-US" b="1"/>
          </a:p>
          <a:p>
            <a:pPr marL="285750" lvl="0" indent="-285750">
              <a:buFont typeface="Arial" panose="020B0604020202020204" pitchFamily="34" charset="0"/>
              <a:buChar char="•"/>
            </a:pPr>
            <a:r>
              <a:rPr lang="en-US"/>
              <a:t>Chair Fox forwarded the SUNY Excels Performance Improvement Plan (PIP) DRAFT documents to the SEC for comment and requested that UPPC Chair Stefl-Mabry circulate them to that Council for comment as well. </a:t>
            </a:r>
            <a:endParaRPr lang="en-US" b="1"/>
          </a:p>
          <a:p>
            <a:r>
              <a:rPr lang="en-US"/>
              <a:t> </a:t>
            </a:r>
            <a:endParaRPr lang="en-US" b="1"/>
          </a:p>
          <a:p>
            <a:pPr lvl="0"/>
            <a:endParaRPr lang="en-US" dirty="0" smtClean="0">
              <a:solidFill>
                <a:srgbClr val="0000CC"/>
              </a:solidFill>
            </a:endParaRPr>
          </a:p>
        </p:txBody>
      </p:sp>
    </p:spTree>
    <p:extLst>
      <p:ext uri="{BB962C8B-B14F-4D97-AF65-F5344CB8AC3E}">
        <p14:creationId xmlns:p14="http://schemas.microsoft.com/office/powerpoint/2010/main" val="739725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480310"/>
            <a:ext cx="5272389" cy="369332"/>
          </a:xfrm>
          <a:prstGeom prst="rect">
            <a:avLst/>
          </a:prstGeom>
          <a:noFill/>
        </p:spPr>
        <p:txBody>
          <a:bodyPr wrap="square" rtlCol="0">
            <a:spAutoFit/>
          </a:bodyPr>
          <a:lstStyle/>
          <a:p>
            <a:r>
              <a:rPr lang="en-US" b="1" dirty="0" smtClean="0">
                <a:solidFill>
                  <a:srgbClr val="FFFF99"/>
                </a:solidFill>
              </a:rPr>
              <a:t>Senate Chair’s Report – </a:t>
            </a:r>
            <a:r>
              <a:rPr lang="en-US" dirty="0" smtClean="0">
                <a:solidFill>
                  <a:srgbClr val="FFFF99"/>
                </a:solidFill>
              </a:rPr>
              <a:t>Cynthia </a:t>
            </a:r>
            <a:r>
              <a:rPr lang="en-US" smtClean="0">
                <a:solidFill>
                  <a:srgbClr val="FFFF99"/>
                </a:solidFill>
              </a:rPr>
              <a:t>Fox  (3 of 3)</a:t>
            </a:r>
            <a:endParaRPr lang="en-US" sz="1600" dirty="0" smtClean="0">
              <a:solidFill>
                <a:srgbClr val="FFFF99"/>
              </a:solidFill>
            </a:endParaRPr>
          </a:p>
        </p:txBody>
      </p:sp>
      <p:sp>
        <p:nvSpPr>
          <p:cNvPr id="2" name="TextBox 1"/>
          <p:cNvSpPr txBox="1"/>
          <p:nvPr/>
        </p:nvSpPr>
        <p:spPr>
          <a:xfrm>
            <a:off x="468668" y="1186971"/>
            <a:ext cx="8000999" cy="2308324"/>
          </a:xfrm>
          <a:prstGeom prst="rect">
            <a:avLst/>
          </a:prstGeom>
          <a:noFill/>
        </p:spPr>
        <p:txBody>
          <a:bodyPr wrap="square" rtlCol="0">
            <a:spAutoFit/>
          </a:bodyPr>
          <a:lstStyle/>
          <a:p>
            <a:r>
              <a:rPr lang="en-US" b="1" dirty="0">
                <a:solidFill>
                  <a:srgbClr val="FFFF99"/>
                </a:solidFill>
              </a:rPr>
              <a:t>3</a:t>
            </a:r>
            <a:r>
              <a:rPr lang="en-US" b="1" dirty="0" smtClean="0">
                <a:solidFill>
                  <a:srgbClr val="FFFF99"/>
                </a:solidFill>
              </a:rPr>
              <a:t>  Recommended Actions</a:t>
            </a:r>
          </a:p>
          <a:p>
            <a:pPr lvl="0"/>
            <a:endParaRPr lang="en-US" smtClean="0"/>
          </a:p>
          <a:p>
            <a:pPr marL="285750" lvl="0" indent="-285750">
              <a:buFont typeface="Arial" panose="020B0604020202020204" pitchFamily="34" charset="0"/>
              <a:buChar char="•"/>
            </a:pPr>
            <a:r>
              <a:rPr lang="en-US" smtClean="0"/>
              <a:t>Following </a:t>
            </a:r>
            <a:r>
              <a:rPr lang="en-US"/>
              <a:t>a discussion of the problem of loss of quorum at Senate meetings,  it was recommended that Council Chairs remind their members that leaving Senate meetings before they are over prevents the Senate from completing its business in a timely fashion, and that this also be brought to the attention of the Senate at its next meeting.</a:t>
            </a:r>
            <a:endParaRPr lang="en-US" b="1"/>
          </a:p>
          <a:p>
            <a:endParaRPr lang="en-US" b="1" dirty="0">
              <a:solidFill>
                <a:srgbClr val="000090"/>
              </a:solidFill>
            </a:endParaRPr>
          </a:p>
        </p:txBody>
      </p:sp>
    </p:spTree>
    <p:extLst>
      <p:ext uri="{BB962C8B-B14F-4D97-AF65-F5344CB8AC3E}">
        <p14:creationId xmlns:p14="http://schemas.microsoft.com/office/powerpoint/2010/main" val="148900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1467261" cy="369332"/>
          </a:xfrm>
          <a:prstGeom prst="rect">
            <a:avLst/>
          </a:prstGeom>
          <a:noFill/>
        </p:spPr>
        <p:txBody>
          <a:bodyPr wrap="none" rtlCol="0">
            <a:spAutoFit/>
          </a:bodyPr>
          <a:lstStyle/>
          <a:p>
            <a:r>
              <a:rPr lang="en-US" dirty="0" smtClean="0">
                <a:solidFill>
                  <a:srgbClr val="FFFF99"/>
                </a:solidFill>
              </a:rPr>
              <a:t>Other reports</a:t>
            </a:r>
            <a:endParaRPr lang="en-US" dirty="0">
              <a:solidFill>
                <a:srgbClr val="FFFF99"/>
              </a:solidFill>
            </a:endParaRPr>
          </a:p>
        </p:txBody>
      </p:sp>
    </p:spTree>
    <p:extLst>
      <p:ext uri="{BB962C8B-B14F-4D97-AF65-F5344CB8AC3E}">
        <p14:creationId xmlns:p14="http://schemas.microsoft.com/office/powerpoint/2010/main" val="4070315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7543800" cy="1754326"/>
          </a:xfrm>
          <a:prstGeom prst="rect">
            <a:avLst/>
          </a:prstGeom>
        </p:spPr>
        <p:txBody>
          <a:bodyPr wrap="square">
            <a:spAutoFit/>
          </a:bodyPr>
          <a:lstStyle/>
          <a:p>
            <a:r>
              <a:rPr lang="en-US" b="1">
                <a:solidFill>
                  <a:srgbClr val="FFFF99"/>
                </a:solidFill>
              </a:rPr>
              <a:t>UFS (University Faculty Senator’s Report) – </a:t>
            </a:r>
            <a:r>
              <a:rPr lang="en-US">
                <a:solidFill>
                  <a:srgbClr val="FFFF99"/>
                </a:solidFill>
              </a:rPr>
              <a:t>J. Philippe Abraham, Walter Little &amp; John </a:t>
            </a:r>
            <a:r>
              <a:rPr lang="en-US" smtClean="0">
                <a:solidFill>
                  <a:srgbClr val="FFFF99"/>
                </a:solidFill>
              </a:rPr>
              <a:t>Schmidt</a:t>
            </a:r>
          </a:p>
          <a:p>
            <a:endParaRPr lang="en-US" b="1"/>
          </a:p>
          <a:p>
            <a:r>
              <a:rPr lang="en-US" smtClean="0"/>
              <a:t>The </a:t>
            </a:r>
            <a:r>
              <a:rPr lang="en-US"/>
              <a:t>UFS Senators look forward to the Fall Plenary at Buffalo State on October 22-24.</a:t>
            </a:r>
          </a:p>
          <a:p>
            <a:r>
              <a:rPr lang="en-US" b="1"/>
              <a:t> </a:t>
            </a:r>
            <a:endParaRPr lang="en-US"/>
          </a:p>
        </p:txBody>
      </p:sp>
    </p:spTree>
    <p:extLst>
      <p:ext uri="{BB962C8B-B14F-4D97-AF65-F5344CB8AC3E}">
        <p14:creationId xmlns:p14="http://schemas.microsoft.com/office/powerpoint/2010/main" val="2407080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8173</TotalTime>
  <Words>2207</Words>
  <Application>Microsoft Office PowerPoint</Application>
  <PresentationFormat>On-screen Show (4:3)</PresentationFormat>
  <Paragraphs>331</Paragraphs>
  <Slides>41</Slides>
  <Notes>12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Wagner</dc:creator>
  <cp:lastModifiedBy>Cynthia</cp:lastModifiedBy>
  <cp:revision>154</cp:revision>
  <cp:lastPrinted>2013-09-30T16:23:36Z</cp:lastPrinted>
  <dcterms:created xsi:type="dcterms:W3CDTF">2013-09-26T13:50:57Z</dcterms:created>
  <dcterms:modified xsi:type="dcterms:W3CDTF">2015-10-19T14:31:32Z</dcterms:modified>
</cp:coreProperties>
</file>