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56" r:id="rId3"/>
    <p:sldId id="257" r:id="rId4"/>
    <p:sldId id="258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3" r:id="rId15"/>
  </p:sldIdLst>
  <p:sldSz cx="9144000" cy="6858000" type="screen4x3"/>
  <p:notesSz cx="7010400" cy="9236075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702" autoAdjust="0"/>
  </p:normalViewPr>
  <p:slideViewPr>
    <p:cSldViewPr>
      <p:cViewPr varScale="1">
        <p:scale>
          <a:sx n="89" d="100"/>
          <a:sy n="89" d="100"/>
        </p:scale>
        <p:origin x="-1262" y="-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9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33513" y="771525"/>
            <a:ext cx="5076825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95338" y="4824413"/>
            <a:ext cx="6354762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4464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497388" y="0"/>
            <a:ext cx="344646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652000"/>
            <a:ext cx="34464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497388" y="9652000"/>
            <a:ext cx="3446462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EA31091-3334-4562-A534-6E3730A915D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7178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1841633C-0EC5-4514-81C7-52545E12C541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5CF92BC-E4B1-4618-8580-5EFB04466E5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16DF2517-FBC9-420E-B34D-8B3C9E1C81D6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19625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2922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1A24B498-3126-4965-814C-1DD216404B3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11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1A59F395-6A17-4327-A110-3A3C9286E42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11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7652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FC37DCA9-AE8C-4139-9945-1043329E2FFF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11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3800" y="701675"/>
            <a:ext cx="4613275" cy="34607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03249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95F17669-B2A7-4342-8F40-F1076C966FD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12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27D2D83D-9CA5-410E-B6CA-8609C88FE3D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12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8676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7B36C19D-B251-4226-9B9E-2A7931ECB98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12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5135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2E040686-3BED-4E62-8748-5939AA33E34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31777D91-E144-464E-BA57-D68E7BDB814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2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5D12249C-FB40-43CD-A3C9-9E34CB2EA143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2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6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01675"/>
            <a:ext cx="4618037" cy="34639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408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01F550A8-C3E9-43FC-9C18-E860A45CCD3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3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4F2CFEA5-CE24-4A8F-B20B-EBD25BDCC5F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3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A9BC2A08-C9D7-4460-A98C-2D0AD2C6B07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3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5568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0B6BF464-260B-4046-AE64-B07CBD55190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5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70B4B7C6-6B14-41BF-AF3A-4CDCB273050A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5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B51F45DA-C5F1-4A85-80FB-278D7CBE245E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5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1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52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6605B19C-E625-4331-9138-89C42F679454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6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E1798398-A217-4D3D-BBBF-9F50625C744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6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C4C971B2-4E4D-48D1-82F5-A24DE2677171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6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76374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2525F5A3-842E-461D-B2D9-7BCFEE77198C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7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31925" y="771525"/>
            <a:ext cx="5081588" cy="3810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95338" y="4824413"/>
            <a:ext cx="6356350" cy="45720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109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F95884BD-F38D-460C-BA91-50D917163052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8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639EEAE7-BFEB-4EFD-B98E-A20507D7030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8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80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AFD90730-7EB9-45BD-972F-7786B30BCAE3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8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8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8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7554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C99F6E9D-9D4C-4C49-B24D-8CA423DBFF39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9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8723073D-D013-45E1-A9FA-B31505E5282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9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61B6777C-2FC8-4822-A89A-CE8311A83617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9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3821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/>
            <a:fld id="{CED0AAAC-8BF2-47B0-B375-9B3F18E5F147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10</a:t>
            </a:fld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fld id="{FAB56D8C-2070-4D66-B6AE-8D3B3CEAB782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hangingPunct="1">
                <a:lnSpc>
                  <a:spcPct val="100000"/>
                </a:lnSpc>
              </a:pPr>
              <a:t>10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8" name="Rectangle 2"/>
          <p:cNvSpPr>
            <a:spLocks noChangeArrowheads="1"/>
          </p:cNvSpPr>
          <p:nvPr/>
        </p:nvSpPr>
        <p:spPr bwMode="auto">
          <a:xfrm>
            <a:off x="3967163" y="8774113"/>
            <a:ext cx="303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900113" algn="l"/>
                <a:tab pos="1349375" algn="l"/>
                <a:tab pos="1800225" algn="l"/>
                <a:tab pos="2251075" algn="l"/>
                <a:tab pos="2700338" algn="l"/>
                <a:tab pos="3151188" algn="l"/>
                <a:tab pos="3602038" algn="l"/>
                <a:tab pos="4051300" algn="l"/>
                <a:tab pos="4502150" algn="l"/>
                <a:tab pos="4953000" algn="l"/>
                <a:tab pos="5402263" algn="l"/>
                <a:tab pos="5853113" algn="l"/>
                <a:tab pos="6303963" algn="l"/>
                <a:tab pos="6753225" algn="l"/>
                <a:tab pos="7204075" algn="l"/>
                <a:tab pos="7654925" algn="l"/>
                <a:tab pos="8104188" algn="l"/>
                <a:tab pos="8555038" algn="l"/>
                <a:tab pos="9004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fld id="{AD5C610C-2B0D-4B19-8962-9A23E5908C69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lnSpc>
                  <a:spcPct val="100000"/>
                </a:lnSpc>
              </a:pPr>
              <a:t>10</a:t>
            </a:fld>
            <a:endParaRPr lang="en-US" altLang="en-US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1675"/>
            <a:ext cx="4618037" cy="34623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3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01675" y="4387850"/>
            <a:ext cx="5600700" cy="41544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</a:pPr>
            <a:endParaRPr lang="en-US" altLang="en-US" sz="2000" dirty="0" smtClean="0">
              <a:latin typeface="Arial" panose="020B0604020202020204" pitchFamily="34" charset="0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4986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391671-0452-498F-9AE2-925E4F45A1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74845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C912BE-A6BF-465F-9185-9BAFAE0B6BE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180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7A0DF4-82F4-4E46-B72D-79503DEB920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6265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39D03A-DAD9-4BBC-986E-D04CF1EC6DF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292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EB959-5ED0-4DEF-8F6C-2EE8996686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0992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678FD1-0D4F-4DD7-A2F9-D283AC5165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9017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5F3D1-8C73-41AC-9DB3-1471A273CD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56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5D500-DC51-4E20-965B-B9E6BDD3C6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26751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B236A-3542-405B-8047-CC9C610EF0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9328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69F3D-5258-4113-B334-108F6D2BEF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754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7A177C-3019-42B1-A2F1-445006D798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2976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4D5D9-5B84-4A04-94FD-FFCF056C0A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4731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E8E12-7B62-4A25-96AE-DFC220C9685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15080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88092-A8C3-4FDD-9EE9-5B84A77DE7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9153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4C572-1BE4-4858-B33C-6BF5546B12F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66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8F853-5601-45F5-8EF3-6620603E88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442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D63BA-52B8-40FE-B28E-A2E440F287A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45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EA3D9-414C-48DB-9D36-21B41386F2C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94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1CC99-2B1A-4A05-8112-3DC8A37139F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725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C4F60-75FA-4B30-94FA-3D1CA6FD6E7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204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E0C2FF-D538-474D-987D-71397585847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70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2F7553-BB78-4B59-A3C3-E26F3CEF4C2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3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5A5C3188-5468-497D-8D16-A3B9E4D0EE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0"/>
            <a:r>
              <a:rPr lang="en-GB" altLang="en-US" smtClean="0"/>
              <a:t>Ninth Outline LevelClick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buFont typeface="Times New Roman" pitchFamily="16" charset="0"/>
              <a:buNone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4/3/13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fld id="{CF55B5A1-A194-4EFF-A518-26B4E044B5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457200" y="263525"/>
            <a:ext cx="8228013" cy="116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 smtClean="0">
                <a:solidFill>
                  <a:srgbClr val="280099"/>
                </a:solidFill>
                <a:latin typeface="Calibri" panose="020F0502020204030204" pitchFamily="34" charset="0"/>
              </a:rPr>
              <a:t>2017 </a:t>
            </a: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Report on Academic</a:t>
            </a:r>
            <a:b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</a:b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 Profile of UA Student-Athletes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54050" y="1795463"/>
            <a:ext cx="8032750" cy="375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29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Richard S. Fogarty</a:t>
            </a:r>
            <a:endParaRPr lang="en-US" altLang="en-US" sz="2900" b="1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algn="ctr"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2900" dirty="0">
                <a:solidFill>
                  <a:srgbClr val="000080"/>
                </a:solidFill>
                <a:latin typeface="Calibri" panose="020F0502020204030204" pitchFamily="34" charset="0"/>
              </a:rPr>
              <a:t>Faculty Athletics Representative</a:t>
            </a:r>
          </a:p>
          <a:p>
            <a:pPr algn="ctr"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29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457200" y="76200"/>
            <a:ext cx="8077200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Graduation Success Rate &amp; </a:t>
            </a:r>
            <a:b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</a:b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Federal Graduation Rate*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828800" y="1176470"/>
            <a:ext cx="5930900" cy="5224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b="1" dirty="0" smtClean="0">
                <a:solidFill>
                  <a:srgbClr val="000080"/>
                </a:solidFill>
                <a:latin typeface="Calibri" charset="0"/>
              </a:rPr>
              <a:t>Cohort Year         </a:t>
            </a:r>
            <a:r>
              <a:rPr lang="en-US" altLang="en-US" sz="2300" b="1" dirty="0" smtClean="0">
                <a:solidFill>
                  <a:srgbClr val="000080"/>
                </a:solidFill>
                <a:latin typeface="Calibri" charset="0"/>
              </a:rPr>
              <a:t>	    GSR              </a:t>
            </a:r>
            <a:r>
              <a:rPr lang="en-US" altLang="en-US" sz="2300" b="1" dirty="0" smtClean="0">
                <a:solidFill>
                  <a:srgbClr val="000080"/>
                </a:solidFill>
                <a:latin typeface="Calibri" charset="0"/>
              </a:rPr>
              <a:t>FGR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2009						     83			   65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2008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						     81			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64</a:t>
            </a:r>
            <a:endParaRPr lang="en-US" altLang="en-US" sz="2300" dirty="0" smtClean="0">
              <a:solidFill>
                <a:srgbClr val="00008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2007						     80			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65</a:t>
            </a:r>
            <a:endParaRPr lang="en-US" altLang="en-US" sz="2300" dirty="0" smtClean="0">
              <a:solidFill>
                <a:srgbClr val="00008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2006						     80               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66</a:t>
            </a:r>
            <a:endParaRPr lang="en-US" altLang="en-US" sz="2300" dirty="0" smtClean="0">
              <a:solidFill>
                <a:srgbClr val="00008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2005						     82			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69</a:t>
            </a:r>
            <a:endParaRPr lang="en-US" altLang="en-US" sz="2300" dirty="0" smtClean="0">
              <a:solidFill>
                <a:srgbClr val="00008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2004			         		     84               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73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	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2003                           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  86                  72</a:t>
            </a:r>
            <a:endParaRPr lang="en-US" altLang="en-US" sz="2300" dirty="0" smtClean="0">
              <a:solidFill>
                <a:srgbClr val="00008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2002                           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  79                  69</a:t>
            </a:r>
            <a:endParaRPr lang="en-US" altLang="en-US" sz="2300" dirty="0" smtClean="0">
              <a:solidFill>
                <a:srgbClr val="00008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2001                              </a:t>
            </a:r>
            <a:r>
              <a:rPr lang="en-US" altLang="en-US" sz="2300" dirty="0" smtClean="0">
                <a:solidFill>
                  <a:srgbClr val="000080"/>
                </a:solidFill>
                <a:latin typeface="Calibri" charset="0"/>
              </a:rPr>
              <a:t>  77                  68</a:t>
            </a:r>
            <a:endParaRPr lang="en-US" altLang="en-US" sz="2300" dirty="0" smtClean="0">
              <a:solidFill>
                <a:srgbClr val="000080"/>
              </a:solidFill>
              <a:latin typeface="Calibri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  <a:buFont typeface="Times New Roman" pitchFamily="16" charset="0"/>
              <a:buNone/>
              <a:defRPr/>
            </a:pPr>
            <a:r>
              <a:rPr lang="en-US" altLang="en-US" sz="2900" dirty="0" smtClean="0">
                <a:solidFill>
                  <a:srgbClr val="000080"/>
                </a:solidFill>
                <a:latin typeface="Calibri" charset="0"/>
              </a:rPr>
              <a:t>*</a:t>
            </a:r>
            <a:r>
              <a:rPr lang="en-US" altLang="en-US" sz="2500" dirty="0" smtClean="0">
                <a:solidFill>
                  <a:schemeClr val="accent6"/>
                </a:solidFill>
                <a:latin typeface="Calibri" charset="0"/>
              </a:rPr>
              <a:t>All UAlbany Student 2009 FGR– 68%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57200" y="314325"/>
            <a:ext cx="8224838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Academic Progress Rate: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Men’s Sports </a:t>
            </a:r>
            <a:r>
              <a:rPr lang="en-US" altLang="en-US" sz="3300" b="1" dirty="0" smtClean="0">
                <a:solidFill>
                  <a:srgbClr val="280099"/>
                </a:solidFill>
                <a:latin typeface="Calibri" panose="020F0502020204030204" pitchFamily="34" charset="0"/>
              </a:rPr>
              <a:t>14-15 </a:t>
            </a: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– 4 year avg</a:t>
            </a:r>
          </a:p>
        </p:txBody>
      </p:sp>
      <p:graphicFrame>
        <p:nvGraphicFramePr>
          <p:cNvPr id="153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1078"/>
              </p:ext>
            </p:extLst>
          </p:nvPr>
        </p:nvGraphicFramePr>
        <p:xfrm>
          <a:off x="2133600" y="1374775"/>
          <a:ext cx="4800600" cy="4202113"/>
        </p:xfrm>
        <a:graphic>
          <a:graphicData uri="http://schemas.openxmlformats.org/drawingml/2006/table">
            <a:tbl>
              <a:tblPr/>
              <a:tblGrid>
                <a:gridCol w="3781425"/>
                <a:gridCol w="1019175"/>
              </a:tblGrid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Football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967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Soccer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982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Cross Country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966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Basketball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965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Track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939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Baseball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952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Men’s Lacrosse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975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82600" y="207963"/>
            <a:ext cx="8226425" cy="130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Academic Progress Rate: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Women’s Sports </a:t>
            </a:r>
            <a:r>
              <a:rPr lang="en-US" altLang="en-US" sz="3300" b="1" dirty="0" smtClean="0">
                <a:solidFill>
                  <a:srgbClr val="280099"/>
                </a:solidFill>
                <a:latin typeface="Calibri" panose="020F0502020204030204" pitchFamily="34" charset="0"/>
              </a:rPr>
              <a:t>14-15 </a:t>
            </a:r>
            <a:r>
              <a:rPr lang="en-US" altLang="en-US" sz="3300" b="1" dirty="0">
                <a:solidFill>
                  <a:srgbClr val="280099"/>
                </a:solidFill>
                <a:latin typeface="Calibri" panose="020F0502020204030204" pitchFamily="34" charset="0"/>
              </a:rPr>
              <a:t>– 4 year avg</a:t>
            </a:r>
          </a:p>
          <a:p>
            <a:pPr algn="ctr" eaLnBrk="1" hangingPunct="1">
              <a:lnSpc>
                <a:spcPct val="100000"/>
              </a:lnSpc>
            </a:pPr>
            <a:endParaRPr lang="en-US" altLang="en-US" sz="3300" b="1" dirty="0">
              <a:solidFill>
                <a:srgbClr val="2800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294"/>
              </p:ext>
            </p:extLst>
          </p:nvPr>
        </p:nvGraphicFramePr>
        <p:xfrm>
          <a:off x="2271713" y="1371600"/>
          <a:ext cx="4648200" cy="4575175"/>
        </p:xfrm>
        <a:graphic>
          <a:graphicData uri="http://schemas.openxmlformats.org/drawingml/2006/table">
            <a:tbl>
              <a:tblPr/>
              <a:tblGrid>
                <a:gridCol w="3695700"/>
                <a:gridCol w="952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Cross Country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979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Field Hockey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958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Golf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929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Soccer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987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Tennis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972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Volleyball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958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Basketball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1000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Track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968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Lacrosse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980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Softball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975</a:t>
                      </a:r>
                    </a:p>
                  </a:txBody>
                  <a:tcPr marT="6688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6" y="33338"/>
            <a:ext cx="8228013" cy="804862"/>
          </a:xfrm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3600" b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Notes</a:t>
            </a:r>
            <a:endParaRPr lang="en-US" sz="36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846" y="864326"/>
            <a:ext cx="8462554" cy="584127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solidFill>
                  <a:schemeClr val="accent6"/>
                </a:solidFill>
              </a:rPr>
              <a:t>9 student-athletes earned 2016 President’s Awards for Leadership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solidFill>
                  <a:schemeClr val="accent6"/>
                </a:solidFill>
              </a:rPr>
              <a:t>17 Fall, and 17 Winter 2016 America East Scholar-Athletes </a:t>
            </a:r>
            <a:r>
              <a:rPr lang="en-US" sz="2300" dirty="0" smtClean="0">
                <a:solidFill>
                  <a:schemeClr val="accent2"/>
                </a:solidFill>
              </a:rPr>
              <a:t>(</a:t>
            </a:r>
            <a:r>
              <a:rPr lang="en-US" sz="2400" dirty="0">
                <a:solidFill>
                  <a:schemeClr val="accent2"/>
                </a:solidFill>
              </a:rPr>
              <a:t>Each America East Scholar-Athlete was a starter or prominent reserve and carries a minimum cumulative grade-point average of 3.50</a:t>
            </a:r>
            <a:r>
              <a:rPr lang="en-US" sz="2400" dirty="0" smtClean="0">
                <a:solidFill>
                  <a:schemeClr val="accent2"/>
                </a:solidFill>
              </a:rPr>
              <a:t>.)</a:t>
            </a:r>
            <a:endParaRPr lang="en-US" sz="2300" dirty="0" smtClean="0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solidFill>
                  <a:schemeClr val="accent6"/>
                </a:solidFill>
              </a:rPr>
              <a:t>42 football </a:t>
            </a:r>
            <a:r>
              <a:rPr lang="en-US" sz="2300" dirty="0" smtClean="0">
                <a:solidFill>
                  <a:schemeClr val="accent6"/>
                </a:solidFill>
              </a:rPr>
              <a:t>team members </a:t>
            </a:r>
            <a:r>
              <a:rPr lang="en-US" sz="2300" dirty="0" smtClean="0">
                <a:solidFill>
                  <a:schemeClr val="accent6"/>
                </a:solidFill>
              </a:rPr>
              <a:t>named </a:t>
            </a:r>
            <a:r>
              <a:rPr lang="en-US" sz="2300" dirty="0">
                <a:solidFill>
                  <a:schemeClr val="accent6"/>
                </a:solidFill>
              </a:rPr>
              <a:t>to the 2015 </a:t>
            </a:r>
            <a:r>
              <a:rPr lang="en-US" sz="2300" dirty="0">
                <a:solidFill>
                  <a:schemeClr val="accent6"/>
                </a:solidFill>
              </a:rPr>
              <a:t>CAA Commissioner’s Football Academic Honor Roll.  </a:t>
            </a:r>
            <a:r>
              <a:rPr lang="en-US" sz="2300" dirty="0">
                <a:solidFill>
                  <a:schemeClr val="accent6"/>
                </a:solidFill>
              </a:rPr>
              <a:t>To be </a:t>
            </a:r>
            <a:r>
              <a:rPr lang="en-US" sz="2300" dirty="0" smtClean="0">
                <a:solidFill>
                  <a:schemeClr val="accent6"/>
                </a:solidFill>
              </a:rPr>
              <a:t>eligible, student-athletes </a:t>
            </a:r>
            <a:r>
              <a:rPr lang="en-US" sz="2300" dirty="0">
                <a:solidFill>
                  <a:schemeClr val="accent6"/>
                </a:solidFill>
              </a:rPr>
              <a:t>must hold a cumulative GPA of 3.00 or higher</a:t>
            </a:r>
            <a:r>
              <a:rPr lang="en-US" sz="2300" dirty="0" smtClean="0">
                <a:solidFill>
                  <a:schemeClr val="accent6"/>
                </a:solidFill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solidFill>
                  <a:schemeClr val="accent6"/>
                </a:solidFill>
              </a:rPr>
              <a:t>Some 2 dozen conference All-Academic honorees so far (with several selection processes still underway)</a:t>
            </a:r>
            <a:endParaRPr lang="en-US" sz="2300" dirty="0" smtClean="0">
              <a:solidFill>
                <a:schemeClr val="accent6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300" dirty="0" smtClean="0">
                <a:solidFill>
                  <a:schemeClr val="accent6"/>
                </a:solidFill>
              </a:rPr>
              <a:t>Academic </a:t>
            </a:r>
            <a:r>
              <a:rPr lang="en-US" sz="2300" dirty="0" smtClean="0">
                <a:solidFill>
                  <a:schemeClr val="accent6"/>
                </a:solidFill>
              </a:rPr>
              <a:t>Progress Report requests to instructors: response rate </a:t>
            </a:r>
            <a:r>
              <a:rPr lang="en-US" sz="2300" dirty="0">
                <a:solidFill>
                  <a:schemeClr val="accent6"/>
                </a:solidFill>
              </a:rPr>
              <a:t>S</a:t>
            </a:r>
            <a:r>
              <a:rPr lang="en-US" sz="2300" dirty="0" smtClean="0">
                <a:solidFill>
                  <a:schemeClr val="accent6"/>
                </a:solidFill>
              </a:rPr>
              <a:t>pring 2017, 37%/43% (Fall 2016, 35%/32%)</a:t>
            </a:r>
            <a:endParaRPr lang="en-US" sz="2300" dirty="0">
              <a:solidFill>
                <a:schemeClr val="accent6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354" y="7315200"/>
            <a:ext cx="2132013" cy="363538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3050"/>
            <a:ext cx="8228013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3300" dirty="0" smtClean="0">
                <a:solidFill>
                  <a:srgbClr val="280099"/>
                </a:solidFill>
                <a:latin typeface="Calibri" charset="0"/>
              </a:rPr>
              <a:t>2016 </a:t>
            </a:r>
            <a:r>
              <a:rPr lang="en-US" altLang="en-US" sz="3300" dirty="0" smtClean="0">
                <a:solidFill>
                  <a:srgbClr val="280099"/>
                </a:solidFill>
                <a:latin typeface="Calibri" charset="0"/>
              </a:rPr>
              <a:t>Incoming Student-Athletes</a:t>
            </a:r>
            <a:br>
              <a:rPr lang="en-US" altLang="en-US" sz="33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500" dirty="0" smtClean="0">
                <a:solidFill>
                  <a:srgbClr val="280099"/>
                </a:solidFill>
                <a:latin typeface="Calibri" charset="0"/>
              </a:rPr>
              <a:t>(UA Trad Admits</a:t>
            </a:r>
            <a:r>
              <a:rPr lang="en-US" altLang="en-US" sz="2500" dirty="0" smtClean="0">
                <a:solidFill>
                  <a:schemeClr val="accent6"/>
                </a:solidFill>
                <a:latin typeface="Calibri" charset="0"/>
              </a:rPr>
              <a:t>: </a:t>
            </a:r>
            <a:r>
              <a:rPr lang="en-US" altLang="en-US" sz="2500" dirty="0" smtClean="0">
                <a:solidFill>
                  <a:schemeClr val="accent6"/>
                </a:solidFill>
                <a:latin typeface="Calibri" charset="0"/>
              </a:rPr>
              <a:t>91.6; 1150 </a:t>
            </a:r>
            <a:r>
              <a:rPr lang="en-US" altLang="en-US" sz="2500" dirty="0" smtClean="0">
                <a:solidFill>
                  <a:schemeClr val="accent6"/>
                </a:solidFill>
                <a:latin typeface="Calibri" charset="0"/>
              </a:rPr>
              <a:t>SAT</a:t>
            </a:r>
            <a:r>
              <a:rPr lang="en-US" altLang="en-US" sz="2500" dirty="0" smtClean="0">
                <a:solidFill>
                  <a:srgbClr val="280099"/>
                </a:solidFill>
                <a:latin typeface="Calibri" charset="0"/>
              </a:rPr>
              <a:t>)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654050" y="1420813"/>
            <a:ext cx="3492500" cy="583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60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Fall </a:t>
            </a:r>
            <a:r>
              <a:rPr lang="en-US" altLang="en-US" sz="16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2016     </a:t>
            </a:r>
            <a:r>
              <a:rPr lang="en-US" altLang="en-US" sz="16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                        </a:t>
            </a:r>
            <a:endParaRPr lang="en-US" altLang="en-US" sz="16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Athletic Admits	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167(137Fr/30Tr)</a:t>
            </a: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Deposits		       Avg   GPA/SAT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Total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Freshmen*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118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89.9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/1062)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Total Transfers 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27    (3.12)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Overall Total  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145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b="1" dirty="0">
                <a:solidFill>
                  <a:srgbClr val="000080"/>
                </a:solidFill>
                <a:latin typeface="Calibri" panose="020F0502020204030204" pitchFamily="34" charset="0"/>
              </a:rPr>
              <a:t>Out-of-State Deposits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Freshmen	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41   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91.6/1037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Transfers	   	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11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b="1" dirty="0">
                <a:solidFill>
                  <a:srgbClr val="000080"/>
                </a:solidFill>
                <a:latin typeface="Calibri" panose="020F0502020204030204" pitchFamily="34" charset="0"/>
              </a:rPr>
              <a:t>Deposited Scholars	</a:t>
            </a:r>
          </a:p>
          <a:p>
            <a:pPr eaLnBrk="1" hangingPunct="1">
              <a:lnSpc>
                <a:spcPct val="100000"/>
              </a:lnSpc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Presidential	  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	9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95.2/1293)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Frederick Douglass	1	(94.5/1220)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Out-of-State Merit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10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95.5/1142)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*68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Tier 1 or 2;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50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Admit w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Consideration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4354513" y="1450975"/>
            <a:ext cx="4146550" cy="497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12600" rIns="0" bIns="0"/>
          <a:lstStyle>
            <a:lvl1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20713" algn="l"/>
                <a:tab pos="723900" algn="l"/>
                <a:tab pos="1138238" algn="l"/>
                <a:tab pos="1552575" algn="l"/>
                <a:tab pos="1968500" algn="l"/>
                <a:tab pos="2382838" algn="l"/>
                <a:tab pos="2797175" algn="l"/>
                <a:tab pos="3211513" algn="l"/>
                <a:tab pos="3627438" algn="l"/>
                <a:tab pos="4041775" algn="l"/>
                <a:tab pos="4456113" algn="l"/>
                <a:tab pos="4870450" algn="l"/>
                <a:tab pos="5284788" algn="l"/>
                <a:tab pos="5700713" algn="l"/>
                <a:tab pos="6115050" algn="l"/>
                <a:tab pos="6529388" algn="l"/>
                <a:tab pos="6943725" algn="l"/>
                <a:tab pos="7359650" algn="l"/>
                <a:tab pos="7773988" algn="l"/>
                <a:tab pos="8188325" algn="l"/>
                <a:tab pos="8602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4354513" y="1417638"/>
            <a:ext cx="4330700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Fall </a:t>
            </a:r>
            <a:r>
              <a:rPr lang="en-US" altLang="en-US" sz="16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2015    </a:t>
            </a:r>
            <a:r>
              <a:rPr lang="en-US" altLang="en-US" sz="16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                        </a:t>
            </a:r>
            <a:endParaRPr lang="en-US" altLang="en-US" sz="16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Athletic Admits	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151(134Fr/17Tr)</a:t>
            </a: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6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Deposits		       Avg   GPA/SAT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Total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Freshmen*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118    (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90.3/1073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)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Total Transfers      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16    (3.01)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Overall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Total         </a:t>
            </a: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134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Out-of-State Deposits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Freshmen	        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46     (92.4/1087)</a:t>
            </a:r>
          </a:p>
          <a:p>
            <a:pPr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Transfers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	        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3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hangingPunct="1">
              <a:lnSpc>
                <a:spcPct val="100000"/>
              </a:lnSpc>
            </a:pPr>
            <a:r>
              <a:rPr lang="en-US" altLang="en-US" sz="1600" b="1" dirty="0">
                <a:solidFill>
                  <a:srgbClr val="000080"/>
                </a:solidFill>
                <a:latin typeface="Calibri" panose="020F0502020204030204" pitchFamily="34" charset="0"/>
              </a:rPr>
              <a:t>Deposited Scholars</a:t>
            </a:r>
            <a:r>
              <a:rPr lang="en-US" altLang="en-US" sz="1400" b="1" dirty="0">
                <a:solidFill>
                  <a:srgbClr val="000080"/>
                </a:solidFill>
                <a:latin typeface="Calibri" panose="020F0502020204030204" pitchFamily="34" charset="0"/>
              </a:rPr>
              <a:t>	</a:t>
            </a:r>
          </a:p>
          <a:p>
            <a:pPr hangingPunct="1">
              <a:lnSpc>
                <a:spcPct val="100000"/>
              </a:lnSpc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Presidential	             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13	(95.7/1325)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500" dirty="0" smtClean="0">
                <a:solidFill>
                  <a:srgbClr val="000080"/>
                </a:solidFill>
                <a:latin typeface="Calibri" panose="020F0502020204030204" pitchFamily="34" charset="0"/>
              </a:rPr>
              <a:t>Out-of-State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Merit   </a:t>
            </a: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13	(95.8/1148)</a:t>
            </a:r>
          </a:p>
          <a:p>
            <a:pPr hangingPunct="1">
              <a:lnSpc>
                <a:spcPct val="100000"/>
              </a:lnSpc>
              <a:spcAft>
                <a:spcPts val="1300"/>
              </a:spcAft>
            </a:pPr>
            <a:endParaRPr lang="en-US" altLang="en-US" sz="1400" dirty="0">
              <a:solidFill>
                <a:srgbClr val="000080"/>
              </a:solidFill>
              <a:latin typeface="Calibri" panose="020F0502020204030204" pitchFamily="34" charset="0"/>
            </a:endParaRPr>
          </a:p>
          <a:p>
            <a:pPr lvl="0" hangingPunct="1">
              <a:lnSpc>
                <a:spcPct val="100000"/>
              </a:lnSpc>
            </a:pPr>
            <a:r>
              <a:rPr lang="en-US" altLang="en-US" sz="1500" dirty="0">
                <a:solidFill>
                  <a:srgbClr val="000080"/>
                </a:solidFill>
                <a:latin typeface="Calibri" panose="020F0502020204030204" pitchFamily="34" charset="0"/>
              </a:rPr>
              <a:t>*68 Tier 1 or 2; 50 Admit w Consideration</a:t>
            </a:r>
            <a:endParaRPr lang="en-US" altLang="en-US" sz="1500" dirty="0">
              <a:solidFill>
                <a:srgbClr val="00008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431307" y="0"/>
            <a:ext cx="82264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2900" b="1" dirty="0" smtClean="0">
                <a:solidFill>
                  <a:schemeClr val="accent6"/>
                </a:solidFill>
                <a:latin typeface="Calibri" charset="0"/>
              </a:rPr>
              <a:t>Student-Athlete Majors By School/College</a:t>
            </a:r>
          </a:p>
        </p:txBody>
      </p:sp>
      <p:graphicFrame>
        <p:nvGraphicFramePr>
          <p:cNvPr id="614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467325"/>
              </p:ext>
            </p:extLst>
          </p:nvPr>
        </p:nvGraphicFramePr>
        <p:xfrm>
          <a:off x="609600" y="838200"/>
          <a:ext cx="8153400" cy="4789515"/>
        </p:xfrm>
        <a:graphic>
          <a:graphicData uri="http://schemas.openxmlformats.org/drawingml/2006/table">
            <a:tbl>
              <a:tblPr/>
              <a:tblGrid>
                <a:gridCol w="2743200"/>
                <a:gridCol w="1219200"/>
                <a:gridCol w="1147762"/>
                <a:gridCol w="1901826"/>
                <a:gridCol w="1141412"/>
              </a:tblGrid>
              <a:tr h="3624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School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S-A Number*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Percent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UA Number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Percent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21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Business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24.3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1065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8.2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21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CAS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292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59.2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5120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39.3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214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Criminal Justice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1.2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257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CEAS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3.2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777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CEHC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2.4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Rockefeller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15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3.7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Social Welfare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86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Education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3.4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77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Public Health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 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689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528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Open/Undec/Intended**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&lt;1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689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5078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9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Total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493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100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13043***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        100</a:t>
                      </a:r>
                    </a:p>
                  </a:txBody>
                  <a:tcPr marT="61601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5184" name="Rectangle 58"/>
          <p:cNvSpPr>
            <a:spLocks noChangeArrowheads="1"/>
          </p:cNvSpPr>
          <p:nvPr/>
        </p:nvSpPr>
        <p:spPr bwMode="auto">
          <a:xfrm>
            <a:off x="199532" y="5689191"/>
            <a:ext cx="8458200" cy="952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*Represents declared as well as intended </a:t>
            </a: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majors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**Student-Athletes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cannot be </a:t>
            </a: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non-matriculated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***Excludes CNSE</a:t>
            </a:r>
            <a:endParaRPr lang="en-US" altLang="en-US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Double majors: 26; </a:t>
            </a: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Honors Students: 4; </a:t>
            </a:r>
            <a:r>
              <a:rPr lang="en-US" alt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Graduate Students: 19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8013" cy="565150"/>
          </a:xfrm>
        </p:spPr>
        <p:txBody>
          <a:bodyPr/>
          <a:lstStyle/>
          <a:p>
            <a:pPr lvl="0" eaLnBrk="1" hangingPunct="1">
              <a:lnSpc>
                <a:spcPct val="100000"/>
              </a:lnSpc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00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 Unicode MS" panose="020B0604020202020204" pitchFamily="34" charset="-128"/>
              </a:rPr>
              <a:t>Student-Athlete Majors, CAS</a:t>
            </a:r>
            <a:b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8009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 Unicode MS" panose="020B0604020202020204" pitchFamily="34" charset="-128"/>
              </a:rPr>
            </a:b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64977"/>
              </p:ext>
            </p:extLst>
          </p:nvPr>
        </p:nvGraphicFramePr>
        <p:xfrm>
          <a:off x="304800" y="838200"/>
          <a:ext cx="8305799" cy="5818892"/>
        </p:xfrm>
        <a:graphic>
          <a:graphicData uri="http://schemas.openxmlformats.org/drawingml/2006/table">
            <a:tbl>
              <a:tblPr/>
              <a:tblGrid>
                <a:gridCol w="2437736"/>
                <a:gridCol w="914151"/>
                <a:gridCol w="725505"/>
                <a:gridCol w="2869276"/>
                <a:gridCol w="830580"/>
                <a:gridCol w="528551"/>
              </a:tblGrid>
              <a:tr h="31171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Major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Major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951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Africana Studies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58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Journalism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6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136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95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Anthropology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62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Mathematics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224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956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Art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73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Physics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Art History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Psychology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625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Atmospheric Sciences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43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Sociology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386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Biology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675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Urban Studies</a:t>
                      </a:r>
                      <a:r>
                        <a:rPr lang="en-US" sz="1400" baseline="0" dirty="0" smtClean="0"/>
                        <a:t> and Planning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Human Biology (Anthro)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 Unicode MS" charset="0"/>
                        </a:rPr>
                        <a:t>599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Spanish</a:t>
                      </a: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31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Chemistry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147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Theater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446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Linguistics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1587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Geography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17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Music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Economics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 Unicode MS" charset="0"/>
                        </a:rPr>
                        <a:t>600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Philosophy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</a:t>
                      </a:r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English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296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245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Environmental Sciences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69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788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Globalization Studies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5911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History</a:t>
                      </a: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228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58053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79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457200" y="273050"/>
            <a:ext cx="8226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Student-Athlete </a:t>
            </a:r>
            <a:r>
              <a:rPr lang="en-US" altLang="en-US" sz="4000" dirty="0" smtClean="0">
                <a:solidFill>
                  <a:srgbClr val="280099"/>
                </a:solidFill>
                <a:latin typeface="Calibri" panose="020F0502020204030204" pitchFamily="34" charset="0"/>
              </a:rPr>
              <a:t>Majors</a:t>
            </a:r>
            <a:endParaRPr lang="en-US" altLang="en-US" sz="4000" dirty="0">
              <a:solidFill>
                <a:srgbClr val="2800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19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418686"/>
              </p:ext>
            </p:extLst>
          </p:nvPr>
        </p:nvGraphicFramePr>
        <p:xfrm>
          <a:off x="457200" y="914400"/>
          <a:ext cx="3963988" cy="4111226"/>
        </p:xfrm>
        <a:graphic>
          <a:graphicData uri="http://schemas.openxmlformats.org/drawingml/2006/table">
            <a:tbl>
              <a:tblPr/>
              <a:tblGrid>
                <a:gridCol w="2287588"/>
                <a:gridCol w="838200"/>
                <a:gridCol w="838200"/>
              </a:tblGrid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School of Business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Accounting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158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Bus. Administration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552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82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Digital Forensics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SCJ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Criminal Justice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257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CEAS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4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Computer Science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Informatics 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349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431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Financial Market Reg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6" marB="4571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234" name="Group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45978"/>
              </p:ext>
            </p:extLst>
          </p:nvPr>
        </p:nvGraphicFramePr>
        <p:xfrm>
          <a:off x="4797425" y="917575"/>
          <a:ext cx="3886200" cy="5797775"/>
        </p:xfrm>
        <a:graphic>
          <a:graphicData uri="http://schemas.openxmlformats.org/drawingml/2006/table">
            <a:tbl>
              <a:tblPr/>
              <a:tblGrid>
                <a:gridCol w="2441575"/>
                <a:gridCol w="608013"/>
                <a:gridCol w="836612"/>
              </a:tblGrid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S-As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UA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4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CEHC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493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Rockefeller College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624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Political Science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11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249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  Public Policy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92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4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School of Public Health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1438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Social Welfare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86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Open/Undecided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37962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Graduate Students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SoB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SPH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CAS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SoE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2867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   </a:t>
                      </a: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603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457200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 Unicode MS" panose="020B0604020202020204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en-US" sz="4000" dirty="0">
                <a:solidFill>
                  <a:srgbClr val="280099"/>
                </a:solidFill>
                <a:latin typeface="Calibri" panose="020F0502020204030204" pitchFamily="34" charset="0"/>
              </a:rPr>
              <a:t>Majors for </a:t>
            </a:r>
            <a:r>
              <a:rPr lang="en-US" altLang="en-US" sz="4000" dirty="0" smtClean="0">
                <a:solidFill>
                  <a:srgbClr val="280099"/>
                </a:solidFill>
                <a:latin typeface="Calibri" panose="020F0502020204030204" pitchFamily="34" charset="0"/>
              </a:rPr>
              <a:t>Men’s and Women’s Basketball</a:t>
            </a:r>
            <a:endParaRPr lang="en-US" altLang="en-US" sz="4000" dirty="0">
              <a:solidFill>
                <a:srgbClr val="280099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164329"/>
              </p:ext>
            </p:extLst>
          </p:nvPr>
        </p:nvGraphicFramePr>
        <p:xfrm>
          <a:off x="457200" y="1828800"/>
          <a:ext cx="8380413" cy="4696609"/>
        </p:xfrm>
        <a:graphic>
          <a:graphicData uri="http://schemas.openxmlformats.org/drawingml/2006/table">
            <a:tbl>
              <a:tblPr/>
              <a:tblGrid>
                <a:gridCol w="2438400"/>
                <a:gridCol w="1368425"/>
                <a:gridCol w="2439988"/>
                <a:gridCol w="2133600"/>
              </a:tblGrid>
              <a:tr h="4285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MBB (14)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WBB (14)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Africana Studies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Biochemistry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Accounting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Business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Business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Digital Forensics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Economics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790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lang="en-US" dirty="0" smtClean="0"/>
                        <a:t>History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Psychology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Journalism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Sociology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Sociology</a:t>
                      </a: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1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80" marB="4570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altLang="en-US" sz="4400" dirty="0" smtClean="0"/>
              <a:t>Football</a:t>
            </a:r>
          </a:p>
        </p:txBody>
      </p:sp>
      <p:graphicFrame>
        <p:nvGraphicFramePr>
          <p:cNvPr id="1024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541276"/>
              </p:ext>
            </p:extLst>
          </p:nvPr>
        </p:nvGraphicFramePr>
        <p:xfrm>
          <a:off x="532606" y="1404575"/>
          <a:ext cx="8078788" cy="4607351"/>
        </p:xfrm>
        <a:graphic>
          <a:graphicData uri="http://schemas.openxmlformats.org/drawingml/2006/table">
            <a:tbl>
              <a:tblPr/>
              <a:tblGrid>
                <a:gridCol w="2590800"/>
                <a:gridCol w="1220788"/>
                <a:gridCol w="3122612"/>
                <a:gridCol w="1144588"/>
              </a:tblGrid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Accounting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Human Development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Africana Studies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Human Biology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Biology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3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Informatics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Business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23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Journalism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Communication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Philosophy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Computer Engineering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Political Science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Computer Science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/>
                      </a:pPr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Psychology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Criminal Justice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Public Health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Digital Forensics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</a:rPr>
                        <a:t>Sociology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libri" panose="020F0502020204030204" pitchFamily="34" charset="0"/>
                        </a:rPr>
                        <a:t>14</a:t>
                      </a:r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Economics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8162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Emergency Preparedness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Open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1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59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History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2</a:t>
                      </a: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Graduate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School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 Unicode MS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 Unicode MS" charset="0"/>
                      </a:endParaRPr>
                    </a:p>
                  </a:txBody>
                  <a:tcPr marT="61593" marB="4571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57200" y="228600"/>
            <a:ext cx="8226425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Spring </a:t>
            </a: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16 S-A </a:t>
            </a: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GPA: </a:t>
            </a:r>
            <a:b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61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% 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Semester GPA above 3.0; 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55% 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Cum GPA above 3.0 </a:t>
            </a:r>
            <a:b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UA Average Term GPA: </a:t>
            </a: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2.99/Cum</a:t>
            </a: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: </a:t>
            </a: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2.94</a:t>
            </a:r>
            <a:endParaRPr lang="en-US" altLang="en-US" sz="2400" dirty="0" smtClean="0">
              <a:solidFill>
                <a:schemeClr val="accent6"/>
              </a:solidFill>
              <a:latin typeface="Calibri" charset="0"/>
            </a:endParaRPr>
          </a:p>
        </p:txBody>
      </p:sp>
      <p:graphicFrame>
        <p:nvGraphicFramePr>
          <p:cNvPr id="1126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69453"/>
              </p:ext>
            </p:extLst>
          </p:nvPr>
        </p:nvGraphicFramePr>
        <p:xfrm>
          <a:off x="227013" y="1600200"/>
          <a:ext cx="8688387" cy="4962524"/>
        </p:xfrm>
        <a:graphic>
          <a:graphicData uri="http://schemas.openxmlformats.org/drawingml/2006/table">
            <a:tbl>
              <a:tblPr/>
              <a:tblGrid>
                <a:gridCol w="1830387"/>
                <a:gridCol w="1219200"/>
                <a:gridCol w="1066800"/>
                <a:gridCol w="2439988"/>
                <a:gridCol w="1066800"/>
                <a:gridCol w="1065212"/>
              </a:tblGrid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Male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Football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Field Hockey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Golf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3.38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Tennis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2.74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Volleyball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Baseball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43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2.95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Softball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M&amp;W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3.10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3.24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457200" y="228600"/>
            <a:ext cx="8226425" cy="123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  <a:tab pos="8293100" algn="l"/>
              </a:tabLst>
              <a:defRPr>
                <a:solidFill>
                  <a:schemeClr val="tx1"/>
                </a:solidFill>
                <a:latin typeface="Arial" charset="0"/>
                <a:cs typeface="Arial Unicode MS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Times New Roman" pitchFamily="16" charset="0"/>
              <a:buNone/>
              <a:defRPr/>
            </a:pP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Fall </a:t>
            </a: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16 </a:t>
            </a:r>
            <a: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  <a:t>S-A GPA: </a:t>
            </a:r>
            <a:br>
              <a:rPr lang="en-US" altLang="en-US" sz="40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58.9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% 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Semester GPA above 3.0; 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54.3% </a:t>
            </a:r>
            <a: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  <a:t>Cum GPA above 3.0 </a:t>
            </a:r>
            <a:br>
              <a:rPr lang="en-US" altLang="en-US" sz="2400" dirty="0" smtClean="0">
                <a:solidFill>
                  <a:srgbClr val="280099"/>
                </a:solidFill>
                <a:latin typeface="Calibri" charset="0"/>
              </a:rPr>
            </a:b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UA Avg Term GPA:  </a:t>
            </a: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2.96/ </a:t>
            </a: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Cum: </a:t>
            </a:r>
            <a:r>
              <a:rPr lang="en-US" altLang="en-US" sz="2400" dirty="0" smtClean="0">
                <a:solidFill>
                  <a:schemeClr val="accent6"/>
                </a:solidFill>
                <a:latin typeface="Calibri" charset="0"/>
              </a:rPr>
              <a:t>2.92</a:t>
            </a:r>
            <a:endParaRPr lang="en-US" altLang="en-US" sz="2400" dirty="0" smtClean="0">
              <a:solidFill>
                <a:schemeClr val="accent6"/>
              </a:solidFill>
              <a:latin typeface="Calibri" charset="0"/>
            </a:endParaRPr>
          </a:p>
        </p:txBody>
      </p:sp>
      <p:graphicFrame>
        <p:nvGraphicFramePr>
          <p:cNvPr id="1229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00787"/>
              </p:ext>
            </p:extLst>
          </p:nvPr>
        </p:nvGraphicFramePr>
        <p:xfrm>
          <a:off x="227013" y="1600200"/>
          <a:ext cx="8688387" cy="4962524"/>
        </p:xfrm>
        <a:graphic>
          <a:graphicData uri="http://schemas.openxmlformats.org/drawingml/2006/table">
            <a:tbl>
              <a:tblPr/>
              <a:tblGrid>
                <a:gridCol w="1830387"/>
                <a:gridCol w="1219200"/>
                <a:gridCol w="1066800"/>
                <a:gridCol w="2439988"/>
                <a:gridCol w="1066800"/>
                <a:gridCol w="1065212"/>
              </a:tblGrid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Male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Women’s Teams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Term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Cum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Cross Country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Football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Field Hockey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Golf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Soccer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Tennis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2.86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Volleyball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Baseball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2.04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Basketball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36247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Indoor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Outdoor Track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1435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2.96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2.97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Lacrosse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M &amp; W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3.07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 Unicode MS" charset="0"/>
                        </a:rPr>
                        <a:t>3.10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Softball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3.19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42864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Average</a:t>
                      </a: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  <a:tab pos="86868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cs typeface="Arial Unicode MS" charset="0"/>
                        </a:rPr>
                        <a:t>3.28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cs typeface="Arial Unicode MS" charset="0"/>
                      </a:endParaRPr>
                    </a:p>
                  </a:txBody>
                  <a:tcPr marT="61598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824</Words>
  <Application>Microsoft Office PowerPoint</Application>
  <PresentationFormat>On-screen Show (4:3)</PresentationFormat>
  <Paragraphs>559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1_Office Theme</vt:lpstr>
      <vt:lpstr>PowerPoint Presentation</vt:lpstr>
      <vt:lpstr>PowerPoint Presentation</vt:lpstr>
      <vt:lpstr>PowerPoint Presentation</vt:lpstr>
      <vt:lpstr>Student-Athlete Majors, CAS </vt:lpstr>
      <vt:lpstr>PowerPoint Presentation</vt:lpstr>
      <vt:lpstr>PowerPoint Presentation</vt:lpstr>
      <vt:lpstr>Football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Academic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Harrison, Teresa M</dc:creator>
  <cp:lastModifiedBy>Richard S. Fogarty</cp:lastModifiedBy>
  <cp:revision>163</cp:revision>
  <cp:lastPrinted>2015-04-11T20:45:05Z</cp:lastPrinted>
  <dcterms:created xsi:type="dcterms:W3CDTF">1601-01-01T00:00:00Z</dcterms:created>
  <dcterms:modified xsi:type="dcterms:W3CDTF">2017-05-08T16:44:21Z</dcterms:modified>
</cp:coreProperties>
</file>