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7" r:id="rId2"/>
    <p:sldId id="256"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86" y="-7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B6C2077-202E-4AD5-A819-4931F4BBAF73}" type="datetimeFigureOut">
              <a:rPr lang="en-US" smtClean="0"/>
              <a:t>3/5/2012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4DE1155-774A-4B43-94B2-4C3438F6ED6C}" type="slidenum">
              <a:rPr lang="en-US" smtClean="0"/>
              <a:t>‹#›</a:t>
            </a:fld>
            <a:endParaRPr lang="en-US"/>
          </a:p>
        </p:txBody>
      </p:sp>
    </p:spTree>
    <p:extLst>
      <p:ext uri="{BB962C8B-B14F-4D97-AF65-F5344CB8AC3E}">
        <p14:creationId xmlns:p14="http://schemas.microsoft.com/office/powerpoint/2010/main" val="38712073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CEB7AC-FA09-4927-AB02-3DE43453E5D4}" type="datetimeFigureOut">
              <a:rPr lang="en-US" smtClean="0"/>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EB7AC-FA09-4927-AB02-3DE43453E5D4}" type="datetimeFigureOut">
              <a:rPr lang="en-US" smtClean="0"/>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EB7AC-FA09-4927-AB02-3DE43453E5D4}" type="datetimeFigureOut">
              <a:rPr lang="en-US" smtClean="0"/>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EB7AC-FA09-4927-AB02-3DE43453E5D4}" type="datetimeFigureOut">
              <a:rPr lang="en-US" smtClean="0"/>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EB7AC-FA09-4927-AB02-3DE43453E5D4}" type="datetimeFigureOut">
              <a:rPr lang="en-US" smtClean="0"/>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CEB7AC-FA09-4927-AB02-3DE43453E5D4}" type="datetimeFigureOut">
              <a:rPr lang="en-US" smtClean="0"/>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CEB7AC-FA09-4927-AB02-3DE43453E5D4}" type="datetimeFigureOut">
              <a:rPr lang="en-US" smtClean="0"/>
              <a:t>3/5/2012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CEB7AC-FA09-4927-AB02-3DE43453E5D4}" type="datetimeFigureOut">
              <a:rPr lang="en-US" smtClean="0"/>
              <a:t>3/5/2012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EB7AC-FA09-4927-AB02-3DE43453E5D4}" type="datetimeFigureOut">
              <a:rPr lang="en-US" smtClean="0"/>
              <a:t>3/5/2012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EB7AC-FA09-4927-AB02-3DE43453E5D4}" type="datetimeFigureOut">
              <a:rPr lang="en-US" smtClean="0"/>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EB7AC-FA09-4927-AB02-3DE43453E5D4}" type="datetimeFigureOut">
              <a:rPr lang="en-US" smtClean="0"/>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ED92E-806D-4319-AD4A-92C36A0CF8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EB7AC-FA09-4927-AB02-3DE43453E5D4}" type="datetimeFigureOut">
              <a:rPr lang="en-US" smtClean="0"/>
              <a:t>3/5/2012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ED92E-806D-4319-AD4A-92C36A0CF82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lgn="ctr">
              <a:buNone/>
            </a:pPr>
            <a:r>
              <a:rPr lang="en-US" dirty="0" smtClean="0"/>
              <a:t>Welcome to the</a:t>
            </a:r>
          </a:p>
          <a:p>
            <a:pPr algn="ctr">
              <a:buNone/>
            </a:pPr>
            <a:r>
              <a:rPr lang="en-US" dirty="0" smtClean="0"/>
              <a:t>University Senate</a:t>
            </a:r>
          </a:p>
          <a:p>
            <a:pPr algn="ctr">
              <a:buNone/>
            </a:pPr>
            <a:endParaRPr lang="en-US" dirty="0"/>
          </a:p>
          <a:p>
            <a:pPr algn="ctr">
              <a:buNone/>
            </a:pPr>
            <a:r>
              <a:rPr lang="en-US" b="1" dirty="0" smtClean="0"/>
              <a:t>Senators</a:t>
            </a:r>
            <a:r>
              <a:rPr lang="en-US" dirty="0" smtClean="0"/>
              <a:t>: Please sign in and pick up your </a:t>
            </a:r>
            <a:r>
              <a:rPr lang="en-US" dirty="0" err="1" smtClean="0"/>
              <a:t>i</a:t>
            </a:r>
            <a:r>
              <a:rPr lang="en-US" dirty="0" smtClean="0"/>
              <a:t>-Clicker</a:t>
            </a:r>
          </a:p>
          <a:p>
            <a:pPr algn="ctr">
              <a:buNone/>
            </a:pPr>
            <a:endParaRPr lang="en-US" dirty="0"/>
          </a:p>
          <a:p>
            <a:pPr algn="ctr">
              <a:buNone/>
            </a:pPr>
            <a:r>
              <a:rPr lang="en-US" b="1" dirty="0" smtClean="0"/>
              <a:t>Guests</a:t>
            </a:r>
            <a:r>
              <a:rPr lang="en-US" dirty="0" smtClean="0"/>
              <a:t>: Please sign in</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r>
              <a:rPr lang="en-US" b="1" dirty="0"/>
              <a:t>CERS (Committee on Ethics in Research and Scholarship) – Carolyn MacDonald, Chair</a:t>
            </a:r>
          </a:p>
          <a:p>
            <a:r>
              <a:rPr lang="en-US" dirty="0"/>
              <a:t>CERS has passed a revised version of the policy document to be brought to the senate at its next meeting.</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7500" lnSpcReduction="20000"/>
          </a:bodyPr>
          <a:lstStyle/>
          <a:p>
            <a:r>
              <a:rPr lang="en-US" b="1" dirty="0"/>
              <a:t>COR (Council on Research) – James </a:t>
            </a:r>
            <a:r>
              <a:rPr lang="en-US" b="1" dirty="0" err="1"/>
              <a:t>Castracane</a:t>
            </a:r>
            <a:r>
              <a:rPr lang="en-US" b="1" dirty="0"/>
              <a:t>, Chair</a:t>
            </a:r>
          </a:p>
          <a:p>
            <a:r>
              <a:rPr lang="en-US" dirty="0"/>
              <a:t>The Council on Research met on February 2</a:t>
            </a:r>
            <a:r>
              <a:rPr lang="en-US" baseline="30000" dirty="0"/>
              <a:t>nd</a:t>
            </a:r>
            <a:r>
              <a:rPr lang="en-US" dirty="0"/>
              <a:t> and considered multiple agenda items:</a:t>
            </a:r>
          </a:p>
          <a:p>
            <a:r>
              <a:rPr lang="en-US" dirty="0" smtClean="0"/>
              <a:t>VPR </a:t>
            </a:r>
            <a:r>
              <a:rPr lang="en-US" dirty="0"/>
              <a:t>Dias provided a Research Foundation (RF) update which included the </a:t>
            </a:r>
            <a:r>
              <a:rPr lang="en-US" dirty="0" err="1"/>
              <a:t>UAlbany</a:t>
            </a:r>
            <a:r>
              <a:rPr lang="en-US" dirty="0"/>
              <a:t> Research Activity report for the second half of 2011 and the 2012 RF Operating Plan.</a:t>
            </a:r>
          </a:p>
          <a:p>
            <a:r>
              <a:rPr lang="en-US" dirty="0" smtClean="0"/>
              <a:t>The </a:t>
            </a:r>
            <a:r>
              <a:rPr lang="en-US" dirty="0"/>
              <a:t>FRAP-A subcommittee held its proposal review meeting on January 19</a:t>
            </a:r>
            <a:r>
              <a:rPr lang="en-US" baseline="30000" dirty="0"/>
              <a:t>th</a:t>
            </a:r>
            <a:r>
              <a:rPr lang="en-US" dirty="0"/>
              <a:t> and scored the 15 applications.  Based on application quality, 11 applications were recommended for funding totaling ~$105,000.  These recommendations were unanimously endorsed by COR and forwarded to the VPR for final decision. A discussion ensued to determine the causes/solutions for the marked decline in applications seen over the past 2-3 years.</a:t>
            </a:r>
          </a:p>
          <a:p>
            <a:r>
              <a:rPr lang="en-US" dirty="0"/>
              <a:t> </a:t>
            </a:r>
            <a:r>
              <a:rPr lang="en-US" dirty="0" smtClean="0"/>
              <a:t>The </a:t>
            </a:r>
            <a:r>
              <a:rPr lang="en-US" dirty="0"/>
              <a:t>Researcher’s Liaison subcommittee presented its initial report on the establishment of an Early Career Achievement Award similar to the existing Excellence in Research and Creative Activities Award.  The Early Career award is designed to recognize an outstanding early trajectory of junior faculty.  The draft guidelines were discussed by COR and the sub-committee is working on modifications to the proposed procedures.  The revised version will be considered at the next COR meeting on March 1</a:t>
            </a:r>
            <a:r>
              <a:rPr lang="en-US" baseline="30000" dirty="0"/>
              <a:t>st</a:t>
            </a:r>
            <a:r>
              <a:rPr lang="en-US" dirty="0" smtClean="0"/>
              <a:t>.</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smtClean="0"/>
              <a:t>Council/Committee Reports</a:t>
            </a:r>
            <a:endParaRPr lang="en-US" sz="1600" b="1" u="sng" dirty="0" smtClean="0"/>
          </a:p>
          <a:p>
            <a:pPr lvl="2"/>
            <a:r>
              <a:rPr lang="en-US" dirty="0" smtClean="0"/>
              <a:t>	</a:t>
            </a:r>
            <a:r>
              <a:rPr lang="en-US" b="1" dirty="0" smtClean="0"/>
              <a:t> </a:t>
            </a:r>
            <a:endParaRPr lang="en-US" sz="1600" b="1" dirty="0" smtClean="0"/>
          </a:p>
          <a:p>
            <a:r>
              <a:rPr lang="en-US" b="1" dirty="0" smtClean="0"/>
              <a:t>Old </a:t>
            </a:r>
            <a:r>
              <a:rPr lang="en-US" b="1" dirty="0"/>
              <a:t>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r>
              <a:rPr lang="en-US" b="1" dirty="0"/>
              <a:t>CPCA (Council on Promotions and Continuing Appointments) – Christine Wagner, Chair</a:t>
            </a:r>
          </a:p>
          <a:p>
            <a:r>
              <a:rPr lang="en-US" dirty="0"/>
              <a:t>CPCA has now completed the review of eighteen cases this year. The next meeting will occur March 2, 2012. </a:t>
            </a:r>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92500" lnSpcReduction="20000"/>
          </a:bodyPr>
          <a:lstStyle/>
          <a:p>
            <a:r>
              <a:rPr lang="en-US" b="1" dirty="0"/>
              <a:t>GAC (Graduate Academic Council) – Tim Groves, Chair</a:t>
            </a:r>
          </a:p>
          <a:p>
            <a:r>
              <a:rPr lang="en-US" dirty="0"/>
              <a:t>The GAC met on February 6. The policies and practices for dealing with academic dishonesty were discussed. The GAC members have submitted recommendations for updates to the language appearing in the Graduate Bulletin. This will be coordinated with the UAC for a joint Senate bill. There are presently no bills pending from GAC</a:t>
            </a:r>
            <a:r>
              <a:rPr lang="en-US" dirty="0" smtClean="0"/>
              <a:t>.</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62500" lnSpcReduction="20000"/>
          </a:bodyPr>
          <a:lstStyle/>
          <a:p>
            <a:r>
              <a:rPr lang="en-US" b="1" dirty="0"/>
              <a:t>GOV (Governance Council) – </a:t>
            </a:r>
            <a:r>
              <a:rPr lang="en-US" b="1" dirty="0" err="1"/>
              <a:t>Andi</a:t>
            </a:r>
            <a:r>
              <a:rPr lang="en-US" b="1" dirty="0"/>
              <a:t> Lyons, Chair </a:t>
            </a:r>
          </a:p>
          <a:p>
            <a:r>
              <a:rPr lang="en-US" dirty="0"/>
              <a:t>The Governance Council met on February 13 to discuss Senate Resolution 1112-03R.  At the GOV Chair’s request, Provost Phillips attended the meeting to answer questions and provide narrative on the upper administration’s perspective.  Dan White has agreed to lead GOV’s task force as we proceed with this investigation and the work of developing procedures for the future.  The Council also discussed strategies for bringing the work of the Administrative Review Committee into line with the needs of the administration.  A meeting to discuss President Philip’s concerns, outlined in the memo read at the February 6 Senate meeting, is planned for the near future.  The next meeting of the GOV Council is scheduled for February 27</a:t>
            </a:r>
            <a:r>
              <a:rPr lang="en-US" dirty="0" smtClean="0"/>
              <a:t>.</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7500" lnSpcReduction="20000"/>
          </a:bodyPr>
          <a:lstStyle/>
          <a:p>
            <a:r>
              <a:rPr lang="en-US" b="1" dirty="0"/>
              <a:t>LISC (Council on Libraries, Information Systems, and Computing) – Nancy Newman, Chair</a:t>
            </a:r>
          </a:p>
          <a:p>
            <a:r>
              <a:rPr lang="en-US" dirty="0"/>
              <a:t>The majority of our Feb. 6 meeting was devoted to Counsel John Reilly’s presentation by on </a:t>
            </a:r>
            <a:r>
              <a:rPr lang="en-US" dirty="0" err="1"/>
              <a:t>UAlbany’s</a:t>
            </a:r>
            <a:r>
              <a:rPr lang="en-US" dirty="0"/>
              <a:t> protocol for handling FOIL requests. All NY State agencies are subject to FOIL requests, and all agency records are potentially accessible. There are, however, nine categories of exemptions (such as records covered by FERPA). Requests are handled by Counsel on a case-by-case basis to determine the applicability of FOIL and its exemptions. New York’s “Intra-Agency Exemption,” which protects the “deliberative process of government,” offers some safeguards against wholesale requisition of faculty records, and might have been applicable in the </a:t>
            </a:r>
            <a:r>
              <a:rPr lang="en-US" dirty="0" err="1"/>
              <a:t>UWisconsin</a:t>
            </a:r>
            <a:r>
              <a:rPr lang="en-US" dirty="0"/>
              <a:t> case that was discussed at UFS. Counsel Reilly’s presentation provoked lively discussion, and details are available in LISC’s published minutes.</a:t>
            </a:r>
          </a:p>
          <a:p>
            <a:r>
              <a:rPr lang="en-US" dirty="0"/>
              <a:t>The Library Committee heard from Associate Librarian Karen Brown about the “Digital Content Task Force” on Feb. 10. This group is developing a long-term plan for archiving, preserving, and expanding access to electronic materials created within the University.</a:t>
            </a:r>
          </a:p>
          <a:p>
            <a:r>
              <a:rPr lang="en-US" dirty="0"/>
              <a:t>The IT Committee, which met twice in January, plans to review a draft of the "Responsible Use" policy by the end of February in anticipation of its presentation at the next LISC meeting, March 5.  </a:t>
            </a:r>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UAC (Undergraduate Academic Council) – JoAnne </a:t>
            </a:r>
            <a:r>
              <a:rPr lang="en-US" b="1" dirty="0" err="1"/>
              <a:t>Malatesta</a:t>
            </a:r>
            <a:r>
              <a:rPr lang="en-US" b="1" dirty="0"/>
              <a:t>, Chair</a:t>
            </a:r>
          </a:p>
          <a:p>
            <a:r>
              <a:rPr lang="en-US" dirty="0"/>
              <a:t>The Undergraduate Academic Council met on January 30</a:t>
            </a:r>
            <a:r>
              <a:rPr lang="en-US" baseline="30000" dirty="0"/>
              <a:t>th</a:t>
            </a:r>
            <a:r>
              <a:rPr lang="en-US" dirty="0"/>
              <a:t> and February 13</a:t>
            </a:r>
            <a:r>
              <a:rPr lang="en-US" baseline="30000" dirty="0"/>
              <a:t>th</a:t>
            </a:r>
            <a:r>
              <a:rPr lang="en-US" dirty="0"/>
              <a:t> to review a series of departmental proposals.  We will meet again on the 27</a:t>
            </a:r>
            <a:r>
              <a:rPr lang="en-US" baseline="30000" dirty="0"/>
              <a:t>th</a:t>
            </a:r>
            <a:r>
              <a:rPr lang="en-US" dirty="0"/>
              <a:t> to review additional proposals from Music and Informatics.  UAC approved the following proposals and is now forwarding them on to the Senate for review:</a:t>
            </a:r>
          </a:p>
          <a:p>
            <a:r>
              <a:rPr lang="en-US" dirty="0"/>
              <a:t> </a:t>
            </a:r>
          </a:p>
          <a:p>
            <a:pPr lvl="0"/>
            <a:r>
              <a:rPr lang="en-US" dirty="0"/>
              <a:t>Senate Bill 1112-09 End Admissions to GEO Concentration of </a:t>
            </a:r>
            <a:r>
              <a:rPr lang="en-US" dirty="0" err="1"/>
              <a:t>Env</a:t>
            </a:r>
            <a:r>
              <a:rPr lang="en-US" dirty="0"/>
              <a:t>. Science BS &amp; GEO Minor in DAES</a:t>
            </a:r>
          </a:p>
          <a:p>
            <a:pPr lvl="0"/>
            <a:r>
              <a:rPr lang="en-US" dirty="0"/>
              <a:t>RPUB to PRAD Program Proposal</a:t>
            </a:r>
          </a:p>
          <a:p>
            <a:pPr lvl="0"/>
            <a:r>
              <a:rPr lang="en-US" dirty="0"/>
              <a:t>Senate Bill 1112-11 ECO Revisions to BA</a:t>
            </a:r>
          </a:p>
          <a:p>
            <a:pPr lvl="0"/>
            <a:r>
              <a:rPr lang="en-US" dirty="0"/>
              <a:t>Senate Bill 1112-12 EAS 2011 Curriculum Revision</a:t>
            </a:r>
          </a:p>
          <a:p>
            <a:pPr lvl="0"/>
            <a:r>
              <a:rPr lang="en-US" dirty="0"/>
              <a:t>Senate Bill 1112-13 POS </a:t>
            </a:r>
            <a:r>
              <a:rPr lang="en-US" dirty="0" smtClean="0"/>
              <a:t>Concentrations</a:t>
            </a:r>
            <a:endParaRPr lang="en-US" dirty="0"/>
          </a:p>
          <a:p>
            <a:r>
              <a:rPr lang="en-US" dirty="0"/>
              <a:t>The General Education proposal was forwarded to UPPC for review on February 13th.</a:t>
            </a:r>
          </a:p>
          <a:p>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70000" lnSpcReduction="20000"/>
          </a:bodyPr>
          <a:lstStyle/>
          <a:p>
            <a:r>
              <a:rPr lang="en-US" b="1" dirty="0"/>
              <a:t>ULC (University Life Council) – </a:t>
            </a:r>
            <a:r>
              <a:rPr lang="en-US" b="1" dirty="0" err="1"/>
              <a:t>Yenisel</a:t>
            </a:r>
            <a:r>
              <a:rPr lang="en-US" b="1" dirty="0"/>
              <a:t> </a:t>
            </a:r>
            <a:r>
              <a:rPr lang="en-US" b="1" dirty="0" err="1"/>
              <a:t>Gulatee</a:t>
            </a:r>
            <a:r>
              <a:rPr lang="en-US" b="1" dirty="0"/>
              <a:t>, Chair</a:t>
            </a:r>
          </a:p>
          <a:p>
            <a:r>
              <a:rPr lang="en-US" dirty="0"/>
              <a:t>ULC met on February 2nd. We discussed new topics we'd like to focus on in the Spring semester, such as international students, student engagement, and employee satisfaction. Furthermore, we reviewed the letter recommending President Philip to form a task force in order to further study our campus smoking policy and the implementation of a Tobacco-Free campus. Since not all the members were present at the meeting, we decided to vote on its approval via email. The letter was approved by ULC members and has been sent. Our next meeting is on March 1</a:t>
            </a:r>
            <a:r>
              <a:rPr lang="en-US" baseline="30000" dirty="0"/>
              <a:t>st</a:t>
            </a:r>
            <a:r>
              <a:rPr lang="en-US" dirty="0"/>
              <a:t> with guest speaker, Margaret Reich from the Office of International Education</a:t>
            </a:r>
            <a:r>
              <a:rPr lang="en-US" dirty="0" smtClean="0"/>
              <a:t>.</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UPPC (University Planning and Policy Council) – Eric </a:t>
            </a:r>
            <a:r>
              <a:rPr lang="en-US" b="1" dirty="0" err="1"/>
              <a:t>Lifshin</a:t>
            </a:r>
            <a:r>
              <a:rPr lang="en-US" b="1" dirty="0"/>
              <a:t>, Chair</a:t>
            </a:r>
          </a:p>
          <a:p>
            <a:r>
              <a:rPr lang="en-US" dirty="0"/>
              <a:t>UPPC met on Friday February 17.  The Provost provided an extensive report on a variety of topics including new Federal reporting regulations, the status of strategic plan implementation, SUNY 2020 and the Chancellors report.  Details of the presentation can be found in the minutes as well as in other support documents provided by the Provost.  UAC reported on the proposal for new General Education requirements and their implementation.  UPPC evaluated resource implications and voted to forward the proposal to the full SEC.  Time was not available to discuss the current effort of UPPC to develop a campus impact statement that will accompany proposed legislation and help UPPC and other councils in establishing their position for proposed legislation or other items put forward for discussion or a vote. A draft of the proposed form will be circulated to the membership for their consideration the process can be expedited prior to the next meeting.</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lgn="ctr">
              <a:buNone/>
            </a:pPr>
            <a:endParaRPr lang="en-US" dirty="0" smtClean="0"/>
          </a:p>
          <a:p>
            <a:pPr algn="ctr">
              <a:buNone/>
            </a:pPr>
            <a:endParaRPr lang="en-US" dirty="0"/>
          </a:p>
          <a:p>
            <a:pPr algn="ctr">
              <a:buNone/>
            </a:pPr>
            <a:endParaRPr lang="en-US" dirty="0" smtClean="0"/>
          </a:p>
          <a:p>
            <a:pPr algn="ctr">
              <a:buNone/>
            </a:pPr>
            <a:r>
              <a:rPr lang="en-US" dirty="0" smtClean="0"/>
              <a:t>Old Business</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u="sng" dirty="0"/>
              <a:t>Old Business</a:t>
            </a:r>
            <a:endParaRPr lang="en-US" sz="1600" b="1" u="sng"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lgn="ctr">
              <a:buNone/>
            </a:pPr>
            <a:endParaRPr lang="en-US" dirty="0" smtClean="0"/>
          </a:p>
          <a:p>
            <a:pPr algn="ctr">
              <a:buNone/>
            </a:pPr>
            <a:endParaRPr lang="en-US" dirty="0"/>
          </a:p>
          <a:p>
            <a:pPr algn="ctr">
              <a:buNone/>
            </a:pPr>
            <a:endParaRPr lang="en-US" dirty="0" smtClean="0"/>
          </a:p>
          <a:p>
            <a:pPr algn="ctr">
              <a:buNone/>
            </a:pPr>
            <a:r>
              <a:rPr lang="en-US" dirty="0" smtClean="0"/>
              <a:t>Approval of the Minutes</a:t>
            </a:r>
          </a:p>
          <a:p>
            <a:pPr algn="ctr">
              <a:buNone/>
            </a:pPr>
            <a:r>
              <a:rPr lang="en-US" dirty="0" smtClean="0"/>
              <a:t>Of </a:t>
            </a:r>
          </a:p>
          <a:p>
            <a:pPr algn="ctr">
              <a:buNone/>
            </a:pPr>
            <a:r>
              <a:rPr lang="en-US" dirty="0" smtClean="0"/>
              <a:t>February 6, 2012</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b="1" u="sng" dirty="0"/>
              <a:t>Approval of Minutes of February 6, </a:t>
            </a:r>
            <a:r>
              <a:rPr lang="en-US" b="1" u="sng" dirty="0" smtClean="0"/>
              <a:t>2012</a:t>
            </a:r>
            <a:endParaRPr lang="en-US" sz="1600" b="1" u="sng"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7500" lnSpcReduction="20000"/>
          </a:bodyPr>
          <a:lstStyle/>
          <a:p>
            <a:pPr algn="r">
              <a:buNone/>
            </a:pPr>
            <a:r>
              <a:rPr lang="en-US" b="1" dirty="0"/>
              <a:t>Senate Bill 1112-09</a:t>
            </a:r>
            <a:endParaRPr lang="en-US" dirty="0"/>
          </a:p>
          <a:p>
            <a:pPr>
              <a:buNone/>
            </a:pPr>
            <a:r>
              <a:rPr lang="en-US" b="1" dirty="0"/>
              <a:t> </a:t>
            </a:r>
            <a:endParaRPr lang="en-US" dirty="0"/>
          </a:p>
          <a:p>
            <a:pPr algn="ctr">
              <a:buNone/>
            </a:pPr>
            <a:r>
              <a:rPr lang="en-US" b="1" dirty="0"/>
              <a:t>UNIVERSITY SENATE</a:t>
            </a:r>
            <a:endParaRPr lang="en-US" dirty="0"/>
          </a:p>
          <a:p>
            <a:pPr algn="ctr">
              <a:buNone/>
            </a:pPr>
            <a:r>
              <a:rPr lang="en-US" dirty="0"/>
              <a:t> </a:t>
            </a:r>
          </a:p>
          <a:p>
            <a:pPr algn="ctr">
              <a:buNone/>
            </a:pPr>
            <a:r>
              <a:rPr lang="en-US" dirty="0"/>
              <a:t>UNVERSITY AT ALBANY</a:t>
            </a:r>
          </a:p>
          <a:p>
            <a:pPr algn="ctr">
              <a:buNone/>
            </a:pPr>
            <a:r>
              <a:rPr lang="en-US" dirty="0"/>
              <a:t>STATE UNIVERSITY OF NEW YORK</a:t>
            </a:r>
          </a:p>
          <a:p>
            <a:pPr>
              <a:buNone/>
            </a:pPr>
            <a:r>
              <a:rPr lang="en-US" dirty="0"/>
              <a:t> </a:t>
            </a:r>
          </a:p>
          <a:p>
            <a:pPr>
              <a:buNone/>
            </a:pPr>
            <a:r>
              <a:rPr lang="en-US" dirty="0"/>
              <a:t> </a:t>
            </a:r>
            <a:r>
              <a:rPr lang="en-US" dirty="0" smtClean="0"/>
              <a:t>Introduced </a:t>
            </a:r>
            <a:r>
              <a:rPr lang="en-US" dirty="0"/>
              <a:t>by:		UAC</a:t>
            </a:r>
          </a:p>
          <a:p>
            <a:pPr>
              <a:buNone/>
            </a:pPr>
            <a:r>
              <a:rPr lang="en-US" dirty="0"/>
              <a:t> </a:t>
            </a:r>
            <a:r>
              <a:rPr lang="en-US" dirty="0" smtClean="0"/>
              <a:t>Date</a:t>
            </a:r>
            <a:r>
              <a:rPr lang="en-US" dirty="0"/>
              <a:t>:			March 5, 2012</a:t>
            </a:r>
          </a:p>
          <a:p>
            <a:pPr>
              <a:buNone/>
            </a:pPr>
            <a:r>
              <a:rPr lang="en-US" dirty="0"/>
              <a:t> </a:t>
            </a:r>
          </a:p>
          <a:p>
            <a:pPr>
              <a:buNone/>
            </a:pPr>
            <a:r>
              <a:rPr lang="en-US" b="1" dirty="0"/>
              <a:t> </a:t>
            </a:r>
            <a:r>
              <a:rPr lang="en-US" b="1" dirty="0" smtClean="0"/>
              <a:t>REQUEST </a:t>
            </a:r>
            <a:r>
              <a:rPr lang="en-US" b="1" dirty="0"/>
              <a:t>TO END ADMISSION TO THE GEOLOGY CONCENTRATION OF THE ENVIRONMENTAL SCIENCE B.S. AND THE GEOLOGY MINOR IN THE DEPARTMENT OF ATMOSPHERIC AND ENVIRONMENTAL SCIENCES</a:t>
            </a:r>
            <a:endParaRPr lang="en-US" dirty="0"/>
          </a:p>
          <a:p>
            <a:pPr>
              <a:buNone/>
            </a:pPr>
            <a:r>
              <a:rPr lang="en-US" b="1" dirty="0"/>
              <a:t> </a:t>
            </a:r>
            <a:endParaRPr lang="en-US" dirty="0"/>
          </a:p>
          <a:p>
            <a:pPr>
              <a:buNone/>
            </a:pPr>
            <a:r>
              <a:rPr lang="en-US" dirty="0"/>
              <a:t>IT IS HEREBY PROPOSED THAT THE </a:t>
            </a:r>
            <a:r>
              <a:rPr lang="en-US" dirty="0" smtClean="0"/>
              <a:t>ABOVE </a:t>
            </a:r>
            <a:r>
              <a:rPr lang="en-US" dirty="0"/>
              <a:t>BE </a:t>
            </a:r>
            <a:r>
              <a:rPr lang="en-US" dirty="0" smtClean="0"/>
              <a:t>ADOPTED</a:t>
            </a:r>
            <a:endParaRPr lang="en-US" dirty="0"/>
          </a:p>
          <a:p>
            <a:pPr>
              <a:buNone/>
            </a:pPr>
            <a:r>
              <a:rPr lang="en-US" dirty="0"/>
              <a:t>  </a:t>
            </a:r>
          </a:p>
          <a:p>
            <a:pPr lvl="0">
              <a:buNone/>
            </a:pPr>
            <a:r>
              <a:rPr lang="en-US" dirty="0"/>
              <a:t>That this takes effect for the spring 2012 semester.</a:t>
            </a:r>
          </a:p>
          <a:p>
            <a:pPr>
              <a:buNone/>
            </a:pPr>
            <a:r>
              <a:rPr lang="en-US" dirty="0"/>
              <a:t> </a:t>
            </a:r>
          </a:p>
          <a:p>
            <a:pPr lvl="0">
              <a:buNone/>
            </a:pPr>
            <a:r>
              <a:rPr lang="en-US" dirty="0"/>
              <a:t>That this proposal be forwarded to President George M. Philip for approval.</a:t>
            </a:r>
          </a:p>
          <a:p>
            <a:pPr>
              <a:buNone/>
            </a:pPr>
            <a:r>
              <a:rPr lang="en-US" b="1" dirty="0"/>
              <a:t> </a:t>
            </a:r>
            <a:endParaRPr lang="en-US" dirty="0"/>
          </a:p>
          <a:p>
            <a:pPr>
              <a:buNone/>
            </a:pPr>
            <a:endParaRPr lang="en-US" dirty="0" smtClean="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u="sng" dirty="0"/>
              <a:t>New Business</a:t>
            </a:r>
            <a:endParaRPr lang="en-US" sz="1600" b="1" u="sng"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b="1" u="sng" dirty="0" smtClean="0"/>
              <a:t>Senate </a:t>
            </a:r>
            <a:r>
              <a:rPr lang="en-US" b="1" u="sng" dirty="0"/>
              <a:t>Bill 1112-09 End Admissions to GEO Concentration of </a:t>
            </a:r>
            <a:r>
              <a:rPr lang="en-US" b="1" u="sng" dirty="0" err="1"/>
              <a:t>Env</a:t>
            </a:r>
            <a:r>
              <a:rPr lang="en-US" b="1" u="sng" dirty="0"/>
              <a:t>. Science BS &amp; GEO Minor in </a:t>
            </a:r>
            <a:r>
              <a:rPr lang="en-US" b="1" u="sng"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55000" lnSpcReduction="20000"/>
          </a:bodyPr>
          <a:lstStyle/>
          <a:p>
            <a:pPr algn="r">
              <a:buNone/>
            </a:pPr>
            <a:r>
              <a:rPr lang="en-US" b="1" dirty="0"/>
              <a:t>Senate Bill 1112-11</a:t>
            </a:r>
            <a:endParaRPr lang="en-US" dirty="0"/>
          </a:p>
          <a:p>
            <a:pPr>
              <a:buNone/>
            </a:pPr>
            <a:r>
              <a:rPr lang="en-US" b="1" dirty="0"/>
              <a:t> </a:t>
            </a:r>
            <a:endParaRPr lang="en-US" dirty="0"/>
          </a:p>
          <a:p>
            <a:pPr algn="ctr">
              <a:buNone/>
            </a:pPr>
            <a:r>
              <a:rPr lang="en-US" b="1" dirty="0"/>
              <a:t>UNIVERSITY SENATE</a:t>
            </a:r>
            <a:endParaRPr lang="en-US" dirty="0"/>
          </a:p>
          <a:p>
            <a:pPr algn="ctr">
              <a:buNone/>
            </a:pPr>
            <a:r>
              <a:rPr lang="en-US" dirty="0"/>
              <a:t> </a:t>
            </a:r>
          </a:p>
          <a:p>
            <a:pPr algn="ctr">
              <a:buNone/>
            </a:pPr>
            <a:r>
              <a:rPr lang="en-US" dirty="0"/>
              <a:t>UNVERSITY AT ALBANY</a:t>
            </a:r>
          </a:p>
          <a:p>
            <a:pPr algn="ctr">
              <a:buNone/>
            </a:pPr>
            <a:r>
              <a:rPr lang="en-US" dirty="0"/>
              <a:t>STATE UNIVERSITY OF NEW YORK</a:t>
            </a:r>
          </a:p>
          <a:p>
            <a:pPr>
              <a:buNone/>
            </a:pPr>
            <a:r>
              <a:rPr lang="en-US" dirty="0"/>
              <a:t>  </a:t>
            </a:r>
          </a:p>
          <a:p>
            <a:pPr>
              <a:buNone/>
            </a:pPr>
            <a:r>
              <a:rPr lang="en-US" dirty="0"/>
              <a:t>Introduced by:		UAC</a:t>
            </a:r>
          </a:p>
          <a:p>
            <a:pPr>
              <a:buNone/>
            </a:pPr>
            <a:r>
              <a:rPr lang="en-US" dirty="0"/>
              <a:t> </a:t>
            </a:r>
            <a:r>
              <a:rPr lang="en-US" dirty="0" smtClean="0"/>
              <a:t>Date</a:t>
            </a:r>
            <a:r>
              <a:rPr lang="en-US" dirty="0"/>
              <a:t>:			March 5, 2012</a:t>
            </a:r>
          </a:p>
          <a:p>
            <a:pPr>
              <a:buNone/>
            </a:pPr>
            <a:r>
              <a:rPr lang="en-US" dirty="0"/>
              <a:t> </a:t>
            </a:r>
          </a:p>
          <a:p>
            <a:pPr>
              <a:buNone/>
            </a:pPr>
            <a:r>
              <a:rPr lang="en-US" b="1" dirty="0"/>
              <a:t> </a:t>
            </a:r>
            <a:r>
              <a:rPr lang="en-US" b="1" dirty="0" smtClean="0"/>
              <a:t>ECO </a:t>
            </a:r>
            <a:r>
              <a:rPr lang="en-US" b="1" dirty="0"/>
              <a:t>REVISIONS TO BA</a:t>
            </a:r>
            <a:endParaRPr lang="en-US" dirty="0"/>
          </a:p>
          <a:p>
            <a:pPr>
              <a:buNone/>
            </a:pPr>
            <a:r>
              <a:rPr lang="en-US" b="1" dirty="0"/>
              <a:t> </a:t>
            </a:r>
            <a:endParaRPr lang="en-US" dirty="0"/>
          </a:p>
          <a:p>
            <a:pPr>
              <a:buNone/>
            </a:pPr>
            <a:r>
              <a:rPr lang="en-US" dirty="0"/>
              <a:t>IT IS HEREBY PROPOSED THAT THE </a:t>
            </a:r>
            <a:r>
              <a:rPr lang="en-US" dirty="0" smtClean="0"/>
              <a:t>ABOVE </a:t>
            </a:r>
            <a:r>
              <a:rPr lang="en-US" dirty="0"/>
              <a:t>BE </a:t>
            </a:r>
            <a:r>
              <a:rPr lang="en-US" dirty="0" smtClean="0"/>
              <a:t>ADOPTED</a:t>
            </a:r>
            <a:endParaRPr lang="en-US" dirty="0"/>
          </a:p>
          <a:p>
            <a:pPr>
              <a:buNone/>
            </a:pPr>
            <a:r>
              <a:rPr lang="en-US" dirty="0"/>
              <a:t>  </a:t>
            </a:r>
          </a:p>
          <a:p>
            <a:pPr lvl="0">
              <a:buNone/>
            </a:pPr>
            <a:r>
              <a:rPr lang="en-US" dirty="0"/>
              <a:t>That this takes effect for the spring 2012 semester.</a:t>
            </a:r>
          </a:p>
          <a:p>
            <a:pPr>
              <a:buNone/>
            </a:pPr>
            <a:r>
              <a:rPr lang="en-US" dirty="0"/>
              <a:t> </a:t>
            </a:r>
          </a:p>
          <a:p>
            <a:pPr lvl="0">
              <a:buNone/>
            </a:pPr>
            <a:r>
              <a:rPr lang="en-US" dirty="0"/>
              <a:t>That this proposal be forwarded to President George M. Philip for approval.</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b="1" u="sng" dirty="0" smtClean="0"/>
              <a:t>Senate </a:t>
            </a:r>
            <a:r>
              <a:rPr lang="en-US" b="1" u="sng" dirty="0"/>
              <a:t>Bill 1112-11 ECO Revisions to </a:t>
            </a:r>
            <a:r>
              <a:rPr lang="en-US" b="1" u="sng"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62500" lnSpcReduction="20000"/>
          </a:bodyPr>
          <a:lstStyle/>
          <a:p>
            <a:pPr algn="r">
              <a:buNone/>
            </a:pPr>
            <a:r>
              <a:rPr lang="en-US" b="1" dirty="0"/>
              <a:t>Senate Bill 1112-12</a:t>
            </a:r>
            <a:endParaRPr lang="en-US" dirty="0"/>
          </a:p>
          <a:p>
            <a:pPr>
              <a:buNone/>
            </a:pPr>
            <a:r>
              <a:rPr lang="en-US" b="1" dirty="0"/>
              <a:t> </a:t>
            </a:r>
            <a:endParaRPr lang="en-US" dirty="0"/>
          </a:p>
          <a:p>
            <a:pPr algn="ctr">
              <a:buNone/>
            </a:pPr>
            <a:r>
              <a:rPr lang="en-US" b="1" dirty="0"/>
              <a:t>UNIVERSITY SENATE</a:t>
            </a:r>
            <a:endParaRPr lang="en-US" dirty="0"/>
          </a:p>
          <a:p>
            <a:pPr algn="ctr">
              <a:buNone/>
            </a:pPr>
            <a:r>
              <a:rPr lang="en-US" dirty="0"/>
              <a:t> </a:t>
            </a:r>
          </a:p>
          <a:p>
            <a:pPr algn="ctr">
              <a:buNone/>
            </a:pPr>
            <a:r>
              <a:rPr lang="en-US" dirty="0"/>
              <a:t>UNVERSITY AT ALBANY</a:t>
            </a:r>
          </a:p>
          <a:p>
            <a:pPr algn="ctr">
              <a:buNone/>
            </a:pPr>
            <a:r>
              <a:rPr lang="en-US" dirty="0"/>
              <a:t>STATE UNIVERSITY OF NEW YORK</a:t>
            </a:r>
          </a:p>
          <a:p>
            <a:pPr>
              <a:buNone/>
            </a:pPr>
            <a:r>
              <a:rPr lang="en-US" dirty="0"/>
              <a:t> </a:t>
            </a:r>
          </a:p>
          <a:p>
            <a:pPr>
              <a:buNone/>
            </a:pPr>
            <a:r>
              <a:rPr lang="en-US" dirty="0"/>
              <a:t> </a:t>
            </a:r>
            <a:r>
              <a:rPr lang="en-US" dirty="0" smtClean="0"/>
              <a:t>Introduced </a:t>
            </a:r>
            <a:r>
              <a:rPr lang="en-US" dirty="0"/>
              <a:t>by:		UAC</a:t>
            </a:r>
          </a:p>
          <a:p>
            <a:pPr>
              <a:buNone/>
            </a:pPr>
            <a:r>
              <a:rPr lang="en-US" dirty="0"/>
              <a:t> </a:t>
            </a:r>
            <a:r>
              <a:rPr lang="en-US" dirty="0" smtClean="0"/>
              <a:t>date</a:t>
            </a:r>
            <a:r>
              <a:rPr lang="en-US" dirty="0"/>
              <a:t>:			March 5, 2012</a:t>
            </a:r>
          </a:p>
          <a:p>
            <a:pPr>
              <a:buNone/>
            </a:pPr>
            <a:r>
              <a:rPr lang="en-US" dirty="0"/>
              <a:t> </a:t>
            </a:r>
          </a:p>
          <a:p>
            <a:pPr>
              <a:buNone/>
            </a:pPr>
            <a:r>
              <a:rPr lang="en-US" b="1" dirty="0"/>
              <a:t>EAS 2011 CURRICULUM REVISION</a:t>
            </a:r>
            <a:endParaRPr lang="en-US" dirty="0"/>
          </a:p>
          <a:p>
            <a:pPr>
              <a:buNone/>
            </a:pPr>
            <a:r>
              <a:rPr lang="en-US" b="1" dirty="0"/>
              <a:t> </a:t>
            </a:r>
            <a:endParaRPr lang="en-US" dirty="0"/>
          </a:p>
          <a:p>
            <a:pPr>
              <a:buNone/>
            </a:pPr>
            <a:r>
              <a:rPr lang="en-US" dirty="0"/>
              <a:t>IT IS HEREBY PROPOSED THAT THE </a:t>
            </a:r>
            <a:r>
              <a:rPr lang="en-US" dirty="0" smtClean="0"/>
              <a:t>ABOVE </a:t>
            </a:r>
            <a:r>
              <a:rPr lang="en-US" dirty="0"/>
              <a:t>BE </a:t>
            </a:r>
            <a:r>
              <a:rPr lang="en-US" dirty="0" smtClean="0"/>
              <a:t>ADOPTED</a:t>
            </a:r>
            <a:r>
              <a:rPr lang="en-US" dirty="0"/>
              <a:t> </a:t>
            </a:r>
          </a:p>
          <a:p>
            <a:pPr>
              <a:buNone/>
            </a:pPr>
            <a:r>
              <a:rPr lang="en-US" dirty="0"/>
              <a:t> </a:t>
            </a:r>
          </a:p>
          <a:p>
            <a:pPr lvl="0">
              <a:buNone/>
            </a:pPr>
            <a:r>
              <a:rPr lang="en-US" dirty="0"/>
              <a:t>That this takes effect for the fall 2011 semester.</a:t>
            </a:r>
          </a:p>
          <a:p>
            <a:pPr>
              <a:buNone/>
            </a:pPr>
            <a:r>
              <a:rPr lang="en-US" dirty="0"/>
              <a:t> </a:t>
            </a:r>
          </a:p>
          <a:p>
            <a:pPr lvl="0">
              <a:buNone/>
            </a:pPr>
            <a:r>
              <a:rPr lang="en-US" dirty="0"/>
              <a:t>That this proposal be forwarded to President George M. Philip for approval</a:t>
            </a:r>
            <a:r>
              <a:rPr lang="en-US" dirty="0" smtClean="0"/>
              <a:t>.</a:t>
            </a:r>
            <a:endParaRPr lang="en-US" dirty="0"/>
          </a:p>
          <a:p>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b="1" u="sng" dirty="0" smtClean="0"/>
              <a:t>Senate </a:t>
            </a:r>
            <a:r>
              <a:rPr lang="en-US" b="1" u="sng" dirty="0"/>
              <a:t>Bill 1112-12 </a:t>
            </a:r>
            <a:r>
              <a:rPr lang="en-US" b="1" u="sng" dirty="0" smtClean="0"/>
              <a:t>EAS 2011 </a:t>
            </a:r>
            <a:r>
              <a:rPr lang="en-US" b="1" u="sng" dirty="0"/>
              <a:t>Curriculum </a:t>
            </a:r>
            <a:r>
              <a:rPr lang="en-US" b="1" u="sng"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62500" lnSpcReduction="20000"/>
          </a:bodyPr>
          <a:lstStyle/>
          <a:p>
            <a:pPr algn="r">
              <a:buNone/>
            </a:pPr>
            <a:r>
              <a:rPr lang="en-US" b="1" dirty="0"/>
              <a:t>Senate Bill 1112-13</a:t>
            </a:r>
            <a:endParaRPr lang="en-US" dirty="0"/>
          </a:p>
          <a:p>
            <a:pPr>
              <a:buNone/>
            </a:pPr>
            <a:r>
              <a:rPr lang="en-US" b="1" dirty="0"/>
              <a:t> </a:t>
            </a:r>
            <a:endParaRPr lang="en-US" dirty="0"/>
          </a:p>
          <a:p>
            <a:pPr algn="ctr">
              <a:buNone/>
            </a:pPr>
            <a:r>
              <a:rPr lang="en-US" b="1" dirty="0"/>
              <a:t>UNIVERSITY SENATE</a:t>
            </a:r>
            <a:endParaRPr lang="en-US" dirty="0"/>
          </a:p>
          <a:p>
            <a:pPr algn="ctr">
              <a:buNone/>
            </a:pPr>
            <a:r>
              <a:rPr lang="en-US" dirty="0"/>
              <a:t> </a:t>
            </a:r>
          </a:p>
          <a:p>
            <a:pPr algn="ctr">
              <a:buNone/>
            </a:pPr>
            <a:r>
              <a:rPr lang="en-US" dirty="0"/>
              <a:t>UNVERSITY AT ALBANY</a:t>
            </a:r>
          </a:p>
          <a:p>
            <a:pPr algn="ctr">
              <a:buNone/>
            </a:pPr>
            <a:r>
              <a:rPr lang="en-US" dirty="0"/>
              <a:t>STATE UNIVERSITY OF NEW YORK</a:t>
            </a:r>
          </a:p>
          <a:p>
            <a:pPr>
              <a:buNone/>
            </a:pPr>
            <a:r>
              <a:rPr lang="en-US" dirty="0"/>
              <a:t> </a:t>
            </a:r>
          </a:p>
          <a:p>
            <a:pPr>
              <a:buNone/>
            </a:pPr>
            <a:r>
              <a:rPr lang="en-US" dirty="0"/>
              <a:t> </a:t>
            </a:r>
            <a:r>
              <a:rPr lang="en-US" dirty="0" smtClean="0"/>
              <a:t>Introduced </a:t>
            </a:r>
            <a:r>
              <a:rPr lang="en-US" dirty="0"/>
              <a:t>by:		UAC</a:t>
            </a:r>
          </a:p>
          <a:p>
            <a:pPr>
              <a:buNone/>
            </a:pPr>
            <a:r>
              <a:rPr lang="en-US" dirty="0"/>
              <a:t> </a:t>
            </a:r>
            <a:r>
              <a:rPr lang="en-US" dirty="0" smtClean="0"/>
              <a:t>Date</a:t>
            </a:r>
            <a:r>
              <a:rPr lang="en-US" dirty="0"/>
              <a:t>:			March 5, 2012</a:t>
            </a:r>
          </a:p>
          <a:p>
            <a:pPr>
              <a:buNone/>
            </a:pPr>
            <a:r>
              <a:rPr lang="en-US" dirty="0"/>
              <a:t> </a:t>
            </a:r>
          </a:p>
          <a:p>
            <a:pPr>
              <a:buNone/>
            </a:pPr>
            <a:r>
              <a:rPr lang="en-US" b="1" dirty="0"/>
              <a:t>POS CONCENTRATIONS</a:t>
            </a:r>
            <a:endParaRPr lang="en-US" dirty="0"/>
          </a:p>
          <a:p>
            <a:pPr>
              <a:buNone/>
            </a:pPr>
            <a:r>
              <a:rPr lang="en-US" b="1" dirty="0"/>
              <a:t> </a:t>
            </a:r>
            <a:endParaRPr lang="en-US" dirty="0"/>
          </a:p>
          <a:p>
            <a:pPr>
              <a:buNone/>
            </a:pPr>
            <a:r>
              <a:rPr lang="en-US" dirty="0"/>
              <a:t>IT IS HEREBY PROPOSED THAT THE </a:t>
            </a:r>
            <a:r>
              <a:rPr lang="en-US" dirty="0" smtClean="0"/>
              <a:t>ABOVE </a:t>
            </a:r>
            <a:r>
              <a:rPr lang="en-US" dirty="0"/>
              <a:t>BE </a:t>
            </a:r>
            <a:r>
              <a:rPr lang="en-US" dirty="0" smtClean="0"/>
              <a:t>ADOPTED</a:t>
            </a:r>
            <a:endParaRPr lang="en-US" dirty="0"/>
          </a:p>
          <a:p>
            <a:pPr>
              <a:buNone/>
            </a:pPr>
            <a:r>
              <a:rPr lang="en-US" dirty="0"/>
              <a:t>  </a:t>
            </a:r>
          </a:p>
          <a:p>
            <a:pPr lvl="0">
              <a:buNone/>
            </a:pPr>
            <a:r>
              <a:rPr lang="en-US" dirty="0"/>
              <a:t>That this takes effect for the fall 2012 semester.</a:t>
            </a:r>
          </a:p>
          <a:p>
            <a:pPr>
              <a:buNone/>
            </a:pPr>
            <a:r>
              <a:rPr lang="en-US" dirty="0"/>
              <a:t> </a:t>
            </a:r>
          </a:p>
          <a:p>
            <a:pPr lvl="0">
              <a:buNone/>
            </a:pPr>
            <a:r>
              <a:rPr lang="en-US" dirty="0"/>
              <a:t>That this proposal be forwarded to President George M. Philip for approval.</a:t>
            </a:r>
          </a:p>
          <a:p>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b="1" u="sng" dirty="0" smtClean="0"/>
              <a:t>Senate </a:t>
            </a:r>
            <a:r>
              <a:rPr lang="en-US" b="1" u="sng" dirty="0"/>
              <a:t>Bill 1112-13 POS </a:t>
            </a:r>
            <a:r>
              <a:rPr lang="en-US" b="1" u="sng"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55000" lnSpcReduction="20000"/>
          </a:bodyPr>
          <a:lstStyle/>
          <a:p>
            <a:pPr algn="r">
              <a:buNone/>
            </a:pPr>
            <a:r>
              <a:rPr lang="en-US" b="1" dirty="0"/>
              <a:t>Senate Bill 1112-14</a:t>
            </a:r>
            <a:endParaRPr lang="en-US" dirty="0"/>
          </a:p>
          <a:p>
            <a:pPr>
              <a:buNone/>
            </a:pPr>
            <a:r>
              <a:rPr lang="en-US" b="1" dirty="0"/>
              <a:t> </a:t>
            </a:r>
            <a:endParaRPr lang="en-US" dirty="0"/>
          </a:p>
          <a:p>
            <a:pPr algn="ctr">
              <a:buNone/>
            </a:pPr>
            <a:r>
              <a:rPr lang="en-US" b="1" dirty="0"/>
              <a:t>UNIVERSITY SENATE</a:t>
            </a:r>
            <a:endParaRPr lang="en-US" dirty="0"/>
          </a:p>
          <a:p>
            <a:pPr algn="ctr">
              <a:buNone/>
            </a:pPr>
            <a:r>
              <a:rPr lang="en-US" dirty="0"/>
              <a:t> </a:t>
            </a:r>
          </a:p>
          <a:p>
            <a:pPr algn="ctr">
              <a:buNone/>
            </a:pPr>
            <a:r>
              <a:rPr lang="en-US" dirty="0"/>
              <a:t>UNVERSITY AT ALBANY</a:t>
            </a:r>
          </a:p>
          <a:p>
            <a:pPr algn="ctr">
              <a:buNone/>
            </a:pPr>
            <a:r>
              <a:rPr lang="en-US" dirty="0"/>
              <a:t>STATE UNIVERSITY OF NEW YORK</a:t>
            </a:r>
          </a:p>
          <a:p>
            <a:pPr>
              <a:buNone/>
            </a:pPr>
            <a:r>
              <a:rPr lang="en-US" dirty="0"/>
              <a:t> </a:t>
            </a:r>
          </a:p>
          <a:p>
            <a:pPr>
              <a:buNone/>
            </a:pPr>
            <a:r>
              <a:rPr lang="en-US" dirty="0"/>
              <a:t> </a:t>
            </a:r>
            <a:r>
              <a:rPr lang="en-US" dirty="0" smtClean="0"/>
              <a:t>Introduced </a:t>
            </a:r>
            <a:r>
              <a:rPr lang="en-US" dirty="0"/>
              <a:t>by:		UAC</a:t>
            </a:r>
          </a:p>
          <a:p>
            <a:pPr>
              <a:buNone/>
            </a:pPr>
            <a:r>
              <a:rPr lang="en-US" dirty="0"/>
              <a:t> </a:t>
            </a:r>
            <a:r>
              <a:rPr lang="en-US" dirty="0" smtClean="0"/>
              <a:t>Date</a:t>
            </a:r>
            <a:r>
              <a:rPr lang="en-US" dirty="0"/>
              <a:t>:			March 5, 2012</a:t>
            </a:r>
          </a:p>
          <a:p>
            <a:pPr>
              <a:buNone/>
            </a:pPr>
            <a:r>
              <a:rPr lang="en-US" dirty="0"/>
              <a:t> </a:t>
            </a:r>
            <a:r>
              <a:rPr lang="en-US" b="1" dirty="0"/>
              <a:t> </a:t>
            </a:r>
            <a:endParaRPr lang="en-US" dirty="0"/>
          </a:p>
          <a:p>
            <a:pPr>
              <a:buNone/>
            </a:pPr>
            <a:r>
              <a:rPr lang="en-US" b="1" dirty="0"/>
              <a:t>PREFIX CHANGE TO PAP COURSES</a:t>
            </a:r>
            <a:endParaRPr lang="en-US" dirty="0"/>
          </a:p>
          <a:p>
            <a:pPr>
              <a:buNone/>
            </a:pPr>
            <a:r>
              <a:rPr lang="en-US" b="1" dirty="0"/>
              <a:t> </a:t>
            </a:r>
            <a:endParaRPr lang="en-US" dirty="0"/>
          </a:p>
          <a:p>
            <a:pPr>
              <a:buNone/>
            </a:pPr>
            <a:r>
              <a:rPr lang="en-US" dirty="0"/>
              <a:t>IT IS HEREBY PROPOSED THAT THE </a:t>
            </a:r>
            <a:r>
              <a:rPr lang="en-US" dirty="0" smtClean="0"/>
              <a:t>ABOVE </a:t>
            </a:r>
            <a:r>
              <a:rPr lang="en-US" dirty="0"/>
              <a:t>BE </a:t>
            </a:r>
            <a:r>
              <a:rPr lang="en-US" dirty="0" smtClean="0"/>
              <a:t>ADOPTED</a:t>
            </a:r>
            <a:endParaRPr lang="en-US" dirty="0"/>
          </a:p>
          <a:p>
            <a:pPr>
              <a:buNone/>
            </a:pPr>
            <a:r>
              <a:rPr lang="en-US" dirty="0"/>
              <a:t>  </a:t>
            </a:r>
          </a:p>
          <a:p>
            <a:pPr lvl="0">
              <a:buNone/>
            </a:pPr>
            <a:r>
              <a:rPr lang="en-US" dirty="0"/>
              <a:t>That this takes effect for the Spring 2012 semester.</a:t>
            </a:r>
          </a:p>
          <a:p>
            <a:pPr>
              <a:buNone/>
            </a:pPr>
            <a:r>
              <a:rPr lang="en-US" dirty="0"/>
              <a:t> </a:t>
            </a:r>
          </a:p>
          <a:p>
            <a:pPr>
              <a:buNone/>
            </a:pPr>
            <a:r>
              <a:rPr lang="en-US" dirty="0"/>
              <a:t>That this proposal be forwarded to President George M. Philip for approval.</a:t>
            </a:r>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b="1" u="sng" dirty="0" smtClean="0"/>
              <a:t>Senate </a:t>
            </a:r>
            <a:r>
              <a:rPr lang="en-US" b="1" u="sng"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lgn="ctr">
              <a:buNone/>
            </a:pPr>
            <a:endParaRPr lang="en-US" dirty="0" smtClean="0"/>
          </a:p>
          <a:p>
            <a:pPr algn="ctr">
              <a:buNone/>
            </a:pPr>
            <a:endParaRPr lang="en-US" dirty="0"/>
          </a:p>
          <a:p>
            <a:pPr algn="ctr">
              <a:buNone/>
            </a:pPr>
            <a:endParaRPr lang="en-US" dirty="0" smtClean="0"/>
          </a:p>
          <a:p>
            <a:pPr algn="ctr">
              <a:buNone/>
            </a:pPr>
            <a:r>
              <a:rPr lang="en-US" dirty="0" smtClean="0"/>
              <a:t>Adjournment</a:t>
            </a:r>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u="sng" dirty="0" smtClean="0"/>
              <a:t>Adjournment</a:t>
            </a:r>
            <a:endParaRPr lang="en-US" sz="1600" b="1" u="sng"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buNone/>
            </a:pPr>
            <a:endParaRPr lang="en-US" dirty="0" smtClean="0"/>
          </a:p>
          <a:p>
            <a:pPr>
              <a:buNone/>
            </a:pPr>
            <a:endParaRPr lang="en-US" dirty="0"/>
          </a:p>
          <a:p>
            <a:pPr algn="ctr">
              <a:buNone/>
            </a:pPr>
            <a:r>
              <a:rPr lang="en-US" dirty="0" smtClean="0"/>
              <a:t>Motion to extend </a:t>
            </a:r>
            <a:r>
              <a:rPr lang="en-US" smtClean="0"/>
              <a:t>meeting time</a:t>
            </a:r>
            <a:endParaRPr lang="en-US"/>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lstStyle/>
          <a:p>
            <a:pPr algn="ctr">
              <a:buNone/>
            </a:pPr>
            <a:endParaRPr lang="en-US" dirty="0" smtClean="0"/>
          </a:p>
          <a:p>
            <a:pPr algn="ctr">
              <a:buNone/>
            </a:pPr>
            <a:endParaRPr lang="en-US" dirty="0"/>
          </a:p>
          <a:p>
            <a:pPr algn="ctr">
              <a:buNone/>
            </a:pPr>
            <a:endParaRPr lang="en-US" dirty="0" smtClean="0"/>
          </a:p>
          <a:p>
            <a:pPr algn="ctr">
              <a:buNone/>
            </a:pPr>
            <a:r>
              <a:rPr lang="en-US" dirty="0" smtClean="0"/>
              <a:t>Provost’s Report</a:t>
            </a:r>
          </a:p>
          <a:p>
            <a:pPr algn="ctr">
              <a:buNone/>
            </a:pPr>
            <a:r>
              <a:rPr lang="en-US" dirty="0" smtClean="0"/>
              <a:t>Susan Phillips</a:t>
            </a: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b="1" u="sng" dirty="0" smtClean="0"/>
              <a:t>Provost’s </a:t>
            </a:r>
            <a:r>
              <a:rPr lang="en-US" b="1" u="sng" dirty="0"/>
              <a:t>Report—Susan Phillips</a:t>
            </a:r>
            <a:endParaRPr lang="en-US" sz="1600" b="1" u="sng"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0000" lnSpcReduction="20000"/>
          </a:bodyPr>
          <a:lstStyle/>
          <a:p>
            <a:pPr>
              <a:buNone/>
            </a:pPr>
            <a:r>
              <a:rPr lang="en-US" b="1" dirty="0"/>
              <a:t>UNIVERSITY SENATE CHAIR’S REPORT – Susanna </a:t>
            </a:r>
            <a:r>
              <a:rPr lang="en-US" b="1" dirty="0" err="1"/>
              <a:t>Fessler</a:t>
            </a:r>
            <a:r>
              <a:rPr lang="en-US" b="1" dirty="0"/>
              <a:t>, Chair</a:t>
            </a:r>
          </a:p>
          <a:p>
            <a:r>
              <a:rPr lang="en-US" dirty="0"/>
              <a:t>A special meeting of the full Senate was called on February 22</a:t>
            </a:r>
            <a:r>
              <a:rPr lang="en-US" baseline="30000" dirty="0"/>
              <a:t>nd</a:t>
            </a:r>
            <a:r>
              <a:rPr lang="en-US" dirty="0"/>
              <a:t> in order to give senators a chance to meet with representatives of Isaacson, Miller, the search firm retained for the Presidential Search. Attendance was low, at just over a dozen senators</a:t>
            </a:r>
            <a:r>
              <a:rPr lang="en-US" dirty="0" smtClean="0"/>
              <a:t>.</a:t>
            </a:r>
          </a:p>
          <a:p>
            <a:pPr>
              <a:buNone/>
            </a:pPr>
            <a:endParaRPr lang="en-US" dirty="0"/>
          </a:p>
          <a:p>
            <a:r>
              <a:rPr lang="en-US" dirty="0"/>
              <a:t>The SEC also met on Wednesday, February 22</a:t>
            </a:r>
            <a:r>
              <a:rPr lang="en-US" baseline="30000" dirty="0"/>
              <a:t>nd</a:t>
            </a:r>
            <a:r>
              <a:rPr lang="en-US" dirty="0"/>
              <a:t> (Monday was a holiday for professional faculty, so the meeting was moved to a Wednesday). The first agenda item was a 30-minute session with Michael Baer and Pam </a:t>
            </a:r>
            <a:r>
              <a:rPr lang="en-US" dirty="0" err="1"/>
              <a:t>Pezzoli</a:t>
            </a:r>
            <a:r>
              <a:rPr lang="en-US" dirty="0"/>
              <a:t> of Isaacson, Miller. The president </a:t>
            </a:r>
            <a:r>
              <a:rPr lang="en-US" dirty="0" err="1"/>
              <a:t>recused</a:t>
            </a:r>
            <a:r>
              <a:rPr lang="en-US" dirty="0"/>
              <a:t> himself from this portion of the meeting and there were no SEC minutes taken. The conversation revolved around what characteristics the SEC members felt would be important for the next university president. The Senate Chair and Vice Chair, obligated to attend a Presidential Search Committee meeting that overlapped the SEC meeting, left shortly thereafter and the Chair of CPCA presided over the remainder of the SEC meeting. </a:t>
            </a:r>
            <a:endParaRPr lang="en-US" dirty="0" smtClean="0"/>
          </a:p>
          <a:p>
            <a:r>
              <a:rPr lang="en-US" dirty="0" smtClean="0"/>
              <a:t>The </a:t>
            </a:r>
            <a:r>
              <a:rPr lang="en-US" dirty="0"/>
              <a:t>remaining agenda items were: follow up on Resolution 1112-04 and 1112-05, and also a number of bills from UAC. The bills from UAC were all approved to be moved to the Senate floor. After a long discussion about Resolution 1112-04, the SEC concluded that, as noted in the resolutions, a procedure for formal inclusive consultation at the “earliest possible stages” already existed, and further since the Senate is defined as a consultative body, no mechanism for enforcement or requirement could be constructed by this body, so that further action was not within its purview. On Resolution 1112-05, the SEC decided to delegate the forming of the committee to the Governance Council.</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b="1" u="sng" dirty="0" smtClean="0"/>
              <a:t>Senate </a:t>
            </a:r>
            <a:r>
              <a:rPr lang="en-US" b="1" u="sng" dirty="0"/>
              <a:t>Chair’s Report – Susanna </a:t>
            </a:r>
            <a:r>
              <a:rPr lang="en-US" b="1" u="sng" dirty="0" err="1"/>
              <a:t>Fessler</a:t>
            </a:r>
            <a:endParaRPr lang="en-US" sz="1600" b="1" u="sng"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lnSpcReduction="10000"/>
          </a:bodyPr>
          <a:lstStyle/>
          <a:p>
            <a:r>
              <a:rPr lang="en-US" b="1" dirty="0"/>
              <a:t>UFS (University Faculty Senator’s Report) –Daniel D. White, J. Philippe Abraham &amp; </a:t>
            </a:r>
            <a:r>
              <a:rPr lang="en-US" b="1" dirty="0" err="1"/>
              <a:t>Shadi</a:t>
            </a:r>
            <a:r>
              <a:rPr lang="en-US" b="1" dirty="0"/>
              <a:t> </a:t>
            </a:r>
            <a:r>
              <a:rPr lang="en-US" b="1" dirty="0" err="1"/>
              <a:t>Shahedipour-Sandvik</a:t>
            </a:r>
            <a:r>
              <a:rPr lang="en-US" b="1" dirty="0"/>
              <a:t>, SUNY Senators</a:t>
            </a:r>
          </a:p>
          <a:p>
            <a:r>
              <a:rPr lang="en-US" dirty="0"/>
              <a:t>The University Faculty Senate Report was sent under separate cover.  The Spring plenary meeting is scheduled for April 19-21 at </a:t>
            </a:r>
            <a:r>
              <a:rPr lang="en-US" dirty="0" err="1"/>
              <a:t>Geneseo</a:t>
            </a:r>
            <a:r>
              <a:rPr lang="en-US" dirty="0"/>
              <a:t> University</a:t>
            </a:r>
          </a:p>
          <a:p>
            <a:pPr>
              <a:buNone/>
            </a:pPr>
            <a:endParaRPr lang="en-US" dirty="0"/>
          </a:p>
          <a:p>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b="1" u="sng" dirty="0" smtClean="0"/>
              <a:t>SUNY-wide </a:t>
            </a:r>
            <a:r>
              <a:rPr lang="en-US" b="1" u="sng" dirty="0"/>
              <a:t>Senate Report – J. Philippe Abraham, </a:t>
            </a:r>
            <a:r>
              <a:rPr lang="en-US" b="1" u="sng" dirty="0" err="1"/>
              <a:t>Shadi</a:t>
            </a:r>
            <a:r>
              <a:rPr lang="en-US" b="1" u="sng" dirty="0"/>
              <a:t> </a:t>
            </a:r>
            <a:r>
              <a:rPr lang="en-US" b="1" u="sng" dirty="0" err="1"/>
              <a:t>Shahedipour-Sandvik</a:t>
            </a:r>
            <a:r>
              <a:rPr lang="en-US" b="1" u="sng" dirty="0"/>
              <a:t> and Daniel White</a:t>
            </a:r>
            <a:endParaRPr lang="en-US" sz="1600" b="1" u="sng"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7500" lnSpcReduction="20000"/>
          </a:bodyPr>
          <a:lstStyle/>
          <a:p>
            <a:r>
              <a:rPr lang="en-US" b="1" dirty="0"/>
              <a:t>GSO (Graduate Student Organization) – Heidi Nicholls, GSO Representative</a:t>
            </a:r>
          </a:p>
          <a:p>
            <a:r>
              <a:rPr lang="en-US" dirty="0"/>
              <a:t>At our last GSO Assembly Meeting, a committee was formed and has already had their first meeting, addressing the fundamental flaws of our Constitution. Upon adjournment, our Assembly Speaker stepped down from his position. President Nicholls was charged with the role of appointing a new speaker by the March Assembly Meeting. GSO recently held their monthly social mixer at </a:t>
            </a:r>
            <a:r>
              <a:rPr lang="en-US" dirty="0" err="1"/>
              <a:t>Jillians</a:t>
            </a:r>
            <a:r>
              <a:rPr lang="en-US" dirty="0"/>
              <a:t> and is revving up for the big Mardi Gras celebration to be done Casino Style and the movie screening of Piled Higher Deeper. Also coming up in the end of the month is the next of the Graduate Student Speaker Series showcasing School of Social Welfare Doctoral Candidates </a:t>
            </a:r>
            <a:r>
              <a:rPr lang="en-US" dirty="0" err="1"/>
              <a:t>YiYi</a:t>
            </a:r>
            <a:r>
              <a:rPr lang="en-US" dirty="0"/>
              <a:t> Chen and Yong Li, discussing the development of support systems for supervisors in public child welfare. Currently in the office we have been coordinating with the non-uptown campuses on concerns of how better to serve those particular graduate student populations such as emailing in event reservations, required flyers, voucher pick-ups etc. On a larger scale we are looking at the possibility of establishing a downtown campus GSO office and have been meeting with SWSA and SWARE as RGSOs to spearhead this project.</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b="1" u="sng" dirty="0"/>
              <a:t>Graduate Student Organization Report – Heidi Nicholls</a:t>
            </a:r>
            <a:endParaRPr lang="en-US" sz="1600" b="1" u="sng"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47500" lnSpcReduction="20000"/>
          </a:bodyPr>
          <a:lstStyle/>
          <a:p>
            <a:r>
              <a:rPr lang="en-US" b="1" dirty="0"/>
              <a:t>SA (Student Association) – Bryant Barksdale, Student Association President Designee</a:t>
            </a:r>
            <a:endParaRPr lang="en-US" dirty="0"/>
          </a:p>
          <a:p>
            <a:r>
              <a:rPr lang="en-US" dirty="0"/>
              <a:t>The Student Association recently held mid-term elections to fill all Student Senate vacancies along with the open Vice Presidential spot. The current administration is in the process of filing all open executive board positions. </a:t>
            </a:r>
          </a:p>
          <a:p>
            <a:r>
              <a:rPr lang="en-US" dirty="0"/>
              <a:t>On Friday February 17</a:t>
            </a:r>
            <a:r>
              <a:rPr lang="en-US" baseline="30000" dirty="0"/>
              <a:t>th</a:t>
            </a:r>
            <a:r>
              <a:rPr lang="en-US" dirty="0"/>
              <a:t> SA kicked of its “Student to Student Initiative”.  This is a five week program that will have high school students working with five of our student groups in workshops and mentoring activities. Student Association and university administration are currently working with Albany High School and city officials to allow the students to perform with the groups at an event planned for April.</a:t>
            </a:r>
          </a:p>
          <a:p>
            <a:r>
              <a:rPr lang="en-US" dirty="0" err="1"/>
              <a:t>ParkFest</a:t>
            </a:r>
            <a:r>
              <a:rPr lang="en-US" dirty="0"/>
              <a:t>, our annual spring event, is currently being planned. We are considering looking at three different locations for the event and are still in the process of deciding on performers. Since there will be no Fountain Day this year SA is looking to do more with this one event for the student body. </a:t>
            </a:r>
          </a:p>
          <a:p>
            <a:r>
              <a:rPr lang="en-US" dirty="0"/>
              <a:t>Other events that we have planned for this semester are the Culture Carnival, Outstanding Faculty Award, Purple and Gold Awards, and various co-sponsorships for speaker events. We are also looking to collaborate with the SUNY Student Assembly to participate in SUNY </a:t>
            </a:r>
            <a:r>
              <a:rPr lang="en-US" dirty="0" err="1"/>
              <a:t>Palooza</a:t>
            </a:r>
            <a:r>
              <a:rPr lang="en-US" dirty="0"/>
              <a:t>. </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b="1" u="sng" dirty="0"/>
              <a:t>Student Association Report – Bryant Barksdale</a:t>
            </a:r>
            <a:endParaRPr lang="en-US" sz="1600" b="1" u="sng" dirty="0"/>
          </a:p>
          <a:p>
            <a:pPr marL="119063" lvl="0" indent="-119063">
              <a:buFont typeface="Arial" pitchFamily="34" charset="0"/>
              <a:buChar char="•"/>
            </a:pPr>
            <a:r>
              <a:rPr lang="en-US" dirty="0"/>
              <a:t>Council/Committee Reports</a:t>
            </a:r>
            <a:endParaRPr lang="en-US" sz="1600" b="1"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lnSpcReduction="10000"/>
          </a:bodyPr>
          <a:lstStyle/>
          <a:p>
            <a:r>
              <a:rPr lang="en-US" b="1" dirty="0"/>
              <a:t>CAA (Council on Academic Assessment) – Adrian Masters, Chair</a:t>
            </a:r>
          </a:p>
          <a:p>
            <a:r>
              <a:rPr lang="en-US" dirty="0"/>
              <a:t>In its meeting on February 1 the CAA approved the PRC reports for the program reviews of Africana Studies and Music. The reports have been forwarded to the respective department chairs.</a:t>
            </a:r>
          </a:p>
          <a:p>
            <a:pPr>
              <a:buNone/>
            </a:pPr>
            <a:endParaRPr lang="en-US" dirty="0"/>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smtClean="0"/>
              <a:t>Senate Agenda 3/5/12</a:t>
            </a:r>
            <a:endParaRPr lang="en-US" dirty="0"/>
          </a:p>
        </p:txBody>
      </p:sp>
      <p:sp>
        <p:nvSpPr>
          <p:cNvPr id="5" name="Content Placeholder 4"/>
          <p:cNvSpPr>
            <a:spLocks noGrp="1"/>
          </p:cNvSpPr>
          <p:nvPr>
            <p:ph idx="1"/>
          </p:nvPr>
        </p:nvSpPr>
        <p:spPr/>
        <p:txBody>
          <a:bodyPr>
            <a:normAutofit fontScale="92500" lnSpcReduction="10000"/>
          </a:bodyPr>
          <a:lstStyle/>
          <a:p>
            <a:r>
              <a:rPr lang="en-US" b="1" dirty="0" err="1"/>
              <a:t>CAFFECoR</a:t>
            </a:r>
            <a:r>
              <a:rPr lang="en-US" b="1" dirty="0"/>
              <a:t> (Committee on Academic Freedom, Freedom of Expression, and Community Responsibility) – Aran Mull, </a:t>
            </a:r>
            <a:r>
              <a:rPr lang="en-US" b="1" dirty="0" smtClean="0"/>
              <a:t>Chair</a:t>
            </a:r>
          </a:p>
          <a:p>
            <a:r>
              <a:rPr lang="en-US" dirty="0"/>
              <a:t>CAFFE-</a:t>
            </a:r>
            <a:r>
              <a:rPr lang="en-US" dirty="0" err="1"/>
              <a:t>CoR</a:t>
            </a:r>
            <a:r>
              <a:rPr lang="en-US" dirty="0"/>
              <a:t> met Monday, February 13</a:t>
            </a:r>
            <a:r>
              <a:rPr lang="en-US" baseline="30000" dirty="0"/>
              <a:t>th</a:t>
            </a:r>
            <a:r>
              <a:rPr lang="en-US" dirty="0"/>
              <a:t> to continue work on a draft complaint management process.  </a:t>
            </a:r>
            <a:r>
              <a:rPr lang="en-US"/>
              <a:t>Edits completed in the meeting have been compiled and forwarded to the committee membership for </a:t>
            </a:r>
            <a:r>
              <a:rPr lang="en-US"/>
              <a:t>review</a:t>
            </a:r>
            <a:r>
              <a:rPr lang="en-US" smtClean="0"/>
              <a:t>.</a:t>
            </a:r>
            <a:endParaRPr lang="en-US"/>
          </a:p>
        </p:txBody>
      </p:sp>
      <p:sp>
        <p:nvSpPr>
          <p:cNvPr id="6" name="Text Placeholder 5"/>
          <p:cNvSpPr>
            <a:spLocks noGrp="1"/>
          </p:cNvSpPr>
          <p:nvPr>
            <p:ph type="body" sz="half" idx="2"/>
          </p:nvPr>
        </p:nvSpPr>
        <p:spPr>
          <a:xfrm>
            <a:off x="457200" y="609600"/>
            <a:ext cx="3008313" cy="5516563"/>
          </a:xfrm>
        </p:spPr>
        <p:txBody>
          <a:bodyPr>
            <a:normAutofit fontScale="85000" lnSpcReduction="20000"/>
          </a:bodyPr>
          <a:lstStyle/>
          <a:p>
            <a:r>
              <a:rPr lang="en-US" dirty="0"/>
              <a:t>Approval of Minutes of February 6, </a:t>
            </a:r>
            <a:r>
              <a:rPr lang="en-US" dirty="0" smtClean="0"/>
              <a:t>2012</a:t>
            </a:r>
            <a:endParaRPr lang="en-US" sz="1600" dirty="0"/>
          </a:p>
          <a:p>
            <a:r>
              <a:rPr lang="en-US" dirty="0" smtClean="0"/>
              <a:t>Provost’s </a:t>
            </a:r>
            <a:r>
              <a:rPr lang="en-US" dirty="0"/>
              <a:t>Report—Susan Phillips</a:t>
            </a:r>
            <a:endParaRPr lang="en-US" sz="1600" dirty="0"/>
          </a:p>
          <a:p>
            <a:r>
              <a:rPr lang="en-US" dirty="0" smtClean="0"/>
              <a:t>Senate </a:t>
            </a:r>
            <a:r>
              <a:rPr lang="en-US" dirty="0"/>
              <a:t>Chair’s Report – Susanna </a:t>
            </a:r>
            <a:r>
              <a:rPr lang="en-US" dirty="0" err="1"/>
              <a:t>Fessler</a:t>
            </a:r>
            <a:endParaRPr lang="en-US" sz="1600" dirty="0"/>
          </a:p>
          <a:p>
            <a:r>
              <a:rPr lang="en-US" dirty="0"/>
              <a:t> </a:t>
            </a:r>
          </a:p>
          <a:p>
            <a:r>
              <a:rPr lang="en-US" b="1" dirty="0"/>
              <a:t>Other Reports</a:t>
            </a:r>
            <a:endParaRPr lang="en-US" sz="1600" b="1" dirty="0"/>
          </a:p>
          <a:p>
            <a:pPr marL="119063" lvl="0" indent="-119063">
              <a:buFont typeface="Arial" pitchFamily="34" charset="0"/>
              <a:buChar char="•"/>
            </a:pPr>
            <a:r>
              <a:rPr lang="en-US" dirty="0" smtClean="0"/>
              <a:t>SUNY-wide </a:t>
            </a:r>
            <a:r>
              <a:rPr lang="en-US" dirty="0"/>
              <a:t>Senate Report – J. Philippe Abraham, </a:t>
            </a:r>
            <a:r>
              <a:rPr lang="en-US" dirty="0" err="1"/>
              <a:t>Shadi</a:t>
            </a:r>
            <a:r>
              <a:rPr lang="en-US" dirty="0"/>
              <a:t> </a:t>
            </a:r>
            <a:r>
              <a:rPr lang="en-US" dirty="0" err="1"/>
              <a:t>Shahedipour-Sandvik</a:t>
            </a:r>
            <a:r>
              <a:rPr lang="en-US" dirty="0"/>
              <a:t> and Daniel White</a:t>
            </a:r>
            <a:endParaRPr lang="en-US" sz="1600" b="1" dirty="0"/>
          </a:p>
          <a:p>
            <a:pPr marL="119063" lvl="0" indent="-119063">
              <a:buFont typeface="Arial" pitchFamily="34" charset="0"/>
              <a:buChar char="•"/>
            </a:pPr>
            <a:r>
              <a:rPr lang="en-US" dirty="0"/>
              <a:t>Graduate Student Organization Report – Heidi Nicholls</a:t>
            </a:r>
            <a:endParaRPr lang="en-US" sz="1600" b="1" dirty="0"/>
          </a:p>
          <a:p>
            <a:pPr marL="119063" lvl="0" indent="-119063">
              <a:buFont typeface="Arial" pitchFamily="34" charset="0"/>
              <a:buChar char="•"/>
            </a:pPr>
            <a:r>
              <a:rPr lang="en-US" dirty="0"/>
              <a:t>Student Association Report – Bryant Barksdale</a:t>
            </a:r>
            <a:endParaRPr lang="en-US" sz="1600" b="1" dirty="0"/>
          </a:p>
          <a:p>
            <a:pPr marL="119063" lvl="0" indent="-119063">
              <a:buFont typeface="Arial" pitchFamily="34" charset="0"/>
              <a:buChar char="•"/>
            </a:pPr>
            <a:r>
              <a:rPr lang="en-US" b="1" u="sng" dirty="0"/>
              <a:t>Council/Committee Reports</a:t>
            </a:r>
            <a:endParaRPr lang="en-US" sz="1600" b="1" u="sng" dirty="0"/>
          </a:p>
          <a:p>
            <a:pPr lvl="2"/>
            <a:r>
              <a:rPr lang="en-US" dirty="0"/>
              <a:t>	</a:t>
            </a:r>
            <a:r>
              <a:rPr lang="en-US" b="1" dirty="0"/>
              <a:t> </a:t>
            </a:r>
            <a:endParaRPr lang="en-US" sz="1600" b="1" dirty="0"/>
          </a:p>
          <a:p>
            <a:r>
              <a:rPr lang="en-US" b="1" dirty="0"/>
              <a:t>Old Business</a:t>
            </a:r>
            <a:endParaRPr lang="en-US" sz="1600" b="1" dirty="0"/>
          </a:p>
          <a:p>
            <a:r>
              <a:rPr lang="en-US" b="1" dirty="0"/>
              <a:t>  </a:t>
            </a:r>
            <a:endParaRPr lang="en-US" sz="3200" b="1" dirty="0"/>
          </a:p>
          <a:p>
            <a:r>
              <a:rPr lang="en-US" b="1" dirty="0"/>
              <a:t>New Business</a:t>
            </a:r>
            <a:endParaRPr lang="en-US" sz="1600" b="1" dirty="0"/>
          </a:p>
          <a:p>
            <a:r>
              <a:rPr lang="en-US" b="1" dirty="0"/>
              <a:t> </a:t>
            </a:r>
            <a:endParaRPr lang="en-US" sz="1600" b="1" dirty="0"/>
          </a:p>
          <a:p>
            <a:pPr lvl="0"/>
            <a:r>
              <a:rPr lang="en-US" dirty="0"/>
              <a:t>The following bills and proposals are from </a:t>
            </a:r>
            <a:r>
              <a:rPr lang="en-US" dirty="0" smtClean="0"/>
              <a:t>UAC:</a:t>
            </a:r>
          </a:p>
          <a:p>
            <a:pPr marL="119063" lvl="0" indent="-119063">
              <a:buFont typeface="Arial" pitchFamily="34" charset="0"/>
              <a:buChar char="•"/>
            </a:pPr>
            <a:r>
              <a:rPr lang="en-US" dirty="0" smtClean="0"/>
              <a:t>Senate </a:t>
            </a:r>
            <a:r>
              <a:rPr lang="en-US" dirty="0"/>
              <a:t>Bill 1112-09 End Admissions to GEO Concentration of </a:t>
            </a:r>
            <a:r>
              <a:rPr lang="en-US" dirty="0" err="1"/>
              <a:t>Env</a:t>
            </a:r>
            <a:r>
              <a:rPr lang="en-US" dirty="0"/>
              <a:t>. Science BS &amp; GEO Minor in </a:t>
            </a:r>
            <a:r>
              <a:rPr lang="en-US" dirty="0" smtClean="0"/>
              <a:t>DAES</a:t>
            </a:r>
          </a:p>
          <a:p>
            <a:pPr marL="119063" lvl="0" indent="-119063">
              <a:buFont typeface="Arial" pitchFamily="34" charset="0"/>
              <a:buChar char="•"/>
            </a:pPr>
            <a:r>
              <a:rPr lang="en-US" dirty="0" smtClean="0"/>
              <a:t>Senate </a:t>
            </a:r>
            <a:r>
              <a:rPr lang="en-US" dirty="0"/>
              <a:t>Bill 1112-11 ECO Revisions to </a:t>
            </a:r>
            <a:r>
              <a:rPr lang="en-US" dirty="0" smtClean="0"/>
              <a:t>BA</a:t>
            </a:r>
          </a:p>
          <a:p>
            <a:pPr marL="119063" lvl="0" indent="-119063">
              <a:buFont typeface="Arial" pitchFamily="34" charset="0"/>
              <a:buChar char="•"/>
            </a:pPr>
            <a:r>
              <a:rPr lang="en-US" dirty="0" smtClean="0"/>
              <a:t>Senate </a:t>
            </a:r>
            <a:r>
              <a:rPr lang="en-US" dirty="0"/>
              <a:t>Bill 1112-12 </a:t>
            </a:r>
            <a:r>
              <a:rPr lang="en-US" dirty="0" smtClean="0"/>
              <a:t>EAS 2011 </a:t>
            </a:r>
            <a:r>
              <a:rPr lang="en-US" dirty="0"/>
              <a:t>Curriculum </a:t>
            </a:r>
            <a:r>
              <a:rPr lang="en-US" dirty="0" smtClean="0"/>
              <a:t>Revision</a:t>
            </a:r>
          </a:p>
          <a:p>
            <a:pPr marL="119063" lvl="0" indent="-119063">
              <a:buFont typeface="Arial" pitchFamily="34" charset="0"/>
              <a:buChar char="•"/>
            </a:pPr>
            <a:r>
              <a:rPr lang="en-US" dirty="0" smtClean="0"/>
              <a:t>Senate </a:t>
            </a:r>
            <a:r>
              <a:rPr lang="en-US" dirty="0"/>
              <a:t>Bill 1112-13 POS </a:t>
            </a:r>
            <a:r>
              <a:rPr lang="en-US" dirty="0" smtClean="0"/>
              <a:t>Concentrations</a:t>
            </a:r>
          </a:p>
          <a:p>
            <a:pPr marL="119063" lvl="0" indent="-119063">
              <a:buFont typeface="Arial" pitchFamily="34" charset="0"/>
              <a:buChar char="•"/>
            </a:pPr>
            <a:r>
              <a:rPr lang="en-US" dirty="0" smtClean="0"/>
              <a:t>Senate </a:t>
            </a:r>
            <a:r>
              <a:rPr lang="en-US" dirty="0"/>
              <a:t>Bill 1112-14 Prefix Change in PAP Courses</a:t>
            </a:r>
          </a:p>
          <a:p>
            <a:r>
              <a:rPr lang="en-US" dirty="0"/>
              <a:t> </a:t>
            </a:r>
            <a:endParaRPr lang="en-US" sz="1600" b="1" dirty="0"/>
          </a:p>
          <a:p>
            <a:r>
              <a:rPr lang="en-US" b="1" dirty="0" smtClean="0"/>
              <a:t>Adjournment</a:t>
            </a:r>
            <a:endParaRPr lang="en-US" sz="1600" b="1"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1714</Words>
  <Application>Microsoft Office PowerPoint</Application>
  <PresentationFormat>On-screen Show (4:3)</PresentationFormat>
  <Paragraphs>760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lpstr>Senate Agenda 3/5/12</vt:lpstr>
    </vt:vector>
  </TitlesOfParts>
  <Company>University at Albany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Agenda 3/5/12</dc:title>
  <dc:creator>College of Arts and Sciences</dc:creator>
  <cp:lastModifiedBy>Susanna Fessler</cp:lastModifiedBy>
  <cp:revision>11</cp:revision>
  <cp:lastPrinted>2012-03-05T15:36:50Z</cp:lastPrinted>
  <dcterms:created xsi:type="dcterms:W3CDTF">2012-03-04T18:39:17Z</dcterms:created>
  <dcterms:modified xsi:type="dcterms:W3CDTF">2012-03-05T16:52:05Z</dcterms:modified>
</cp:coreProperties>
</file>