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4" r:id="rId6"/>
    <p:sldId id="260" r:id="rId7"/>
    <p:sldId id="265" r:id="rId8"/>
    <p:sldId id="266" r:id="rId9"/>
    <p:sldId id="267" r:id="rId10"/>
    <p:sldId id="275" r:id="rId11"/>
    <p:sldId id="276" r:id="rId12"/>
    <p:sldId id="268" r:id="rId13"/>
    <p:sldId id="271" r:id="rId14"/>
    <p:sldId id="270" r:id="rId15"/>
    <p:sldId id="272" r:id="rId16"/>
    <p:sldId id="273" r:id="rId17"/>
    <p:sldId id="274" r:id="rId18"/>
    <p:sldId id="269" r:id="rId19"/>
    <p:sldId id="262"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09D59-65C0-4539-82AB-91823E00910D}" type="datetimeFigureOut">
              <a:rPr lang="en-US" smtClean="0"/>
              <a:t>11/3/2014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55F2A-4B3A-4E7C-A62C-CD01C5F22AE2}" type="slidenum">
              <a:rPr lang="en-US" smtClean="0"/>
              <a:t>‹#›</a:t>
            </a:fld>
            <a:endParaRPr lang="en-US"/>
          </a:p>
        </p:txBody>
      </p:sp>
    </p:spTree>
    <p:extLst>
      <p:ext uri="{BB962C8B-B14F-4D97-AF65-F5344CB8AC3E}">
        <p14:creationId xmlns:p14="http://schemas.microsoft.com/office/powerpoint/2010/main" val="264872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55F2A-4B3A-4E7C-A62C-CD01C5F22AE2}" type="slidenum">
              <a:rPr lang="en-US" smtClean="0"/>
              <a:t>1</a:t>
            </a:fld>
            <a:endParaRPr lang="en-US"/>
          </a:p>
        </p:txBody>
      </p:sp>
    </p:spTree>
    <p:extLst>
      <p:ext uri="{BB962C8B-B14F-4D97-AF65-F5344CB8AC3E}">
        <p14:creationId xmlns:p14="http://schemas.microsoft.com/office/powerpoint/2010/main" val="223329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EBCB7-EA5B-4102-A762-87A360293D71}" type="datetime1">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118521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BE7A4-EB3C-4129-8D21-17CDD0CD11D1}" type="datetime1">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265943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6BC89-9514-4B47-A45D-AD24BACA202F}" type="datetime1">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18223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DC63B-1763-4A8F-8C39-F3B9FB6E488B}" type="datetime1">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121911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AA73D-7DAA-4D28-9C4C-DCEF3B933BD4}" type="datetime1">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403765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F313ED-FE1E-48B0-9C3A-EB1E1B9A4A11}" type="datetime1">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128621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517210-64AB-4662-89B0-CE1DC6CB24FE}" type="datetime1">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105985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A24F4-B6F9-4111-BDA6-E423556F77BC}" type="datetime1">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21469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667AE-859B-4445-A73E-FD0BD2697ABF}" type="datetime1">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34299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0C048-C8BF-4789-9266-B9992768BE44}" type="datetime1">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214059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34082-800C-4C44-B848-2C89B7864663}" type="datetime1">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45171-315B-4721-8285-167C964BCBA8}" type="slidenum">
              <a:rPr lang="en-US" smtClean="0"/>
              <a:t>‹#›</a:t>
            </a:fld>
            <a:endParaRPr lang="en-US"/>
          </a:p>
        </p:txBody>
      </p:sp>
    </p:spTree>
    <p:extLst>
      <p:ext uri="{BB962C8B-B14F-4D97-AF65-F5344CB8AC3E}">
        <p14:creationId xmlns:p14="http://schemas.microsoft.com/office/powerpoint/2010/main" val="26578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9A873-ABD4-4EFA-BE4A-CE9C1475E911}" type="datetime1">
              <a:rPr lang="en-US" smtClean="0"/>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5171-315B-4721-8285-167C964BCBA8}" type="slidenum">
              <a:rPr lang="en-US" smtClean="0"/>
              <a:t>‹#›</a:t>
            </a:fld>
            <a:endParaRPr lang="en-US"/>
          </a:p>
        </p:txBody>
      </p:sp>
    </p:spTree>
    <p:extLst>
      <p:ext uri="{BB962C8B-B14F-4D97-AF65-F5344CB8AC3E}">
        <p14:creationId xmlns:p14="http://schemas.microsoft.com/office/powerpoint/2010/main" val="251725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t>Graduate Student Association</a:t>
            </a:r>
            <a:r>
              <a:rPr lang="en-US" b="1" dirty="0" smtClean="0"/>
              <a:t/>
            </a:r>
            <a:br>
              <a:rPr lang="en-US" b="1" dirty="0" smtClean="0"/>
            </a:br>
            <a:r>
              <a:rPr lang="en-US" b="1" dirty="0" smtClean="0"/>
              <a:t>Wages and Benefits Committee</a:t>
            </a:r>
            <a:endParaRPr lang="en-US" b="1" dirty="0"/>
          </a:p>
        </p:txBody>
      </p:sp>
      <p:sp>
        <p:nvSpPr>
          <p:cNvPr id="3" name="Subtitle 2"/>
          <p:cNvSpPr>
            <a:spLocks noGrp="1"/>
          </p:cNvSpPr>
          <p:nvPr>
            <p:ph type="subTitle" idx="1"/>
          </p:nvPr>
        </p:nvSpPr>
        <p:spPr/>
        <p:txBody>
          <a:bodyPr>
            <a:normAutofit/>
          </a:bodyPr>
          <a:lstStyle/>
          <a:p>
            <a:r>
              <a:rPr lang="en-US" sz="2400" dirty="0" smtClean="0"/>
              <a:t>Presentation to the Senate Executive Committee</a:t>
            </a:r>
          </a:p>
          <a:p>
            <a:r>
              <a:rPr lang="en-US" sz="2400" dirty="0" smtClean="0"/>
              <a:t>Monday, November 3</a:t>
            </a:r>
            <a:endParaRPr lang="en-US" sz="2400" dirty="0"/>
          </a:p>
        </p:txBody>
      </p:sp>
      <p:sp>
        <p:nvSpPr>
          <p:cNvPr id="4" name="Slide Number Placeholder 3"/>
          <p:cNvSpPr>
            <a:spLocks noGrp="1"/>
          </p:cNvSpPr>
          <p:nvPr>
            <p:ph type="sldNum" sz="quarter" idx="12"/>
          </p:nvPr>
        </p:nvSpPr>
        <p:spPr/>
        <p:txBody>
          <a:bodyPr/>
          <a:lstStyle/>
          <a:p>
            <a:fld id="{E4945171-315B-4721-8285-167C964BCBA8}" type="slidenum">
              <a:rPr lang="en-US" smtClean="0"/>
              <a:t>1</a:t>
            </a:fld>
            <a:endParaRPr lang="en-US"/>
          </a:p>
        </p:txBody>
      </p:sp>
    </p:spTree>
    <p:extLst>
      <p:ext uri="{BB962C8B-B14F-4D97-AF65-F5344CB8AC3E}">
        <p14:creationId xmlns:p14="http://schemas.microsoft.com/office/powerpoint/2010/main" val="405401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Quotes from Graduate Students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1400" dirty="0" smtClean="0"/>
              <a:t>“I </a:t>
            </a:r>
            <a:r>
              <a:rPr lang="en-US" sz="1400" dirty="0"/>
              <a:t>currently work as a research assistant </a:t>
            </a:r>
            <a:r>
              <a:rPr lang="en-US" sz="1400" dirty="0" smtClean="0"/>
              <a:t>… a </a:t>
            </a:r>
            <a:r>
              <a:rPr lang="en-US" sz="1400" dirty="0"/>
              <a:t>job for which I am grateful but also does not allow me to make ends meet in spite of the 20 hours per week I am allowed to work. I’ve had to take up a second job on weekends, putting me at 36 hours of work a week while going to school full time and still barely making enough to pay rent and put food on the table every month, and STILL I am $10,500 in debt for this term</a:t>
            </a:r>
            <a:r>
              <a:rPr lang="en-US" sz="1400" dirty="0" smtClean="0"/>
              <a:t>.”</a:t>
            </a:r>
          </a:p>
          <a:p>
            <a:pPr marL="0" indent="0" algn="ctr">
              <a:buNone/>
            </a:pPr>
            <a:endParaRPr lang="en-US" sz="1400" dirty="0"/>
          </a:p>
          <a:p>
            <a:pPr marL="0" indent="0" algn="ctr">
              <a:buNone/>
            </a:pPr>
            <a:r>
              <a:rPr lang="en-US" sz="1400" dirty="0" smtClean="0"/>
              <a:t>“I have $72,000 of debt, $6,000 of that is interest, and I have lived the last 6 years of my life in poverty. I have no idea how I’m going to pay that debt off especially given the fact that full-time, tenured track job prospects are dwindling. There is no guarantee that a PhD will help you earn more, but I made a $72,000 bet, I really hope it pays off.”</a:t>
            </a:r>
          </a:p>
          <a:p>
            <a:pPr marL="0" indent="0" algn="ctr">
              <a:buNone/>
            </a:pPr>
            <a:endParaRPr lang="en-US" sz="1400" dirty="0"/>
          </a:p>
          <a:p>
            <a:pPr marL="0" indent="0" algn="ctr">
              <a:buNone/>
            </a:pPr>
            <a:r>
              <a:rPr lang="en-US" sz="1400" dirty="0" smtClean="0"/>
              <a:t>“</a:t>
            </a:r>
            <a:r>
              <a:rPr lang="en-US" sz="1400" dirty="0"/>
              <a:t>I was a funded student when I began my Ph.D. I was guaranteed 4 years with an optional </a:t>
            </a:r>
            <a:r>
              <a:rPr lang="en-US" sz="1400" dirty="0" smtClean="0"/>
              <a:t>5</a:t>
            </a:r>
            <a:r>
              <a:rPr lang="en-US" sz="1400" baseline="30000" dirty="0" smtClean="0"/>
              <a:t>th</a:t>
            </a:r>
            <a:r>
              <a:rPr lang="en-US" sz="1400" dirty="0" smtClean="0"/>
              <a:t>yr </a:t>
            </a:r>
            <a:r>
              <a:rPr lang="en-US" sz="1400" dirty="0"/>
              <a:t>(which never came). At the end of my 4 years, it felt like I had the rug pulled out from under me. It’s not like what I was getting paid during the 4 years was enough to live off by any means, I had to work an additional 20-30 hours on the side of teaching and taking classes full time, which isn’t permitted (although many of my colleagues have to work additional minimum wage positions to be able to live) but going from some money to very limited money ($2,500 a semester as an adjunct) which doesn’t even come on time, no stability and no benefits during such an important part of my Ph.D. process was extremely stressful and made me really question academia and this University’s and my departments relationship with its graduate students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E4945171-315B-4721-8285-167C964BCBA8}" type="slidenum">
              <a:rPr lang="en-US" smtClean="0"/>
              <a:t>10</a:t>
            </a:fld>
            <a:endParaRPr lang="en-US"/>
          </a:p>
        </p:txBody>
      </p:sp>
    </p:spTree>
    <p:extLst>
      <p:ext uri="{BB962C8B-B14F-4D97-AF65-F5344CB8AC3E}">
        <p14:creationId xmlns:p14="http://schemas.microsoft.com/office/powerpoint/2010/main" val="120492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Quotes from Graduate Students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smtClean="0"/>
              <a:t>“</a:t>
            </a:r>
            <a:r>
              <a:rPr lang="en-US" sz="2000" dirty="0"/>
              <a:t>Over $100,000 in debt as a </a:t>
            </a:r>
            <a:r>
              <a:rPr lang="en-US" sz="2000" i="1" dirty="0"/>
              <a:t>funded</a:t>
            </a:r>
            <a:r>
              <a:rPr lang="en-US" sz="2000" dirty="0"/>
              <a:t> student, no stability, no family support, no department support, and no real prospects because the academic job market is crashing, and my department doesn’t seem to care enough to really advise students. Meanwhile a new football field is built, fountains are being renovated, and new administrators are being hired left and right</a:t>
            </a:r>
            <a:r>
              <a:rPr lang="en-US" sz="2000" dirty="0" smtClean="0"/>
              <a:t>.”</a:t>
            </a:r>
          </a:p>
          <a:p>
            <a:pPr marL="0" indent="0">
              <a:buNone/>
            </a:pPr>
            <a:endParaRPr lang="en-US" sz="2000" dirty="0" smtClean="0"/>
          </a:p>
          <a:p>
            <a:pPr marL="0" indent="0">
              <a:buNone/>
            </a:pPr>
            <a:r>
              <a:rPr lang="en-US" sz="2000" dirty="0"/>
              <a:t>“Because I currently serve as a GA on a grant funded project, rather than as state-line GA, I am being prevented from teaching next semester based on pressure from grad studies office to not give extra service to GA's. In addition to the financial implication, I am missing out on professional development experience that is essential for seeking an academic job</a:t>
            </a:r>
            <a:r>
              <a:rPr lang="en-US" sz="2000" dirty="0" smtClean="0"/>
              <a:t>.”</a:t>
            </a:r>
            <a:endParaRPr lang="en-US" sz="2000" dirty="0" smtClean="0"/>
          </a:p>
          <a:p>
            <a:pPr marL="0" indent="0" algn="ctr">
              <a:buNone/>
            </a:pPr>
            <a:endParaRPr lang="en-US" sz="2000" dirty="0"/>
          </a:p>
          <a:p>
            <a:pPr marL="0" indent="0" algn="ctr">
              <a:buNone/>
            </a:pPr>
            <a:r>
              <a:rPr lang="en-US" sz="2000" dirty="0"/>
              <a:t>“I am not funded, I have two jobs in order to pay for part-time enrollment. Many of my classes are taught by adjuncts or graduate instructors and my tuition is going up every year. It’s frustrating to keep paying more each year for an education that seems to be decreasing in quality.”</a:t>
            </a:r>
          </a:p>
          <a:p>
            <a:pPr marL="0" indent="0">
              <a:buNone/>
            </a:pPr>
            <a:endParaRPr lang="en-US" sz="2000" dirty="0"/>
          </a:p>
        </p:txBody>
      </p:sp>
      <p:sp>
        <p:nvSpPr>
          <p:cNvPr id="4" name="Slide Number Placeholder 3"/>
          <p:cNvSpPr>
            <a:spLocks noGrp="1"/>
          </p:cNvSpPr>
          <p:nvPr>
            <p:ph type="sldNum" sz="quarter" idx="12"/>
          </p:nvPr>
        </p:nvSpPr>
        <p:spPr/>
        <p:txBody>
          <a:bodyPr/>
          <a:lstStyle/>
          <a:p>
            <a:fld id="{E4945171-315B-4721-8285-167C964BCBA8}" type="slidenum">
              <a:rPr lang="en-US" smtClean="0"/>
              <a:t>11</a:t>
            </a:fld>
            <a:endParaRPr lang="en-US"/>
          </a:p>
        </p:txBody>
      </p:sp>
    </p:spTree>
    <p:extLst>
      <p:ext uri="{BB962C8B-B14F-4D97-AF65-F5344CB8AC3E}">
        <p14:creationId xmlns:p14="http://schemas.microsoft.com/office/powerpoint/2010/main" val="280242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Recommendations- financial support</a:t>
            </a:r>
            <a:endParaRPr lang="en-US" b="1" dirty="0"/>
          </a:p>
        </p:txBody>
      </p:sp>
      <p:sp>
        <p:nvSpPr>
          <p:cNvPr id="3" name="Content Placeholder 2"/>
          <p:cNvSpPr>
            <a:spLocks noGrp="1"/>
          </p:cNvSpPr>
          <p:nvPr>
            <p:ph idx="1"/>
          </p:nvPr>
        </p:nvSpPr>
        <p:spPr/>
        <p:txBody>
          <a:bodyPr/>
          <a:lstStyle/>
          <a:p>
            <a:r>
              <a:rPr lang="en-US" dirty="0" smtClean="0"/>
              <a:t>Advocate for expansion of financial support for Graduate Students at all levels (unfunded, GTA, adjunct</a:t>
            </a:r>
            <a:r>
              <a:rPr lang="en-US" dirty="0" smtClean="0"/>
              <a:t>).</a:t>
            </a:r>
          </a:p>
          <a:p>
            <a:endParaRPr lang="en-US" dirty="0" smtClean="0"/>
          </a:p>
          <a:p>
            <a:r>
              <a:rPr lang="en-US" dirty="0" smtClean="0"/>
              <a:t>Reconsider </a:t>
            </a:r>
            <a:r>
              <a:rPr lang="en-US" dirty="0"/>
              <a:t>length of funding to match average time to completion (6.7yrs).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12</a:t>
            </a:fld>
            <a:endParaRPr lang="en-US"/>
          </a:p>
        </p:txBody>
      </p:sp>
    </p:spTree>
    <p:extLst>
      <p:ext uri="{BB962C8B-B14F-4D97-AF65-F5344CB8AC3E}">
        <p14:creationId xmlns:p14="http://schemas.microsoft.com/office/powerpoint/2010/main" val="272887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Recommendations- financial support</a:t>
            </a:r>
            <a:endParaRPr lang="en-US" b="1" dirty="0"/>
          </a:p>
        </p:txBody>
      </p:sp>
      <p:sp>
        <p:nvSpPr>
          <p:cNvPr id="3" name="Content Placeholder 2"/>
          <p:cNvSpPr>
            <a:spLocks noGrp="1"/>
          </p:cNvSpPr>
          <p:nvPr>
            <p:ph idx="1"/>
          </p:nvPr>
        </p:nvSpPr>
        <p:spPr/>
        <p:txBody>
          <a:bodyPr/>
          <a:lstStyle/>
          <a:p>
            <a:r>
              <a:rPr lang="en-US" dirty="0"/>
              <a:t>Advocate for the reduction or elimination of fees for graduate students.</a:t>
            </a:r>
          </a:p>
          <a:p>
            <a:pPr marL="0" indent="0">
              <a:buNone/>
            </a:pPr>
            <a:endParaRPr lang="en-US" dirty="0" smtClean="0"/>
          </a:p>
          <a:p>
            <a:r>
              <a:rPr lang="en-US" dirty="0" smtClean="0"/>
              <a:t>Outline department’s financial commitment and time to completion data for each new student.</a:t>
            </a: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13</a:t>
            </a:fld>
            <a:endParaRPr lang="en-US"/>
          </a:p>
        </p:txBody>
      </p:sp>
    </p:spTree>
    <p:extLst>
      <p:ext uri="{BB962C8B-B14F-4D97-AF65-F5344CB8AC3E}">
        <p14:creationId xmlns:p14="http://schemas.microsoft.com/office/powerpoint/2010/main" val="331937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Recommendations- </a:t>
            </a:r>
            <a:br>
              <a:rPr lang="en-US" b="1" dirty="0" smtClean="0"/>
            </a:br>
            <a:r>
              <a:rPr lang="en-US" b="1" dirty="0" smtClean="0"/>
              <a:t>representation and information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Conduct more research on how </a:t>
            </a:r>
            <a:r>
              <a:rPr lang="en-US" dirty="0" err="1" smtClean="0"/>
              <a:t>UAlbany</a:t>
            </a:r>
            <a:r>
              <a:rPr lang="en-US" dirty="0" smtClean="0"/>
              <a:t> graduate and adjunct salaries compare to peer institutions/depts.</a:t>
            </a:r>
          </a:p>
          <a:p>
            <a:pPr marL="0" indent="0">
              <a:buNone/>
            </a:pPr>
            <a:endParaRPr lang="en-US" dirty="0" smtClean="0"/>
          </a:p>
          <a:p>
            <a:r>
              <a:rPr lang="en-US" dirty="0" smtClean="0"/>
              <a:t>Include </a:t>
            </a:r>
            <a:r>
              <a:rPr lang="en-US" dirty="0"/>
              <a:t>graduate students in workplace decision-making. </a:t>
            </a:r>
          </a:p>
          <a:p>
            <a:pPr marL="0" indent="0">
              <a:buNone/>
            </a:pPr>
            <a:endParaRPr lang="en-US" dirty="0" smtClean="0"/>
          </a:p>
          <a:p>
            <a:r>
              <a:rPr lang="en-US" dirty="0" smtClean="0"/>
              <a:t>Build </a:t>
            </a:r>
            <a:r>
              <a:rPr lang="en-US" dirty="0"/>
              <a:t>in overview of contract policies and workplace rights into departmental orientations</a:t>
            </a:r>
            <a:r>
              <a:rPr lang="en-US" dirty="0" smtClean="0"/>
              <a:t>.</a:t>
            </a:r>
          </a:p>
          <a:p>
            <a:pPr marL="0" indent="0">
              <a:buNone/>
            </a:pPr>
            <a:endParaRPr lang="en-US" dirty="0"/>
          </a:p>
          <a:p>
            <a:r>
              <a:rPr lang="en-US" dirty="0"/>
              <a:t>Build in financial planning into </a:t>
            </a:r>
            <a:r>
              <a:rPr lang="en-US" dirty="0" smtClean="0"/>
              <a:t>advising and have an understanding of each student’s financial situation</a:t>
            </a:r>
            <a:r>
              <a:rPr lang="en-US"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14</a:t>
            </a:fld>
            <a:endParaRPr lang="en-US"/>
          </a:p>
        </p:txBody>
      </p:sp>
    </p:spTree>
    <p:extLst>
      <p:ext uri="{BB962C8B-B14F-4D97-AF65-F5344CB8AC3E}">
        <p14:creationId xmlns:p14="http://schemas.microsoft.com/office/powerpoint/2010/main" val="248539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 advocacy</a:t>
            </a:r>
            <a:endParaRPr lang="en-US" b="1" dirty="0"/>
          </a:p>
        </p:txBody>
      </p:sp>
      <p:sp>
        <p:nvSpPr>
          <p:cNvPr id="3" name="Content Placeholder 2"/>
          <p:cNvSpPr>
            <a:spLocks noGrp="1"/>
          </p:cNvSpPr>
          <p:nvPr>
            <p:ph idx="1"/>
          </p:nvPr>
        </p:nvSpPr>
        <p:spPr>
          <a:xfrm>
            <a:off x="457200" y="1189037"/>
            <a:ext cx="8229600" cy="4525963"/>
          </a:xfrm>
        </p:spPr>
        <p:txBody>
          <a:bodyPr/>
          <a:lstStyle/>
          <a:p>
            <a:r>
              <a:rPr lang="en-US" dirty="0" smtClean="0"/>
              <a:t>Advocate for </a:t>
            </a:r>
            <a:r>
              <a:rPr lang="en-US" dirty="0" smtClean="0"/>
              <a:t>campus, state </a:t>
            </a:r>
            <a:r>
              <a:rPr lang="en-US" dirty="0" smtClean="0"/>
              <a:t>and national policies that improve quality of life and education for graduate students without raising tuition, fees, increasing debt burdens or undermining working conditions.</a:t>
            </a:r>
            <a:endParaRPr lang="en-US" dirty="0"/>
          </a:p>
        </p:txBody>
      </p:sp>
      <p:pic>
        <p:nvPicPr>
          <p:cNvPr id="5" name="Picture 4"/>
          <p:cNvPicPr>
            <a:picLocks noChangeAspect="1"/>
          </p:cNvPicPr>
          <p:nvPr/>
        </p:nvPicPr>
        <p:blipFill>
          <a:blip r:embed="rId2"/>
          <a:stretch>
            <a:fillRect/>
          </a:stretch>
        </p:blipFill>
        <p:spPr>
          <a:xfrm>
            <a:off x="2362200" y="3808996"/>
            <a:ext cx="4495800" cy="2977448"/>
          </a:xfrm>
          <a:prstGeom prst="rect">
            <a:avLst/>
          </a:prstGeom>
        </p:spPr>
      </p:pic>
      <p:sp>
        <p:nvSpPr>
          <p:cNvPr id="6" name="Slide Number Placeholder 5"/>
          <p:cNvSpPr>
            <a:spLocks noGrp="1"/>
          </p:cNvSpPr>
          <p:nvPr>
            <p:ph type="sldNum" sz="quarter" idx="12"/>
          </p:nvPr>
        </p:nvSpPr>
        <p:spPr/>
        <p:txBody>
          <a:bodyPr/>
          <a:lstStyle/>
          <a:p>
            <a:fld id="{E4945171-315B-4721-8285-167C964BCBA8}" type="slidenum">
              <a:rPr lang="en-US" smtClean="0"/>
              <a:t>15</a:t>
            </a:fld>
            <a:endParaRPr lang="en-US"/>
          </a:p>
        </p:txBody>
      </p:sp>
    </p:spTree>
    <p:extLst>
      <p:ext uri="{BB962C8B-B14F-4D97-AF65-F5344CB8AC3E}">
        <p14:creationId xmlns:p14="http://schemas.microsoft.com/office/powerpoint/2010/main" val="303029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lstStyle/>
          <a:p>
            <a:r>
              <a:rPr lang="en-US" dirty="0" smtClean="0"/>
              <a:t>Questions or Discussion</a:t>
            </a: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16</a:t>
            </a:fld>
            <a:endParaRPr lang="en-US"/>
          </a:p>
        </p:txBody>
      </p:sp>
    </p:spTree>
    <p:extLst>
      <p:ext uri="{BB962C8B-B14F-4D97-AF65-F5344CB8AC3E}">
        <p14:creationId xmlns:p14="http://schemas.microsoft.com/office/powerpoint/2010/main" val="260001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OF PRESENTATION</a:t>
            </a:r>
            <a:endParaRPr lang="en-US" b="1" dirty="0"/>
          </a:p>
        </p:txBody>
      </p:sp>
      <p:sp>
        <p:nvSpPr>
          <p:cNvPr id="3" name="Content Placeholder 2"/>
          <p:cNvSpPr>
            <a:spLocks noGrp="1"/>
          </p:cNvSpPr>
          <p:nvPr>
            <p:ph idx="1"/>
          </p:nvPr>
        </p:nvSpPr>
        <p:spPr/>
        <p:txBody>
          <a:bodyPr/>
          <a:lstStyle/>
          <a:p>
            <a:r>
              <a:rPr lang="en-US" dirty="0" smtClean="0"/>
              <a:t>The next few slides are extra info, will not be included in full presentation.</a:t>
            </a: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17</a:t>
            </a:fld>
            <a:endParaRPr lang="en-US"/>
          </a:p>
        </p:txBody>
      </p:sp>
    </p:spTree>
    <p:extLst>
      <p:ext uri="{BB962C8B-B14F-4D97-AF65-F5344CB8AC3E}">
        <p14:creationId xmlns:p14="http://schemas.microsoft.com/office/powerpoint/2010/main" val="12956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a:t>
            </a:r>
            <a:endParaRPr lang="en-US" b="1" dirty="0"/>
          </a:p>
        </p:txBody>
      </p:sp>
      <p:sp>
        <p:nvSpPr>
          <p:cNvPr id="3" name="Content Placeholder 2"/>
          <p:cNvSpPr>
            <a:spLocks noGrp="1"/>
          </p:cNvSpPr>
          <p:nvPr>
            <p:ph idx="1"/>
          </p:nvPr>
        </p:nvSpPr>
        <p:spPr/>
        <p:txBody>
          <a:bodyPr/>
          <a:lstStyle/>
          <a:p>
            <a:r>
              <a:rPr lang="en-US" b="1" dirty="0" smtClean="0"/>
              <a:t>SUNY Stony Brook: </a:t>
            </a:r>
            <a:r>
              <a:rPr lang="en-US" dirty="0" smtClean="0"/>
              <a:t>“</a:t>
            </a:r>
            <a:r>
              <a:rPr lang="en-US" dirty="0"/>
              <a:t> </a:t>
            </a:r>
            <a:r>
              <a:rPr lang="en-US" dirty="0" smtClean="0"/>
              <a:t>Effective </a:t>
            </a:r>
            <a:r>
              <a:rPr lang="en-US" dirty="0"/>
              <a:t>fall 2009, a full assistantship has a minimum value of $15,145 for the academic year. </a:t>
            </a:r>
            <a:r>
              <a:rPr lang="en-US" dirty="0" smtClean="0"/>
              <a:t>”</a:t>
            </a:r>
            <a:r>
              <a:rPr lang="en-US" dirty="0"/>
              <a:t>  </a:t>
            </a:r>
          </a:p>
        </p:txBody>
      </p:sp>
      <p:sp>
        <p:nvSpPr>
          <p:cNvPr id="4" name="Slide Number Placeholder 3"/>
          <p:cNvSpPr>
            <a:spLocks noGrp="1"/>
          </p:cNvSpPr>
          <p:nvPr>
            <p:ph type="sldNum" sz="quarter" idx="12"/>
          </p:nvPr>
        </p:nvSpPr>
        <p:spPr/>
        <p:txBody>
          <a:bodyPr/>
          <a:lstStyle/>
          <a:p>
            <a:fld id="{E4945171-315B-4721-8285-167C964BCBA8}" type="slidenum">
              <a:rPr lang="en-US" smtClean="0"/>
              <a:t>18</a:t>
            </a:fld>
            <a:endParaRPr lang="en-US"/>
          </a:p>
        </p:txBody>
      </p:sp>
    </p:spTree>
    <p:extLst>
      <p:ext uri="{BB962C8B-B14F-4D97-AF65-F5344CB8AC3E}">
        <p14:creationId xmlns:p14="http://schemas.microsoft.com/office/powerpoint/2010/main" val="372326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and Statewide Context</a:t>
            </a:r>
            <a:endParaRPr lang="en-US" b="1" dirty="0"/>
          </a:p>
        </p:txBody>
      </p:sp>
      <p:sp>
        <p:nvSpPr>
          <p:cNvPr id="3" name="Content Placeholder 2"/>
          <p:cNvSpPr>
            <a:spLocks noGrp="1"/>
          </p:cNvSpPr>
          <p:nvPr>
            <p:ph idx="1"/>
          </p:nvPr>
        </p:nvSpPr>
        <p:spPr/>
        <p:txBody>
          <a:bodyPr>
            <a:normAutofit/>
          </a:bodyPr>
          <a:lstStyle/>
          <a:p>
            <a:r>
              <a:rPr lang="en-US" dirty="0" smtClean="0"/>
              <a:t>National Policy:</a:t>
            </a:r>
          </a:p>
          <a:p>
            <a:pPr marL="0" indent="0">
              <a:buNone/>
            </a:pPr>
            <a:r>
              <a:rPr lang="en-US" sz="2000" b="1" dirty="0"/>
              <a:t>Budget Control Act of </a:t>
            </a:r>
            <a:r>
              <a:rPr lang="en-US" sz="2000" b="1" dirty="0" smtClean="0"/>
              <a:t>2011: “</a:t>
            </a:r>
            <a:r>
              <a:rPr lang="en-US" sz="2000" dirty="0" smtClean="0"/>
              <a:t>Effective </a:t>
            </a:r>
            <a:r>
              <a:rPr lang="en-US" sz="2000" dirty="0"/>
              <a:t>for loans made for periods of enrollment (loan periods) beginning on or after July 1, 2012, graduate and professional students are no longer eligible to receive Direct Subsidized Loans</a:t>
            </a:r>
            <a:r>
              <a:rPr lang="en-US" sz="2000" dirty="0" smtClean="0"/>
              <a:t>.”</a:t>
            </a:r>
          </a:p>
          <a:p>
            <a:r>
              <a:rPr lang="en-US" dirty="0" smtClean="0"/>
              <a:t>State Policy:</a:t>
            </a:r>
          </a:p>
          <a:p>
            <a:pPr marL="0" indent="0">
              <a:buNone/>
            </a:pPr>
            <a:r>
              <a:rPr lang="en-US" sz="2000" b="1" dirty="0" smtClean="0"/>
              <a:t>NY SUNY 2020: </a:t>
            </a:r>
            <a:r>
              <a:rPr lang="en-US" sz="2000" b="1" dirty="0"/>
              <a:t>“</a:t>
            </a:r>
            <a:r>
              <a:rPr lang="en-US" sz="2000" dirty="0"/>
              <a:t>Effective for loans made for periods of enrollment (loan periods) beginning on or after July 1, 2012, graduate and professional students are no longer eligible to receive Direct Subsidized Loans.”</a:t>
            </a:r>
          </a:p>
          <a:p>
            <a:pPr marL="0" indent="0">
              <a:buNone/>
            </a:pP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19</a:t>
            </a:fld>
            <a:endParaRPr lang="en-US"/>
          </a:p>
        </p:txBody>
      </p:sp>
    </p:spTree>
    <p:extLst>
      <p:ext uri="{BB962C8B-B14F-4D97-AF65-F5344CB8AC3E}">
        <p14:creationId xmlns:p14="http://schemas.microsoft.com/office/powerpoint/2010/main" val="38104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r>
              <a:rPr lang="en-US" b="1" dirty="0" smtClean="0"/>
              <a:t>Who we are: </a:t>
            </a:r>
            <a:r>
              <a:rPr lang="en-US" dirty="0" smtClean="0"/>
              <a:t>The </a:t>
            </a:r>
            <a:r>
              <a:rPr lang="en-US" dirty="0" smtClean="0"/>
              <a:t>Wages </a:t>
            </a:r>
            <a:r>
              <a:rPr lang="en-US" dirty="0"/>
              <a:t>and Benefits Committee has been tasked </a:t>
            </a:r>
            <a:r>
              <a:rPr lang="en-US" dirty="0" smtClean="0"/>
              <a:t>by the GSA with </a:t>
            </a:r>
            <a:r>
              <a:rPr lang="en-US" dirty="0"/>
              <a:t>researching prevailing wage, benefit and graduate student well-being concerns.  </a:t>
            </a:r>
            <a:endParaRPr lang="en-US" dirty="0" smtClean="0"/>
          </a:p>
          <a:p>
            <a:r>
              <a:rPr lang="en-US" dirty="0" smtClean="0"/>
              <a:t>We are comprised of funded and unfunded graduate students in MA and PhD programs at </a:t>
            </a:r>
            <a:r>
              <a:rPr lang="en-US" dirty="0" err="1" smtClean="0"/>
              <a:t>UAlbany</a:t>
            </a:r>
            <a:r>
              <a:rPr lang="en-US" dirty="0" smtClean="0"/>
              <a:t>. We have students from six (6) graduate programs on our Committee.</a:t>
            </a:r>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2</a:t>
            </a:fld>
            <a:endParaRPr lang="en-US"/>
          </a:p>
        </p:txBody>
      </p:sp>
    </p:spTree>
    <p:extLst>
      <p:ext uri="{BB962C8B-B14F-4D97-AF65-F5344CB8AC3E}">
        <p14:creationId xmlns:p14="http://schemas.microsoft.com/office/powerpoint/2010/main" val="51176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Campus Policies</a:t>
            </a:r>
            <a:endParaRPr lang="en-US" b="1" dirty="0"/>
          </a:p>
        </p:txBody>
      </p:sp>
      <p:sp>
        <p:nvSpPr>
          <p:cNvPr id="3" name="Content Placeholder 2"/>
          <p:cNvSpPr>
            <a:spLocks noGrp="1"/>
          </p:cNvSpPr>
          <p:nvPr>
            <p:ph idx="1"/>
          </p:nvPr>
        </p:nvSpPr>
        <p:spPr/>
        <p:txBody>
          <a:bodyPr/>
          <a:lstStyle/>
          <a:p>
            <a:r>
              <a:rPr lang="en-US" dirty="0" smtClean="0"/>
              <a:t>Fall 2008: </a:t>
            </a:r>
            <a:r>
              <a:rPr lang="en-US" dirty="0" err="1" smtClean="0"/>
              <a:t>UAlbany</a:t>
            </a:r>
            <a:r>
              <a:rPr lang="en-US" dirty="0" smtClean="0"/>
              <a:t> eliminates on-campus housing for Graduate students</a:t>
            </a:r>
          </a:p>
          <a:p>
            <a:r>
              <a:rPr lang="en-US" dirty="0" smtClean="0"/>
              <a:t>Graduate Students are only campus members who are charged gym fee ($120/</a:t>
            </a:r>
            <a:r>
              <a:rPr lang="en-US" dirty="0" err="1" smtClean="0"/>
              <a:t>yr</a:t>
            </a:r>
            <a:r>
              <a:rPr lang="en-US" dirty="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66" t="36156" r="35010" b="32524"/>
          <a:stretch/>
        </p:blipFill>
        <p:spPr bwMode="auto">
          <a:xfrm>
            <a:off x="2057400" y="4046434"/>
            <a:ext cx="4736835" cy="27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E4945171-315B-4721-8285-167C964BCBA8}" type="slidenum">
              <a:rPr lang="en-US" smtClean="0"/>
              <a:t>20</a:t>
            </a:fld>
            <a:endParaRPr lang="en-US"/>
          </a:p>
        </p:txBody>
      </p:sp>
    </p:spTree>
    <p:extLst>
      <p:ext uri="{BB962C8B-B14F-4D97-AF65-F5344CB8AC3E}">
        <p14:creationId xmlns:p14="http://schemas.microsoft.com/office/powerpoint/2010/main" val="20970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Timeline</a:t>
            </a:r>
            <a:endParaRPr lang="en-US" b="1" dirty="0"/>
          </a:p>
        </p:txBody>
      </p:sp>
      <p:cxnSp>
        <p:nvCxnSpPr>
          <p:cNvPr id="5" name="Straight Connector 4"/>
          <p:cNvCxnSpPr/>
          <p:nvPr/>
        </p:nvCxnSpPr>
        <p:spPr>
          <a:xfrm>
            <a:off x="609600" y="27432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 y="3124200"/>
            <a:ext cx="1021626" cy="369332"/>
          </a:xfrm>
          <a:prstGeom prst="rect">
            <a:avLst/>
          </a:prstGeom>
          <a:noFill/>
        </p:spPr>
        <p:txBody>
          <a:bodyPr wrap="none" rtlCol="0">
            <a:spAutoFit/>
          </a:bodyPr>
          <a:lstStyle/>
          <a:p>
            <a:r>
              <a:rPr lang="en-US" dirty="0" smtClean="0"/>
              <a:t>Fall 2013</a:t>
            </a:r>
            <a:endParaRPr lang="en-US" dirty="0"/>
          </a:p>
        </p:txBody>
      </p:sp>
      <p:sp>
        <p:nvSpPr>
          <p:cNvPr id="7" name="TextBox 6"/>
          <p:cNvSpPr txBox="1"/>
          <p:nvPr/>
        </p:nvSpPr>
        <p:spPr>
          <a:xfrm>
            <a:off x="3810000" y="3124200"/>
            <a:ext cx="1297150" cy="369332"/>
          </a:xfrm>
          <a:prstGeom prst="rect">
            <a:avLst/>
          </a:prstGeom>
          <a:noFill/>
        </p:spPr>
        <p:txBody>
          <a:bodyPr wrap="none" rtlCol="0">
            <a:spAutoFit/>
          </a:bodyPr>
          <a:lstStyle/>
          <a:p>
            <a:r>
              <a:rPr lang="en-US" dirty="0" smtClean="0"/>
              <a:t>Spring 2014</a:t>
            </a:r>
            <a:endParaRPr lang="en-US" dirty="0"/>
          </a:p>
        </p:txBody>
      </p:sp>
      <p:sp>
        <p:nvSpPr>
          <p:cNvPr id="8" name="TextBox 7"/>
          <p:cNvSpPr txBox="1"/>
          <p:nvPr/>
        </p:nvSpPr>
        <p:spPr>
          <a:xfrm>
            <a:off x="7391400" y="3136307"/>
            <a:ext cx="1021626" cy="369332"/>
          </a:xfrm>
          <a:prstGeom prst="rect">
            <a:avLst/>
          </a:prstGeom>
          <a:noFill/>
        </p:spPr>
        <p:txBody>
          <a:bodyPr wrap="none" rtlCol="0">
            <a:spAutoFit/>
          </a:bodyPr>
          <a:lstStyle/>
          <a:p>
            <a:r>
              <a:rPr lang="en-US" dirty="0" smtClean="0"/>
              <a:t>Fall 2014</a:t>
            </a:r>
            <a:endParaRPr lang="en-US" dirty="0"/>
          </a:p>
        </p:txBody>
      </p:sp>
      <p:sp>
        <p:nvSpPr>
          <p:cNvPr id="10" name="TextBox 9"/>
          <p:cNvSpPr txBox="1"/>
          <p:nvPr/>
        </p:nvSpPr>
        <p:spPr>
          <a:xfrm>
            <a:off x="560462" y="2228945"/>
            <a:ext cx="1323174" cy="307777"/>
          </a:xfrm>
          <a:prstGeom prst="rect">
            <a:avLst/>
          </a:prstGeom>
          <a:noFill/>
        </p:spPr>
        <p:txBody>
          <a:bodyPr wrap="square" rtlCol="0">
            <a:spAutoFit/>
          </a:bodyPr>
          <a:lstStyle/>
          <a:p>
            <a:pPr algn="ctr"/>
            <a:r>
              <a:rPr lang="en-US" sz="1400" dirty="0" smtClean="0"/>
              <a:t>Start Research</a:t>
            </a:r>
            <a:endParaRPr lang="en-US" sz="1400" dirty="0"/>
          </a:p>
        </p:txBody>
      </p:sp>
      <p:sp>
        <p:nvSpPr>
          <p:cNvPr id="11" name="TextBox 10"/>
          <p:cNvSpPr txBox="1"/>
          <p:nvPr/>
        </p:nvSpPr>
        <p:spPr>
          <a:xfrm>
            <a:off x="2241847" y="1680257"/>
            <a:ext cx="1323174" cy="954107"/>
          </a:xfrm>
          <a:prstGeom prst="rect">
            <a:avLst/>
          </a:prstGeom>
          <a:noFill/>
        </p:spPr>
        <p:txBody>
          <a:bodyPr wrap="square" rtlCol="0">
            <a:spAutoFit/>
          </a:bodyPr>
          <a:lstStyle/>
          <a:p>
            <a:pPr algn="ctr"/>
            <a:r>
              <a:rPr lang="en-US" sz="1400" dirty="0" smtClean="0"/>
              <a:t>Feb. 17</a:t>
            </a:r>
            <a:r>
              <a:rPr lang="en-US" sz="1400" baseline="30000" dirty="0" smtClean="0"/>
              <a:t>th</a:t>
            </a:r>
            <a:r>
              <a:rPr lang="en-US" sz="1400" dirty="0" smtClean="0"/>
              <a:t> Meeting with Dean </a:t>
            </a:r>
            <a:r>
              <a:rPr lang="en-US" sz="1400" dirty="0"/>
              <a:t>Kevin </a:t>
            </a:r>
            <a:r>
              <a:rPr lang="en-US" sz="1400" dirty="0" smtClean="0"/>
              <a:t>Williams</a:t>
            </a:r>
            <a:endParaRPr lang="en-US" sz="1400" dirty="0"/>
          </a:p>
        </p:txBody>
      </p:sp>
      <p:sp>
        <p:nvSpPr>
          <p:cNvPr id="12" name="TextBox 11"/>
          <p:cNvSpPr txBox="1"/>
          <p:nvPr/>
        </p:nvSpPr>
        <p:spPr>
          <a:xfrm>
            <a:off x="6729813" y="1887344"/>
            <a:ext cx="1323174" cy="738664"/>
          </a:xfrm>
          <a:prstGeom prst="rect">
            <a:avLst/>
          </a:prstGeom>
          <a:noFill/>
        </p:spPr>
        <p:txBody>
          <a:bodyPr wrap="square" rtlCol="0">
            <a:spAutoFit/>
          </a:bodyPr>
          <a:lstStyle/>
          <a:p>
            <a:pPr algn="ctr"/>
            <a:r>
              <a:rPr lang="en-US" sz="1400" dirty="0" smtClean="0"/>
              <a:t>April 23</a:t>
            </a:r>
            <a:r>
              <a:rPr lang="en-US" sz="1400" baseline="30000" dirty="0" smtClean="0"/>
              <a:t>rd</a:t>
            </a:r>
            <a:r>
              <a:rPr lang="en-US" sz="1400" dirty="0" smtClean="0"/>
              <a:t> President’s Forum</a:t>
            </a:r>
            <a:endParaRPr lang="en-US" sz="1400" dirty="0"/>
          </a:p>
        </p:txBody>
      </p:sp>
      <p:sp>
        <p:nvSpPr>
          <p:cNvPr id="14" name="TextBox 13"/>
          <p:cNvSpPr txBox="1"/>
          <p:nvPr/>
        </p:nvSpPr>
        <p:spPr>
          <a:xfrm>
            <a:off x="3886200" y="2036058"/>
            <a:ext cx="1323174" cy="523220"/>
          </a:xfrm>
          <a:prstGeom prst="rect">
            <a:avLst/>
          </a:prstGeom>
          <a:noFill/>
        </p:spPr>
        <p:txBody>
          <a:bodyPr wrap="square" rtlCol="0">
            <a:spAutoFit/>
          </a:bodyPr>
          <a:lstStyle/>
          <a:p>
            <a:pPr algn="ctr"/>
            <a:r>
              <a:rPr lang="en-US" sz="1400" dirty="0" smtClean="0"/>
              <a:t>Meet with Union Reps</a:t>
            </a:r>
            <a:endParaRPr lang="en-US" sz="1400" dirty="0"/>
          </a:p>
        </p:txBody>
      </p:sp>
      <p:sp>
        <p:nvSpPr>
          <p:cNvPr id="15" name="TextBox 14"/>
          <p:cNvSpPr txBox="1"/>
          <p:nvPr/>
        </p:nvSpPr>
        <p:spPr>
          <a:xfrm>
            <a:off x="5486400" y="1928336"/>
            <a:ext cx="962826" cy="738664"/>
          </a:xfrm>
          <a:prstGeom prst="rect">
            <a:avLst/>
          </a:prstGeom>
          <a:noFill/>
        </p:spPr>
        <p:txBody>
          <a:bodyPr wrap="square" rtlCol="0">
            <a:spAutoFit/>
          </a:bodyPr>
          <a:lstStyle/>
          <a:p>
            <a:pPr algn="ctr"/>
            <a:r>
              <a:rPr lang="en-US" sz="1400" dirty="0" smtClean="0"/>
              <a:t>Present to GSA Assembly</a:t>
            </a:r>
            <a:endParaRPr lang="en-US" sz="1400" dirty="0"/>
          </a:p>
        </p:txBody>
      </p:sp>
      <p:sp>
        <p:nvSpPr>
          <p:cNvPr id="23" name="TextBox 22"/>
          <p:cNvSpPr txBox="1"/>
          <p:nvPr/>
        </p:nvSpPr>
        <p:spPr>
          <a:xfrm>
            <a:off x="1219200" y="3891677"/>
            <a:ext cx="6553200" cy="2585323"/>
          </a:xfrm>
          <a:prstGeom prst="rect">
            <a:avLst/>
          </a:prstGeom>
          <a:noFill/>
        </p:spPr>
        <p:txBody>
          <a:bodyPr wrap="square" rtlCol="0">
            <a:spAutoFit/>
          </a:bodyPr>
          <a:lstStyle/>
          <a:p>
            <a:pPr algn="ctr"/>
            <a:r>
              <a:rPr lang="en-US" b="1" dirty="0" smtClean="0"/>
              <a:t>GSA Assembly Actions: </a:t>
            </a:r>
          </a:p>
          <a:p>
            <a:pPr marL="285750" indent="-285750" algn="ctr">
              <a:buFont typeface="Arial" panose="020B0604020202020204" pitchFamily="34" charset="0"/>
              <a:buChar char="•"/>
            </a:pPr>
            <a:r>
              <a:rPr lang="en-US" b="1" dirty="0" smtClean="0"/>
              <a:t>Fall 2013: </a:t>
            </a:r>
            <a:r>
              <a:rPr lang="en-US" dirty="0" smtClean="0"/>
              <a:t>GSA Assembly passed resolution supporting </a:t>
            </a:r>
            <a:r>
              <a:rPr lang="en-US" dirty="0"/>
              <a:t>$5,000/course for adjuncts at all SUNY schools.</a:t>
            </a:r>
            <a:endParaRPr lang="en-US" b="1" dirty="0"/>
          </a:p>
          <a:p>
            <a:pPr marL="285750" indent="-285750" algn="ctr">
              <a:buFont typeface="Arial" panose="020B0604020202020204" pitchFamily="34" charset="0"/>
              <a:buChar char="•"/>
            </a:pPr>
            <a:r>
              <a:rPr lang="en-US" b="1" dirty="0" smtClean="0"/>
              <a:t>Spring 2014: </a:t>
            </a:r>
            <a:r>
              <a:rPr lang="en-US" dirty="0" smtClean="0"/>
              <a:t>Voted to have President’s Forum focus on Graduate Wage and Benefit issues.</a:t>
            </a:r>
          </a:p>
          <a:p>
            <a:pPr marL="285750" indent="-285750" algn="ctr">
              <a:buFont typeface="Arial" panose="020B0604020202020204" pitchFamily="34" charset="0"/>
              <a:buChar char="•"/>
            </a:pPr>
            <a:r>
              <a:rPr lang="en-US" b="1" dirty="0" smtClean="0"/>
              <a:t>Spring 2014: </a:t>
            </a:r>
            <a:r>
              <a:rPr lang="en-US" dirty="0" smtClean="0"/>
              <a:t>SA Assembly voted to endorse $5,000/course for adjuncts at all SUNY schools.</a:t>
            </a:r>
            <a:endParaRPr lang="en-US" b="1" dirty="0" smtClean="0"/>
          </a:p>
          <a:p>
            <a:pPr marL="285750" indent="-285750" algn="ctr">
              <a:buFont typeface="Arial" panose="020B0604020202020204" pitchFamily="34" charset="0"/>
              <a:buChar char="•"/>
            </a:pPr>
            <a:r>
              <a:rPr lang="en-US" b="1" dirty="0" smtClean="0"/>
              <a:t>Fall 2014:</a:t>
            </a:r>
            <a:r>
              <a:rPr lang="en-US" dirty="0" smtClean="0"/>
              <a:t> </a:t>
            </a:r>
            <a:r>
              <a:rPr lang="en-US" dirty="0"/>
              <a:t>V</a:t>
            </a:r>
            <a:r>
              <a:rPr lang="en-US" dirty="0" smtClean="0"/>
              <a:t>oted for GSA Wages and Benefits Committee to present research findings to the University Senate.</a:t>
            </a:r>
            <a:endParaRPr lang="en-US" dirty="0"/>
          </a:p>
        </p:txBody>
      </p:sp>
      <p:sp>
        <p:nvSpPr>
          <p:cNvPr id="3" name="Slide Number Placeholder 2"/>
          <p:cNvSpPr>
            <a:spLocks noGrp="1"/>
          </p:cNvSpPr>
          <p:nvPr>
            <p:ph type="sldNum" sz="quarter" idx="12"/>
          </p:nvPr>
        </p:nvSpPr>
        <p:spPr/>
        <p:txBody>
          <a:bodyPr/>
          <a:lstStyle/>
          <a:p>
            <a:fld id="{E4945171-315B-4721-8285-167C964BCBA8}" type="slidenum">
              <a:rPr lang="en-US" smtClean="0"/>
              <a:t>3</a:t>
            </a:fld>
            <a:endParaRPr lang="en-US"/>
          </a:p>
        </p:txBody>
      </p:sp>
    </p:spTree>
    <p:extLst>
      <p:ext uri="{BB962C8B-B14F-4D97-AF65-F5344CB8AC3E}">
        <p14:creationId xmlns:p14="http://schemas.microsoft.com/office/powerpoint/2010/main" val="13236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53226" y="381000"/>
            <a:ext cx="8409774" cy="6296987"/>
            <a:chOff x="109018387" y="109124506"/>
            <a:chExt cx="2333625" cy="2121387"/>
          </a:xfrm>
        </p:grpSpPr>
        <p:sp>
          <p:nvSpPr>
            <p:cNvPr id="5" name="Rectangle 3" hidden="1"/>
            <p:cNvSpPr>
              <a:spLocks noChangeArrowheads="1"/>
            </p:cNvSpPr>
            <p:nvPr/>
          </p:nvSpPr>
          <p:spPr bwMode="auto">
            <a:xfrm>
              <a:off x="109018387" y="109124506"/>
              <a:ext cx="2333625" cy="2121387"/>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6" name="Group 4"/>
            <p:cNvGrpSpPr>
              <a:grpSpLocks/>
            </p:cNvGrpSpPr>
            <p:nvPr/>
          </p:nvGrpSpPr>
          <p:grpSpPr bwMode="auto">
            <a:xfrm>
              <a:off x="109018387" y="109124506"/>
              <a:ext cx="2333625" cy="2121387"/>
              <a:chOff x="109018387" y="109124506"/>
              <a:chExt cx="2333625" cy="2121387"/>
            </a:xfrm>
          </p:grpSpPr>
          <p:sp>
            <p:nvSpPr>
              <p:cNvPr id="7" name="Text Box 5"/>
              <p:cNvSpPr txBox="1">
                <a:spLocks noChangeArrowheads="1"/>
              </p:cNvSpPr>
              <p:nvPr/>
            </p:nvSpPr>
            <p:spPr bwMode="auto">
              <a:xfrm>
                <a:off x="109078537" y="109817143"/>
                <a:ext cx="22288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Reviewed all research and reports available on the </a:t>
                </a:r>
                <a:r>
                  <a:rPr kumimoji="0" lang="en-US" altLang="en-US" b="0" i="1" u="none" strike="noStrike" cap="none" normalizeH="0" baseline="0" dirty="0" smtClean="0">
                    <a:ln>
                      <a:noFill/>
                    </a:ln>
                    <a:solidFill>
                      <a:srgbClr val="000000"/>
                    </a:solidFill>
                    <a:effectLst/>
                    <a:cs typeface="Arial" pitchFamily="34" charset="0"/>
                  </a:rPr>
                  <a:t>Institutional Research </a:t>
                </a:r>
                <a:r>
                  <a:rPr kumimoji="0" lang="en-US" altLang="en-US" b="0" i="0" u="none" strike="noStrike" cap="none" normalizeH="0" baseline="0" dirty="0" smtClean="0">
                    <a:ln>
                      <a:noFill/>
                    </a:ln>
                    <a:solidFill>
                      <a:srgbClr val="000000"/>
                    </a:solidFill>
                    <a:effectLst/>
                    <a:cs typeface="Arial" pitchFamily="34" charset="0"/>
                  </a:rPr>
                  <a:t>webpage</a:t>
                </a:r>
              </a:p>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Met with Dean Kevin Williams on February 17, 2014</a:t>
                </a:r>
              </a:p>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Held meetings with campus unions</a:t>
                </a:r>
              </a:p>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Addressed the GSA Assembly and asked for feedback</a:t>
                </a:r>
              </a:p>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Presented questions at the Spring 2014 President’s Forum</a:t>
                </a:r>
              </a:p>
              <a:p>
                <a:pPr marL="0" marR="0" lvl="0" indent="0" algn="ctr" defTabSz="914400" rtl="0" eaLnBrk="1" fontAlgn="base" latinLnBrk="0" hangingPunct="1">
                  <a:lnSpc>
                    <a:spcPct val="200000"/>
                  </a:lnSpc>
                  <a:spcBef>
                    <a:spcPct val="0"/>
                  </a:spcBef>
                  <a:spcAft>
                    <a:spcPct val="0"/>
                  </a:spcAft>
                  <a:buClrTx/>
                  <a:buSzPts val="1200"/>
                  <a:buFont typeface="Symbol" pitchFamily="18" charset="2"/>
                  <a:buChar char="·"/>
                  <a:tabLst/>
                </a:pPr>
                <a:r>
                  <a:rPr kumimoji="0" lang="en-US" altLang="en-US" b="0" i="0" u="none" strike="noStrike" cap="none" normalizeH="0" baseline="0" dirty="0" smtClean="0">
                    <a:ln>
                      <a:noFill/>
                    </a:ln>
                    <a:solidFill>
                      <a:srgbClr val="000000"/>
                    </a:solidFill>
                    <a:effectLst/>
                    <a:cs typeface="Arial" pitchFamily="34" charset="0"/>
                  </a:rPr>
                  <a:t>Informally polled graduate students in our departments</a:t>
                </a:r>
                <a:br>
                  <a:rPr kumimoji="0" lang="en-US" altLang="en-US" b="0" i="0" u="none" strike="noStrike" cap="none" normalizeH="0" baseline="0" dirty="0" smtClean="0">
                    <a:ln>
                      <a:noFill/>
                    </a:ln>
                    <a:solidFill>
                      <a:srgbClr val="000000"/>
                    </a:solidFill>
                    <a:effectLst/>
                    <a:cs typeface="Arial" pitchFamily="34" charset="0"/>
                  </a:rPr>
                </a:br>
                <a:r>
                  <a:rPr kumimoji="0" lang="en-US" altLang="en-US" b="0" i="0" u="none" strike="noStrike" cap="none" normalizeH="0" baseline="0" dirty="0" smtClean="0">
                    <a:ln>
                      <a:noFill/>
                    </a:ln>
                    <a:solidFill>
                      <a:srgbClr val="000000"/>
                    </a:solidFill>
                    <a:effectLst/>
                    <a:cs typeface="Arial" pitchFamily="34" charset="0"/>
                  </a:rPr>
                  <a:t>(for qualitative information on student experiences)</a:t>
                </a:r>
                <a:endParaRPr kumimoji="0" lang="en-US" altLang="en-US" b="0" i="0" u="none" strike="noStrike" cap="none" normalizeH="0" baseline="0" dirty="0" smtClean="0">
                  <a:ln>
                    <a:noFill/>
                  </a:ln>
                  <a:solidFill>
                    <a:schemeClr val="tx1"/>
                  </a:solidFill>
                  <a:effectLst/>
                  <a:cs typeface="Arial" pitchFamily="34" charset="0"/>
                </a:endParaRPr>
              </a:p>
            </p:txBody>
          </p:sp>
          <p:sp>
            <p:nvSpPr>
              <p:cNvPr id="8" name="Text Box 6"/>
              <p:cNvSpPr txBox="1">
                <a:spLocks noChangeArrowheads="1"/>
              </p:cNvSpPr>
              <p:nvPr/>
            </p:nvSpPr>
            <p:spPr bwMode="auto">
              <a:xfrm>
                <a:off x="109078538" y="109124506"/>
                <a:ext cx="2228850" cy="43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rgbClr val="0000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000000"/>
                    </a:solidFill>
                    <a:effectLst/>
                    <a:latin typeface="+mj-lt"/>
                    <a:cs typeface="Arial" pitchFamily="34" charset="0"/>
                  </a:rPr>
                  <a:t>How we collected research:</a:t>
                </a:r>
                <a:endParaRPr kumimoji="0" lang="en-US" altLang="en-US" sz="4000" b="1" i="0" u="none" strike="noStrike" cap="none" normalizeH="0" baseline="0" dirty="0" smtClean="0">
                  <a:ln>
                    <a:noFill/>
                  </a:ln>
                  <a:solidFill>
                    <a:schemeClr val="tx1"/>
                  </a:solidFill>
                  <a:effectLst/>
                  <a:latin typeface="+mj-lt"/>
                  <a:cs typeface="Arial" pitchFamily="34" charset="0"/>
                </a:endParaRPr>
              </a:p>
            </p:txBody>
          </p:sp>
          <p:sp>
            <p:nvSpPr>
              <p:cNvPr id="9" name="AutoShape 7"/>
              <p:cNvSpPr>
                <a:spLocks/>
              </p:cNvSpPr>
              <p:nvPr/>
            </p:nvSpPr>
            <p:spPr bwMode="auto">
              <a:xfrm rot="16200000">
                <a:off x="110099475" y="108488405"/>
                <a:ext cx="171450" cy="2333625"/>
              </a:xfrm>
              <a:prstGeom prst="leftBrace">
                <a:avLst>
                  <a:gd name="adj1" fmla="val 0"/>
                  <a:gd name="adj2" fmla="val 50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 name="Slide Number Placeholder 1"/>
          <p:cNvSpPr>
            <a:spLocks noGrp="1"/>
          </p:cNvSpPr>
          <p:nvPr>
            <p:ph type="sldNum" sz="quarter" idx="12"/>
          </p:nvPr>
        </p:nvSpPr>
        <p:spPr/>
        <p:txBody>
          <a:bodyPr/>
          <a:lstStyle/>
          <a:p>
            <a:fld id="{E4945171-315B-4721-8285-167C964BCBA8}" type="slidenum">
              <a:rPr lang="en-US" smtClean="0"/>
              <a:t>4</a:t>
            </a:fld>
            <a:endParaRPr lang="en-US"/>
          </a:p>
        </p:txBody>
      </p:sp>
    </p:spTree>
    <p:extLst>
      <p:ext uri="{BB962C8B-B14F-4D97-AF65-F5344CB8AC3E}">
        <p14:creationId xmlns:p14="http://schemas.microsoft.com/office/powerpoint/2010/main" val="3685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76200"/>
            <a:ext cx="8610600" cy="6653646"/>
          </a:xfrm>
        </p:spPr>
      </p:pic>
      <p:sp>
        <p:nvSpPr>
          <p:cNvPr id="2" name="Slide Number Placeholder 1"/>
          <p:cNvSpPr>
            <a:spLocks noGrp="1"/>
          </p:cNvSpPr>
          <p:nvPr>
            <p:ph type="sldNum" sz="quarter" idx="12"/>
          </p:nvPr>
        </p:nvSpPr>
        <p:spPr/>
        <p:txBody>
          <a:bodyPr/>
          <a:lstStyle/>
          <a:p>
            <a:fld id="{E4945171-315B-4721-8285-167C964BCBA8}" type="slidenum">
              <a:rPr lang="en-US" smtClean="0"/>
              <a:t>5</a:t>
            </a:fld>
            <a:endParaRPr lang="en-US"/>
          </a:p>
        </p:txBody>
      </p:sp>
    </p:spTree>
    <p:extLst>
      <p:ext uri="{BB962C8B-B14F-4D97-AF65-F5344CB8AC3E}">
        <p14:creationId xmlns:p14="http://schemas.microsoft.com/office/powerpoint/2010/main" val="194699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3711476"/>
            <a:ext cx="4495800" cy="2308324"/>
          </a:xfrm>
          <a:prstGeom prst="rect">
            <a:avLst/>
          </a:prstGeom>
          <a:solidFill>
            <a:srgbClr val="EAEAEA"/>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b="1" dirty="0" smtClean="0"/>
              <a:t>Research Findings</a:t>
            </a:r>
            <a:endParaRPr lang="en-US" b="1" dirty="0"/>
          </a:p>
        </p:txBody>
      </p:sp>
      <p:sp>
        <p:nvSpPr>
          <p:cNvPr id="3" name="Content Placeholder 2"/>
          <p:cNvSpPr>
            <a:spLocks noGrp="1"/>
          </p:cNvSpPr>
          <p:nvPr>
            <p:ph idx="1"/>
          </p:nvPr>
        </p:nvSpPr>
        <p:spPr/>
        <p:txBody>
          <a:bodyPr/>
          <a:lstStyle/>
          <a:p>
            <a:pPr marL="0" indent="0">
              <a:buNone/>
            </a:pPr>
            <a:r>
              <a:rPr lang="en-US" dirty="0"/>
              <a:t>1. </a:t>
            </a:r>
            <a:r>
              <a:rPr lang="en-US" b="1" dirty="0"/>
              <a:t>Financial Stress </a:t>
            </a:r>
            <a:r>
              <a:rPr lang="en-US" dirty="0"/>
              <a:t>is a significant impediment to degree progress and has negative impacts on mental and physical health, as well as quality of life.</a:t>
            </a:r>
          </a:p>
          <a:p>
            <a:pPr marL="0" indent="0">
              <a:buNone/>
            </a:pPr>
            <a:endParaRPr lang="en-US" dirty="0"/>
          </a:p>
          <a:p>
            <a:pPr marL="0" indent="0">
              <a:buNone/>
            </a:pP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7365" t="62453" r="2613" b="9547"/>
          <a:stretch/>
        </p:blipFill>
        <p:spPr>
          <a:xfrm>
            <a:off x="2680531" y="3928217"/>
            <a:ext cx="4307082" cy="1862983"/>
          </a:xfrm>
          <a:prstGeom prst="rect">
            <a:avLst/>
          </a:prstGeom>
        </p:spPr>
      </p:pic>
      <p:sp>
        <p:nvSpPr>
          <p:cNvPr id="6" name="TextBox 5"/>
          <p:cNvSpPr txBox="1"/>
          <p:nvPr/>
        </p:nvSpPr>
        <p:spPr>
          <a:xfrm>
            <a:off x="2680531" y="3781747"/>
            <a:ext cx="2729669" cy="646331"/>
          </a:xfrm>
          <a:prstGeom prst="rect">
            <a:avLst/>
          </a:prstGeom>
          <a:solidFill>
            <a:srgbClr val="EAEAEA"/>
          </a:solidFill>
        </p:spPr>
        <p:txBody>
          <a:bodyPr wrap="square" rtlCol="0">
            <a:spAutoFit/>
          </a:bodyPr>
          <a:lstStyle/>
          <a:p>
            <a:endParaRPr lang="en-US" dirty="0" smtClean="0"/>
          </a:p>
          <a:p>
            <a:endParaRPr lang="en-US" dirty="0"/>
          </a:p>
        </p:txBody>
      </p:sp>
      <p:sp>
        <p:nvSpPr>
          <p:cNvPr id="7" name="Slide Number Placeholder 6"/>
          <p:cNvSpPr>
            <a:spLocks noGrp="1"/>
          </p:cNvSpPr>
          <p:nvPr>
            <p:ph type="sldNum" sz="quarter" idx="12"/>
          </p:nvPr>
        </p:nvSpPr>
        <p:spPr/>
        <p:txBody>
          <a:bodyPr/>
          <a:lstStyle/>
          <a:p>
            <a:fld id="{E4945171-315B-4721-8285-167C964BCBA8}" type="slidenum">
              <a:rPr lang="en-US" smtClean="0"/>
              <a:t>6</a:t>
            </a:fld>
            <a:endParaRPr lang="en-US"/>
          </a:p>
        </p:txBody>
      </p:sp>
    </p:spTree>
    <p:extLst>
      <p:ext uri="{BB962C8B-B14F-4D97-AF65-F5344CB8AC3E}">
        <p14:creationId xmlns:p14="http://schemas.microsoft.com/office/powerpoint/2010/main" val="9456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Findings</a:t>
            </a:r>
            <a:endParaRPr lang="en-US" b="1" dirty="0"/>
          </a:p>
        </p:txBody>
      </p:sp>
      <p:sp>
        <p:nvSpPr>
          <p:cNvPr id="3" name="Content Placeholder 2"/>
          <p:cNvSpPr>
            <a:spLocks noGrp="1"/>
          </p:cNvSpPr>
          <p:nvPr>
            <p:ph idx="1"/>
          </p:nvPr>
        </p:nvSpPr>
        <p:spPr/>
        <p:txBody>
          <a:bodyPr/>
          <a:lstStyle/>
          <a:p>
            <a:pPr marL="0" indent="0">
              <a:buNone/>
            </a:pPr>
            <a:r>
              <a:rPr lang="en-US" dirty="0"/>
              <a:t>2. </a:t>
            </a:r>
            <a:r>
              <a:rPr lang="en-US" b="1" dirty="0"/>
              <a:t>Funding and Financial Support </a:t>
            </a:r>
            <a:r>
              <a:rPr lang="en-US" dirty="0"/>
              <a:t>is not sufficient (it is below the cost of living) and does not match the reality of graduate students’ lives.</a:t>
            </a:r>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9657" t="22488" r="4193" b="34999"/>
          <a:stretch/>
        </p:blipFill>
        <p:spPr>
          <a:xfrm>
            <a:off x="4463117" y="3297253"/>
            <a:ext cx="4158877" cy="2960405"/>
          </a:xfrm>
          <a:prstGeom prst="rect">
            <a:avLst/>
          </a:prstGeom>
        </p:spPr>
      </p:pic>
      <p:sp>
        <p:nvSpPr>
          <p:cNvPr id="5" name="TextBox 4"/>
          <p:cNvSpPr txBox="1"/>
          <p:nvPr/>
        </p:nvSpPr>
        <p:spPr>
          <a:xfrm>
            <a:off x="6781800" y="5611327"/>
            <a:ext cx="1840195" cy="646331"/>
          </a:xfrm>
          <a:prstGeom prst="rect">
            <a:avLst/>
          </a:prstGeom>
          <a:solidFill>
            <a:srgbClr val="EAEAEA"/>
          </a:solidFill>
        </p:spPr>
        <p:txBody>
          <a:bodyPr wrap="square" rtlCol="0">
            <a:spAutoFit/>
          </a:bodyPr>
          <a:lstStyle/>
          <a:p>
            <a:endParaRPr lang="en-US" dirty="0" smtClean="0"/>
          </a:p>
          <a:p>
            <a:endParaRPr lang="en-US"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996" t="21331" r="50939" b="34486"/>
          <a:stretch/>
        </p:blipFill>
        <p:spPr>
          <a:xfrm>
            <a:off x="609600" y="3297253"/>
            <a:ext cx="3794333" cy="2939753"/>
          </a:xfrm>
          <a:prstGeom prst="rect">
            <a:avLst/>
          </a:prstGeom>
        </p:spPr>
      </p:pic>
      <p:sp>
        <p:nvSpPr>
          <p:cNvPr id="7" name="Slide Number Placeholder 6"/>
          <p:cNvSpPr>
            <a:spLocks noGrp="1"/>
          </p:cNvSpPr>
          <p:nvPr>
            <p:ph type="sldNum" sz="quarter" idx="12"/>
          </p:nvPr>
        </p:nvSpPr>
        <p:spPr/>
        <p:txBody>
          <a:bodyPr/>
          <a:lstStyle/>
          <a:p>
            <a:fld id="{E4945171-315B-4721-8285-167C964BCBA8}" type="slidenum">
              <a:rPr lang="en-US" smtClean="0"/>
              <a:t>7</a:t>
            </a:fld>
            <a:endParaRPr lang="en-US"/>
          </a:p>
        </p:txBody>
      </p:sp>
    </p:spTree>
    <p:extLst>
      <p:ext uri="{BB962C8B-B14F-4D97-AF65-F5344CB8AC3E}">
        <p14:creationId xmlns:p14="http://schemas.microsoft.com/office/powerpoint/2010/main" val="408945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Findings</a:t>
            </a:r>
            <a:endParaRPr lang="en-US" b="1" dirty="0"/>
          </a:p>
        </p:txBody>
      </p:sp>
      <p:sp>
        <p:nvSpPr>
          <p:cNvPr id="3" name="Content Placeholder 2"/>
          <p:cNvSpPr>
            <a:spLocks noGrp="1"/>
          </p:cNvSpPr>
          <p:nvPr>
            <p:ph idx="1"/>
          </p:nvPr>
        </p:nvSpPr>
        <p:spPr/>
        <p:txBody>
          <a:bodyPr/>
          <a:lstStyle/>
          <a:p>
            <a:pPr marL="0" indent="0">
              <a:buNone/>
            </a:pPr>
            <a:r>
              <a:rPr lang="en-US" dirty="0" smtClean="0"/>
              <a:t>3. </a:t>
            </a:r>
            <a:r>
              <a:rPr lang="en-US" b="1" dirty="0"/>
              <a:t>Heavy reliance on Loans and Credit</a:t>
            </a:r>
            <a:r>
              <a:rPr lang="en-US" dirty="0"/>
              <a:t> to pay for education contributes to financial stress and anxiety about the future.</a:t>
            </a: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606" t="66028" r="54214" b="6743"/>
          <a:stretch/>
        </p:blipFill>
        <p:spPr>
          <a:xfrm>
            <a:off x="5105400" y="3675404"/>
            <a:ext cx="3631963" cy="1811709"/>
          </a:xfrm>
          <a:prstGeom prst="rect">
            <a:avLst/>
          </a:prstGeom>
        </p:spPr>
      </p:pic>
      <p:sp>
        <p:nvSpPr>
          <p:cNvPr id="5" name="TextBox 4"/>
          <p:cNvSpPr txBox="1"/>
          <p:nvPr/>
        </p:nvSpPr>
        <p:spPr>
          <a:xfrm>
            <a:off x="457200" y="3276600"/>
            <a:ext cx="4343400" cy="2800767"/>
          </a:xfrm>
          <a:prstGeom prst="rect">
            <a:avLst/>
          </a:prstGeom>
          <a:noFill/>
        </p:spPr>
        <p:txBody>
          <a:bodyPr wrap="square" rtlCol="0">
            <a:spAutoFit/>
          </a:bodyPr>
          <a:lstStyle/>
          <a:p>
            <a:r>
              <a:rPr lang="en-US" b="1" dirty="0" smtClean="0"/>
              <a:t>Nationally:</a:t>
            </a:r>
          </a:p>
          <a:p>
            <a:pPr marL="285750" indent="-285750">
              <a:buFont typeface="Arial" panose="020B0604020202020204" pitchFamily="34" charset="0"/>
              <a:buChar char="•"/>
            </a:pPr>
            <a:r>
              <a:rPr lang="en-US" dirty="0" smtClean="0"/>
              <a:t>40% of </a:t>
            </a:r>
            <a:r>
              <a:rPr lang="en-US" dirty="0"/>
              <a:t>the $1 trillion in outstanding student loans financed graduate and professional </a:t>
            </a:r>
            <a:r>
              <a:rPr lang="en-US" dirty="0" smtClean="0"/>
              <a:t>degrees</a:t>
            </a:r>
          </a:p>
          <a:p>
            <a:pPr marL="285750" indent="-285750">
              <a:buFont typeface="Arial" panose="020B0604020202020204" pitchFamily="34" charset="0"/>
              <a:buChar char="•"/>
            </a:pPr>
            <a:r>
              <a:rPr lang="en-US" dirty="0" smtClean="0"/>
              <a:t>Graduate students owe an average of $57,600</a:t>
            </a:r>
          </a:p>
          <a:p>
            <a:pPr marL="285750" indent="-285750">
              <a:buFont typeface="Arial" panose="020B0604020202020204" pitchFamily="34" charset="0"/>
              <a:buChar char="•"/>
            </a:pPr>
            <a:r>
              <a:rPr lang="en-US" dirty="0" smtClean="0"/>
              <a:t>One quarter of graduate students borrow around $100,000; 1 in 10 over $150,000</a:t>
            </a:r>
          </a:p>
          <a:p>
            <a:endParaRPr lang="en-US" dirty="0" smtClean="0"/>
          </a:p>
          <a:p>
            <a:pPr algn="r"/>
            <a:r>
              <a:rPr lang="en-US" sz="1400" i="1" dirty="0"/>
              <a:t>Federal Education Budget Project at New America</a:t>
            </a:r>
          </a:p>
        </p:txBody>
      </p:sp>
      <p:sp>
        <p:nvSpPr>
          <p:cNvPr id="6" name="Slide Number Placeholder 5"/>
          <p:cNvSpPr>
            <a:spLocks noGrp="1"/>
          </p:cNvSpPr>
          <p:nvPr>
            <p:ph type="sldNum" sz="quarter" idx="12"/>
          </p:nvPr>
        </p:nvSpPr>
        <p:spPr/>
        <p:txBody>
          <a:bodyPr/>
          <a:lstStyle/>
          <a:p>
            <a:fld id="{E4945171-315B-4721-8285-167C964BCBA8}" type="slidenum">
              <a:rPr lang="en-US" smtClean="0"/>
              <a:t>8</a:t>
            </a:fld>
            <a:endParaRPr lang="en-US"/>
          </a:p>
        </p:txBody>
      </p:sp>
    </p:spTree>
    <p:extLst>
      <p:ext uri="{BB962C8B-B14F-4D97-AF65-F5344CB8AC3E}">
        <p14:creationId xmlns:p14="http://schemas.microsoft.com/office/powerpoint/2010/main" val="64977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Findings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4. Professional </a:t>
            </a:r>
            <a:r>
              <a:rPr lang="en-US" b="1" dirty="0"/>
              <a:t>Development varies widely by department.</a:t>
            </a:r>
            <a:r>
              <a:rPr lang="en-US" dirty="0"/>
              <a:t> Some Departments direct resources toward training graduate students to be competent researchers and educators, others do not.</a:t>
            </a:r>
          </a:p>
          <a:p>
            <a:pPr marL="0" indent="0">
              <a:buNone/>
            </a:pPr>
            <a:r>
              <a:rPr lang="en-US" b="1" dirty="0" smtClean="0"/>
              <a:t>5. Communication </a:t>
            </a:r>
            <a:r>
              <a:rPr lang="en-US" b="1" dirty="0"/>
              <a:t>about Workplace Conditions and Rights varies widely by department. </a:t>
            </a:r>
            <a:r>
              <a:rPr lang="en-US" dirty="0"/>
              <a:t>Some students were not aware of work expectations, hours, length of contract, or potential for future funding.</a:t>
            </a:r>
          </a:p>
          <a:p>
            <a:endParaRPr lang="en-US" dirty="0"/>
          </a:p>
        </p:txBody>
      </p:sp>
      <p:sp>
        <p:nvSpPr>
          <p:cNvPr id="4" name="Slide Number Placeholder 3"/>
          <p:cNvSpPr>
            <a:spLocks noGrp="1"/>
          </p:cNvSpPr>
          <p:nvPr>
            <p:ph type="sldNum" sz="quarter" idx="12"/>
          </p:nvPr>
        </p:nvSpPr>
        <p:spPr/>
        <p:txBody>
          <a:bodyPr/>
          <a:lstStyle/>
          <a:p>
            <a:fld id="{E4945171-315B-4721-8285-167C964BCBA8}" type="slidenum">
              <a:rPr lang="en-US" smtClean="0"/>
              <a:t>9</a:t>
            </a:fld>
            <a:endParaRPr lang="en-US"/>
          </a:p>
        </p:txBody>
      </p:sp>
    </p:spTree>
    <p:extLst>
      <p:ext uri="{BB962C8B-B14F-4D97-AF65-F5344CB8AC3E}">
        <p14:creationId xmlns:p14="http://schemas.microsoft.com/office/powerpoint/2010/main" val="356894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997</Words>
  <Application>Microsoft Office PowerPoint</Application>
  <PresentationFormat>On-screen Show (4:3)</PresentationFormat>
  <Paragraphs>114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Symbol</vt:lpstr>
      <vt:lpstr>Office Theme</vt:lpstr>
      <vt:lpstr>Graduate Student Association Wages and Benefits Committee</vt:lpstr>
      <vt:lpstr>Introduction</vt:lpstr>
      <vt:lpstr>Timeline</vt:lpstr>
      <vt:lpstr>PowerPoint Presentation</vt:lpstr>
      <vt:lpstr>PowerPoint Presentation</vt:lpstr>
      <vt:lpstr>Research Findings</vt:lpstr>
      <vt:lpstr>Research Findings</vt:lpstr>
      <vt:lpstr>Research Findings</vt:lpstr>
      <vt:lpstr>Research Findings</vt:lpstr>
      <vt:lpstr>Quotes from Graduate Students</vt:lpstr>
      <vt:lpstr>Quotes from Graduate Students</vt:lpstr>
      <vt:lpstr>Recommendations- financial support</vt:lpstr>
      <vt:lpstr>Recommendations- financial support</vt:lpstr>
      <vt:lpstr>Recommendations-  representation and information</vt:lpstr>
      <vt:lpstr>Recommendations- advocacy</vt:lpstr>
      <vt:lpstr>Conclusion</vt:lpstr>
      <vt:lpstr>END OF PRESENTATION</vt:lpstr>
      <vt:lpstr>Examples</vt:lpstr>
      <vt:lpstr>National and Statewide Context</vt:lpstr>
      <vt:lpstr>Campus Policies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Association Wages and Benefits Committee</dc:title>
  <dc:creator>Jacqueline Hayes</dc:creator>
  <cp:lastModifiedBy>Hayes, Jacqueline M</cp:lastModifiedBy>
  <cp:revision>29</cp:revision>
  <dcterms:created xsi:type="dcterms:W3CDTF">2014-10-28T13:59:15Z</dcterms:created>
  <dcterms:modified xsi:type="dcterms:W3CDTF">2014-11-03T15:47:51Z</dcterms:modified>
</cp:coreProperties>
</file>