
<file path=[Content_Types].xml><?xml version="1.0" encoding="utf-8"?>
<Types xmlns="http://schemas.openxmlformats.org/package/2006/content-types"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16"/>
  </p:notesMasterIdLst>
  <p:sldIdLst>
    <p:sldId id="256" r:id="rId3"/>
    <p:sldId id="257" r:id="rId4"/>
    <p:sldId id="258" r:id="rId5"/>
    <p:sldId id="270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73" r:id="rId15"/>
  </p:sldIdLst>
  <p:sldSz cx="9144000" cy="6858000" type="screen4x3"/>
  <p:notesSz cx="7010400" cy="9236075"/>
  <p:defaultTextStyle>
    <a:defPPr>
      <a:defRPr lang="en-GB"/>
    </a:defPPr>
    <a:lvl1pPr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1pPr>
    <a:lvl2pPr marL="742950" indent="-28575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2pPr>
    <a:lvl3pPr marL="11430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3pPr>
    <a:lvl4pPr marL="16002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4pPr>
    <a:lvl5pPr marL="20574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 Unicode MS" panose="020B0604020202020204" pitchFamily="3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3" autoAdjust="0"/>
    <p:restoredTop sz="94702" autoAdjust="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194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09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433513" y="771525"/>
            <a:ext cx="5076825" cy="3808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3074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795338" y="4824413"/>
            <a:ext cx="6354762" cy="4570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446463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4497388" y="0"/>
            <a:ext cx="344646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0" y="9652000"/>
            <a:ext cx="3446463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buFont typeface="Times New Roman" pitchFamily="16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4497388" y="9652000"/>
            <a:ext cx="3446462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DEA31091-3334-4562-A534-6E3730A915D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971782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/>
            <a:fld id="{1841633C-0EC5-4514-81C7-52545E12C541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1</a:t>
            </a:fld>
            <a:endParaRPr lang="en-US" alt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</a:pPr>
            <a:fld id="{E5CF92BC-E4B1-4618-8580-5EFB04466E5E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 hangingPunct="1">
                <a:lnSpc>
                  <a:spcPct val="100000"/>
                </a:lnSpc>
              </a:pPr>
              <a:t>1</a:t>
            </a:fld>
            <a:endParaRPr lang="en-US" alt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8436" name="Rectangle 2"/>
          <p:cNvSpPr>
            <a:spLocks noChangeArrowheads="1"/>
          </p:cNvSpPr>
          <p:nvPr/>
        </p:nvSpPr>
        <p:spPr bwMode="auto">
          <a:xfrm>
            <a:off x="3967163" y="8774113"/>
            <a:ext cx="3036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 eaLnBrk="0"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 eaLnBrk="0"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 eaLnBrk="0"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 eaLnBrk="0"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</a:pPr>
            <a:fld id="{16DF2517-FBC9-420E-B34D-8B3C9E1C81D6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lnSpc>
                  <a:spcPct val="100000"/>
                </a:lnSpc>
              </a:pPr>
              <a:t>1</a:t>
            </a:fld>
            <a:endParaRPr lang="en-US" altLang="en-US" sz="12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3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5388" y="701675"/>
            <a:ext cx="4619625" cy="34639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843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01675" y="4387850"/>
            <a:ext cx="5600700" cy="41544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spcBef>
                <a:spcPct val="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altLang="en-US" sz="2000" dirty="0" smtClean="0">
              <a:latin typeface="Arial" panose="020B0604020202020204" pitchFamily="34" charset="0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929220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/>
            <a:fld id="{1A24B498-3126-4965-814C-1DD216404B3C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11</a:t>
            </a:fld>
            <a:endParaRPr lang="en-US" alt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73" name="Text Box 1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</a:pPr>
            <a:fld id="{1A59F395-6A17-4327-A110-3A3C9286E429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 hangingPunct="1">
                <a:lnSpc>
                  <a:spcPct val="100000"/>
                </a:lnSpc>
              </a:pPr>
              <a:t>11</a:t>
            </a:fld>
            <a:endParaRPr lang="en-US" alt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7652" name="Rectangle 2"/>
          <p:cNvSpPr>
            <a:spLocks noChangeArrowheads="1"/>
          </p:cNvSpPr>
          <p:nvPr/>
        </p:nvSpPr>
        <p:spPr bwMode="auto">
          <a:xfrm>
            <a:off x="3967163" y="8774113"/>
            <a:ext cx="3036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 eaLnBrk="0"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 eaLnBrk="0"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 eaLnBrk="0"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 eaLnBrk="0"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</a:pPr>
            <a:fld id="{FC37DCA9-AE8C-4139-9945-1043329E2FFF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lnSpc>
                  <a:spcPct val="100000"/>
                </a:lnSpc>
              </a:pPr>
              <a:t>11</a:t>
            </a:fld>
            <a:endParaRPr lang="en-US" altLang="en-US" sz="12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765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3800" y="701675"/>
            <a:ext cx="4613275" cy="346075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6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01675" y="4387850"/>
            <a:ext cx="5600700" cy="41544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spcBef>
                <a:spcPct val="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altLang="en-US" sz="2000" dirty="0" smtClean="0">
              <a:latin typeface="Arial" panose="020B0604020202020204" pitchFamily="34" charset="0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0032496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/>
            <a:fld id="{95F17669-B2A7-4342-8F40-F1076C966FD9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12</a:t>
            </a:fld>
            <a:endParaRPr lang="en-US" alt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9697" name="Text Box 1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</a:pPr>
            <a:fld id="{27D2D83D-9CA5-410E-B6CA-8609C88FE3D8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 hangingPunct="1">
                <a:lnSpc>
                  <a:spcPct val="100000"/>
                </a:lnSpc>
              </a:pPr>
              <a:t>12</a:t>
            </a:fld>
            <a:endParaRPr lang="en-US" alt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8676" name="Rectangle 2"/>
          <p:cNvSpPr>
            <a:spLocks noChangeArrowheads="1"/>
          </p:cNvSpPr>
          <p:nvPr/>
        </p:nvSpPr>
        <p:spPr bwMode="auto">
          <a:xfrm>
            <a:off x="3967163" y="8774113"/>
            <a:ext cx="3036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 eaLnBrk="0"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 eaLnBrk="0"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 eaLnBrk="0"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 eaLnBrk="0"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</a:pPr>
            <a:fld id="{7B36C19D-B251-4226-9B9E-2A7931ECB989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lnSpc>
                  <a:spcPct val="100000"/>
                </a:lnSpc>
              </a:pPr>
              <a:t>12</a:t>
            </a:fld>
            <a:endParaRPr lang="en-US" altLang="en-US" sz="12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77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01675"/>
            <a:ext cx="4618037" cy="34623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867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01675" y="4387850"/>
            <a:ext cx="5600700" cy="41544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spcBef>
                <a:spcPct val="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altLang="en-US" sz="2000" dirty="0" smtClean="0">
              <a:latin typeface="Arial" panose="020B0604020202020204" pitchFamily="34" charset="0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65135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/>
            <a:fld id="{2E040686-3BED-4E62-8748-5939AA33E34C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2</a:t>
            </a:fld>
            <a:endParaRPr lang="en-US" alt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8433" name="Text Box 1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</a:pPr>
            <a:fld id="{31777D91-E144-464E-BA57-D68E7BDB8146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 hangingPunct="1">
                <a:lnSpc>
                  <a:spcPct val="100000"/>
                </a:lnSpc>
              </a:pPr>
              <a:t>2</a:t>
            </a:fld>
            <a:endParaRPr lang="en-US" alt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9460" name="Rectangle 2"/>
          <p:cNvSpPr>
            <a:spLocks noChangeArrowheads="1"/>
          </p:cNvSpPr>
          <p:nvPr/>
        </p:nvSpPr>
        <p:spPr bwMode="auto">
          <a:xfrm>
            <a:off x="3967163" y="8774113"/>
            <a:ext cx="3036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 eaLnBrk="0"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 eaLnBrk="0"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 eaLnBrk="0"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 eaLnBrk="0"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</a:pPr>
            <a:fld id="{5D12249C-FB40-43CD-A3C9-9E34CB2EA143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lnSpc>
                  <a:spcPct val="100000"/>
                </a:lnSpc>
              </a:pPr>
              <a:t>2</a:t>
            </a:fld>
            <a:endParaRPr lang="en-US" altLang="en-US" sz="12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6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5388" y="701675"/>
            <a:ext cx="4618037" cy="34639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946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01675" y="4387850"/>
            <a:ext cx="5600700" cy="41544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spcBef>
                <a:spcPct val="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altLang="en-US" sz="2000" dirty="0" smtClean="0">
              <a:latin typeface="Arial" panose="020B0604020202020204" pitchFamily="34" charset="0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354088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/>
            <a:fld id="{01F550A8-C3E9-43FC-9C18-E860A45CCD32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3</a:t>
            </a:fld>
            <a:endParaRPr lang="en-US" alt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9457" name="Text Box 1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</a:pPr>
            <a:fld id="{4F2CFEA5-CE24-4A8F-B20B-EBD25BDCC5F4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 hangingPunct="1">
                <a:lnSpc>
                  <a:spcPct val="100000"/>
                </a:lnSpc>
              </a:pPr>
              <a:t>3</a:t>
            </a:fld>
            <a:endParaRPr lang="en-US" alt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0484" name="Rectangle 2"/>
          <p:cNvSpPr>
            <a:spLocks noChangeArrowheads="1"/>
          </p:cNvSpPr>
          <p:nvPr/>
        </p:nvSpPr>
        <p:spPr bwMode="auto">
          <a:xfrm>
            <a:off x="3967163" y="8774113"/>
            <a:ext cx="3036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 eaLnBrk="0"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 eaLnBrk="0"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 eaLnBrk="0"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 eaLnBrk="0"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</a:pPr>
            <a:fld id="{A9BC2A08-C9D7-4460-A98C-2D0AD2C6B077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lnSpc>
                  <a:spcPct val="100000"/>
                </a:lnSpc>
              </a:pPr>
              <a:t>3</a:t>
            </a:fld>
            <a:endParaRPr lang="en-US" altLang="en-US" sz="12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048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01675"/>
            <a:ext cx="4618037" cy="34623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48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01675" y="4387850"/>
            <a:ext cx="5600700" cy="41544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spcBef>
                <a:spcPct val="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altLang="en-US" sz="2000" dirty="0" smtClean="0">
              <a:latin typeface="Arial" panose="020B0604020202020204" pitchFamily="34" charset="0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255682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/>
            <a:fld id="{0B6BF464-260B-4046-AE64-B07CBD551909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5</a:t>
            </a:fld>
            <a:endParaRPr lang="en-US" alt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05" name="Text Box 1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</a:pPr>
            <a:fld id="{70B4B7C6-6B14-41BF-AF3A-4CDCB273050A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 hangingPunct="1">
                <a:lnSpc>
                  <a:spcPct val="100000"/>
                </a:lnSpc>
              </a:pPr>
              <a:t>5</a:t>
            </a:fld>
            <a:endParaRPr lang="en-US" alt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1508" name="Rectangle 2"/>
          <p:cNvSpPr>
            <a:spLocks noChangeArrowheads="1"/>
          </p:cNvSpPr>
          <p:nvPr/>
        </p:nvSpPr>
        <p:spPr bwMode="auto">
          <a:xfrm>
            <a:off x="3967163" y="8774113"/>
            <a:ext cx="3036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 eaLnBrk="0"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 eaLnBrk="0"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 eaLnBrk="0"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 eaLnBrk="0"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</a:pPr>
            <a:fld id="{B51F45DA-C5F1-4A85-80FB-278D7CBE245E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lnSpc>
                  <a:spcPct val="100000"/>
                </a:lnSpc>
              </a:pPr>
              <a:t>5</a:t>
            </a:fld>
            <a:endParaRPr lang="en-US" altLang="en-US" sz="12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150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01675"/>
            <a:ext cx="4618037" cy="34623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151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01675" y="4387850"/>
            <a:ext cx="5600700" cy="41544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spcBef>
                <a:spcPct val="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altLang="en-US" sz="2000" dirty="0" smtClean="0">
              <a:latin typeface="Arial" panose="020B0604020202020204" pitchFamily="34" charset="0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855231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/>
            <a:fld id="{6605B19C-E625-4331-9138-89C42F679454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6</a:t>
            </a:fld>
            <a:endParaRPr lang="en-US" alt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29" name="Text Box 1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</a:pPr>
            <a:fld id="{E1798398-A217-4D3D-BBBF-9F50625C7448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 hangingPunct="1">
                <a:lnSpc>
                  <a:spcPct val="100000"/>
                </a:lnSpc>
              </a:pPr>
              <a:t>6</a:t>
            </a:fld>
            <a:endParaRPr lang="en-US" alt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2532" name="Rectangle 2"/>
          <p:cNvSpPr>
            <a:spLocks noChangeArrowheads="1"/>
          </p:cNvSpPr>
          <p:nvPr/>
        </p:nvSpPr>
        <p:spPr bwMode="auto">
          <a:xfrm>
            <a:off x="3967163" y="8774113"/>
            <a:ext cx="3036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 eaLnBrk="0"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 eaLnBrk="0"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 eaLnBrk="0"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 eaLnBrk="0"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</a:pPr>
            <a:fld id="{C4C971B2-4E4D-48D1-82F5-A24DE2677171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lnSpc>
                  <a:spcPct val="100000"/>
                </a:lnSpc>
              </a:pPr>
              <a:t>6</a:t>
            </a:fld>
            <a:endParaRPr lang="en-US" altLang="en-US" sz="12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3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01675"/>
            <a:ext cx="4618037" cy="34623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253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01675" y="4387850"/>
            <a:ext cx="5600700" cy="41544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spcBef>
                <a:spcPct val="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altLang="en-US" sz="2000" dirty="0" smtClean="0">
              <a:latin typeface="Arial" panose="020B0604020202020204" pitchFamily="34" charset="0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776374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/>
            <a:fld id="{2525F5A3-842E-461D-B2D9-7BCFEE77198C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7</a:t>
            </a:fld>
            <a:endParaRPr lang="en-US" alt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355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431925" y="771525"/>
            <a:ext cx="5081588" cy="3810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355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95338" y="4824413"/>
            <a:ext cx="6356350" cy="45720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41096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/>
            <a:fld id="{F95884BD-F38D-460C-BA91-50D917163052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8</a:t>
            </a:fld>
            <a:endParaRPr lang="en-US" alt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77" name="Text Box 1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</a:pPr>
            <a:fld id="{639EEAE7-BFEB-4EFD-B98E-A20507D70309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 hangingPunct="1">
                <a:lnSpc>
                  <a:spcPct val="100000"/>
                </a:lnSpc>
              </a:pPr>
              <a:t>8</a:t>
            </a:fld>
            <a:endParaRPr lang="en-US" alt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4580" name="Rectangle 2"/>
          <p:cNvSpPr>
            <a:spLocks noChangeArrowheads="1"/>
          </p:cNvSpPr>
          <p:nvPr/>
        </p:nvSpPr>
        <p:spPr bwMode="auto">
          <a:xfrm>
            <a:off x="3967163" y="8774113"/>
            <a:ext cx="3036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 eaLnBrk="0"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 eaLnBrk="0"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 eaLnBrk="0"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 eaLnBrk="0"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</a:pPr>
            <a:fld id="{AFD90730-7EB9-45BD-972F-7786B30BCAE3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lnSpc>
                  <a:spcPct val="100000"/>
                </a:lnSpc>
              </a:pPr>
              <a:t>8</a:t>
            </a:fld>
            <a:endParaRPr lang="en-US" altLang="en-US" sz="12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581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01675"/>
            <a:ext cx="4618037" cy="34623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458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01675" y="4387850"/>
            <a:ext cx="5600700" cy="41544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spcBef>
                <a:spcPct val="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altLang="en-US" sz="2000" dirty="0" smtClean="0">
              <a:latin typeface="Arial" panose="020B0604020202020204" pitchFamily="34" charset="0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75540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/>
            <a:fld id="{C99F6E9D-9D4C-4C49-B24D-8CA423DBFF39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9</a:t>
            </a:fld>
            <a:endParaRPr lang="en-US" alt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601" name="Text Box 1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</a:pPr>
            <a:fld id="{8723073D-D013-45E1-A9FA-B31505E52829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 hangingPunct="1">
                <a:lnSpc>
                  <a:spcPct val="100000"/>
                </a:lnSpc>
              </a:pPr>
              <a:t>9</a:t>
            </a:fld>
            <a:endParaRPr lang="en-US" alt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5604" name="Rectangle 2"/>
          <p:cNvSpPr>
            <a:spLocks noChangeArrowheads="1"/>
          </p:cNvSpPr>
          <p:nvPr/>
        </p:nvSpPr>
        <p:spPr bwMode="auto">
          <a:xfrm>
            <a:off x="3967163" y="8774113"/>
            <a:ext cx="3036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 eaLnBrk="0"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 eaLnBrk="0"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 eaLnBrk="0"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 eaLnBrk="0"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</a:pPr>
            <a:fld id="{61B6777C-2FC8-4822-A89A-CE8311A83617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lnSpc>
                  <a:spcPct val="100000"/>
                </a:lnSpc>
              </a:pPr>
              <a:t>9</a:t>
            </a:fld>
            <a:endParaRPr lang="en-US" altLang="en-US" sz="12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605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01675"/>
            <a:ext cx="4618037" cy="34623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560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01675" y="4387850"/>
            <a:ext cx="5600700" cy="41544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spcBef>
                <a:spcPct val="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altLang="en-US" sz="2000" dirty="0" smtClean="0">
              <a:latin typeface="Arial" panose="020B0604020202020204" pitchFamily="34" charset="0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238213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6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/>
            <a:fld id="{CED0AAAC-8BF2-47B0-B375-9B3F18E5F147}" type="slidenum">
              <a:rPr lang="en-US" altLang="en-US">
                <a:solidFill>
                  <a:srgbClr val="000000"/>
                </a:solidFill>
                <a:latin typeface="Times New Roman" panose="02020603050405020304" pitchFamily="18" charset="0"/>
              </a:rPr>
              <a:pPr eaLnBrk="1"/>
              <a:t>10</a:t>
            </a:fld>
            <a:endParaRPr lang="en-US" altLang="en-US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25" name="Text Box 1"/>
          <p:cNvSpPr txBox="1">
            <a:spLocks noChangeArrowheads="1"/>
          </p:cNvSpPr>
          <p:nvPr/>
        </p:nvSpPr>
        <p:spPr bwMode="auto">
          <a:xfrm>
            <a:off x="0" y="0"/>
            <a:ext cx="1588" cy="1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/>
          <a:p>
            <a:pPr hangingPunct="1">
              <a:lnSpc>
                <a:spcPct val="100000"/>
              </a:lnSpc>
            </a:pPr>
            <a:fld id="{FAB56D8C-2070-4D66-B6AE-8D3B3CEAB782}" type="slidenum">
              <a:rPr lang="en-US" altLang="en-US">
                <a:solidFill>
                  <a:srgbClr val="000000"/>
                </a:solidFill>
                <a:latin typeface="Calibri" panose="020F0502020204030204" pitchFamily="34" charset="0"/>
              </a:rPr>
              <a:pPr hangingPunct="1">
                <a:lnSpc>
                  <a:spcPct val="100000"/>
                </a:lnSpc>
              </a:pPr>
              <a:t>10</a:t>
            </a:fld>
            <a:endParaRPr lang="en-US" altLang="en-US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6628" name="Rectangle 2"/>
          <p:cNvSpPr>
            <a:spLocks noChangeArrowheads="1"/>
          </p:cNvSpPr>
          <p:nvPr/>
        </p:nvSpPr>
        <p:spPr bwMode="auto">
          <a:xfrm>
            <a:off x="3967163" y="8774113"/>
            <a:ext cx="30368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b"/>
          <a:lstStyle>
            <a:lvl1pPr eaLnBrk="0"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 eaLnBrk="0"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 eaLnBrk="0"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 eaLnBrk="0"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 eaLnBrk="0"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9263" algn="l"/>
                <a:tab pos="900113" algn="l"/>
                <a:tab pos="1349375" algn="l"/>
                <a:tab pos="1800225" algn="l"/>
                <a:tab pos="2251075" algn="l"/>
                <a:tab pos="2700338" algn="l"/>
                <a:tab pos="3151188" algn="l"/>
                <a:tab pos="3602038" algn="l"/>
                <a:tab pos="4051300" algn="l"/>
                <a:tab pos="4502150" algn="l"/>
                <a:tab pos="4953000" algn="l"/>
                <a:tab pos="5402263" algn="l"/>
                <a:tab pos="5853113" algn="l"/>
                <a:tab pos="6303963" algn="l"/>
                <a:tab pos="6753225" algn="l"/>
                <a:tab pos="7204075" algn="l"/>
                <a:tab pos="7654925" algn="l"/>
                <a:tab pos="8104188" algn="l"/>
                <a:tab pos="8555038" algn="l"/>
                <a:tab pos="90043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</a:pPr>
            <a:fld id="{AD5C610C-2B0D-4B19-8962-9A23E5908C69}" type="slidenum">
              <a:rPr lang="en-US" altLang="en-US" sz="1200">
                <a:solidFill>
                  <a:srgbClr val="000000"/>
                </a:solidFill>
                <a:latin typeface="Times New Roman" panose="02020603050405020304" pitchFamily="18" charset="0"/>
              </a:rPr>
              <a:pPr algn="r" eaLnBrk="1" hangingPunct="1">
                <a:lnSpc>
                  <a:spcPct val="100000"/>
                </a:lnSpc>
              </a:pPr>
              <a:t>10</a:t>
            </a:fld>
            <a:endParaRPr lang="en-US" altLang="en-US" sz="12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29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01675"/>
            <a:ext cx="4618037" cy="34623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663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01675" y="4387850"/>
            <a:ext cx="5600700" cy="4154488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spcBef>
                <a:spcPct val="0"/>
              </a:spcBef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altLang="en-US" sz="2000" dirty="0" smtClean="0">
              <a:latin typeface="Arial" panose="020B0604020202020204" pitchFamily="34" charset="0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44986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4/3/13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391671-0452-498F-9AE2-925E4F45A1B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74845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4/3/13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C912BE-A6BF-465F-9185-9BAFAE0B6BE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21807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3050"/>
            <a:ext cx="2055813" cy="58562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3050"/>
            <a:ext cx="6019800" cy="58562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4/3/13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47A0DF4-82F4-4E46-B72D-79503DEB920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6062650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4/3/13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39D03A-DAD9-4BBC-986E-D04CF1EC6DF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429244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4/3/13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DEB959-5ED0-4DEF-8F6C-2EE89966860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309925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4/3/13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678FD1-0D4F-4DD7-A2F9-D283AC51659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190177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0200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4/3/13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45F3D1-8C73-41AC-9DB3-1471A273CDE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25567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4/3/13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95D500-DC51-4E20-965B-B9E6BDD3C67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2267517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4/3/13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5B236A-3542-405B-8047-CC9C610EF0F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093287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4/3/13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5469F3D-5258-4113-B334-108F6D2BEF4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0754798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4/3/13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D7A177C-3019-42B1-A2F1-445006D7984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929762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4/3/13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D4D5D9-5B84-4A04-94FD-FFCF056C0AD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547315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4/3/13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36E8E12-7B62-4A25-96AE-DFC220C9685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315080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4/3/13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088092-A8C3-4FDD-9EE9-5B84A77DE7D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4491533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5813" cy="58499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499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4/3/13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E4C572-1BE4-4858-B33C-6BF5546B12F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766354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4/3/13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48F853-5601-45F5-8EF3-6620603E88E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854423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4/3/13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9D63BA-52B8-40FE-B28E-A2E440F287A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64450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4/3/13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9EA3D9-414C-48DB-9D36-21B41386F2C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4940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4/3/13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41CC99-2B1A-4A05-8112-3DC8A37139F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57254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4/3/13</a:t>
            </a:r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D8C4F60-75FA-4B30-94FA-3D1CA6FD6E7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22045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4/3/13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5E0C2FF-D538-474D-987D-71397585847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2705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4/3/13</a:t>
            </a:r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2F7553-BB78-4B59-A3C3-E26F3CEF4C2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01362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Font typeface="Times New Roman" pitchFamily="16" charset="0"/>
              <a:buNone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4/3/13</a:t>
            </a:r>
          </a:p>
        </p:txBody>
      </p:sp>
      <p:sp>
        <p:nvSpPr>
          <p:cNvPr id="1027" name="Text Box 2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  <p:sp>
        <p:nvSpPr>
          <p:cNvPr id="2" name="Rectangle 3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fld id="{5A5C3188-5468-497D-8D16-A3B9E4D0EE8A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3050"/>
            <a:ext cx="822801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</a:t>
            </a:r>
          </a:p>
        </p:txBody>
      </p:sp>
      <p:sp>
        <p:nvSpPr>
          <p:cNvPr id="1030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8224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  <a:p>
            <a:pPr lvl="4"/>
            <a:r>
              <a:rPr lang="en-GB" altLang="en-US" smtClean="0"/>
              <a:t>Eighth Outline Level</a:t>
            </a:r>
          </a:p>
          <a:p>
            <a:pPr lvl="4"/>
            <a:r>
              <a:rPr lang="en-GB" altLang="en-US" smtClean="0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ftr="0"/>
  <p:txStyles>
    <p:titleStyle>
      <a:lvl1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charset="0"/>
          <a:cs typeface="Arial Unicode MS" charset="0"/>
        </a:defRPr>
      </a:lvl2pPr>
      <a:lvl3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charset="0"/>
          <a:cs typeface="Arial Unicode MS" charset="0"/>
        </a:defRPr>
      </a:lvl3pPr>
      <a:lvl4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charset="0"/>
          <a:cs typeface="Arial Unicode MS" charset="0"/>
        </a:defRPr>
      </a:lvl4pPr>
      <a:lvl5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charset="0"/>
          <a:cs typeface="Arial Unicode MS" charset="0"/>
        </a:defRPr>
      </a:lvl5pPr>
      <a:lvl6pPr marL="25146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6pPr>
      <a:lvl7pPr marL="29718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7pPr>
      <a:lvl8pPr marL="34290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8pPr>
      <a:lvl9pPr marL="38862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9pPr>
    </p:titleStyle>
    <p:bodyStyle>
      <a:lvl1pPr marL="342900" indent="-342900" algn="l" defTabSz="457200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cs typeface="+mn-cs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8013" cy="114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title text formatClick to edit Master title style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the outline text format</a:t>
            </a:r>
          </a:p>
          <a:p>
            <a:pPr lvl="1"/>
            <a:r>
              <a:rPr lang="en-GB" altLang="en-US" smtClean="0"/>
              <a:t>Second Outline Level</a:t>
            </a:r>
          </a:p>
          <a:p>
            <a:pPr lvl="2"/>
            <a:r>
              <a:rPr lang="en-GB" altLang="en-US" smtClean="0"/>
              <a:t>Third Outline Level</a:t>
            </a:r>
          </a:p>
          <a:p>
            <a:pPr lvl="3"/>
            <a:r>
              <a:rPr lang="en-GB" altLang="en-US" smtClean="0"/>
              <a:t>Fourth Outline Level</a:t>
            </a:r>
          </a:p>
          <a:p>
            <a:pPr lvl="4"/>
            <a:r>
              <a:rPr lang="en-GB" altLang="en-US" smtClean="0"/>
              <a:t>Fifth Outline Level</a:t>
            </a:r>
          </a:p>
          <a:p>
            <a:pPr lvl="4"/>
            <a:r>
              <a:rPr lang="en-GB" altLang="en-US" smtClean="0"/>
              <a:t>Sixth Outline Level</a:t>
            </a:r>
          </a:p>
          <a:p>
            <a:pPr lvl="4"/>
            <a:r>
              <a:rPr lang="en-GB" altLang="en-US" smtClean="0"/>
              <a:t>Seventh Outline Level</a:t>
            </a:r>
          </a:p>
          <a:p>
            <a:pPr lvl="4"/>
            <a:r>
              <a:rPr lang="en-GB" altLang="en-US" smtClean="0"/>
              <a:t>Eighth Outline Level</a:t>
            </a:r>
          </a:p>
          <a:p>
            <a:pPr lvl="0"/>
            <a:r>
              <a:rPr lang="en-GB" altLang="en-US" smtClean="0"/>
              <a:t>Ninth Outline LevelClick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457200" y="6356350"/>
            <a:ext cx="2132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Font typeface="Times New Roman" pitchFamily="16" charset="0"/>
              <a:buNone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  <a:cs typeface="Arial Unicode MS" charset="0"/>
              </a:defRPr>
            </a:lvl1pPr>
          </a:lstStyle>
          <a:p>
            <a:pPr>
              <a:defRPr/>
            </a:pPr>
            <a:r>
              <a:rPr lang="en-US" dirty="0"/>
              <a:t>4/3/13</a:t>
            </a:r>
          </a:p>
        </p:txBody>
      </p:sp>
      <p:sp>
        <p:nvSpPr>
          <p:cNvPr id="2053" name="Text Box 4"/>
          <p:cNvSpPr txBox="1">
            <a:spLocks noChangeArrowheads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356350"/>
            <a:ext cx="2132013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</a:defRPr>
            </a:lvl1pPr>
          </a:lstStyle>
          <a:p>
            <a:fld id="{CF55B5A1-A194-4EFF-A518-26B4E044B5E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/>
  <p:txStyles>
    <p:titleStyle>
      <a:lvl1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charset="0"/>
          <a:cs typeface="Arial Unicode MS" charset="0"/>
        </a:defRPr>
      </a:lvl2pPr>
      <a:lvl3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charset="0"/>
          <a:cs typeface="Arial Unicode MS" charset="0"/>
        </a:defRPr>
      </a:lvl3pPr>
      <a:lvl4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charset="0"/>
          <a:cs typeface="Arial Unicode MS" charset="0"/>
        </a:defRPr>
      </a:lvl4pPr>
      <a:lvl5pPr algn="l" defTabSz="457200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>
          <a:solidFill>
            <a:srgbClr val="000000"/>
          </a:solidFill>
          <a:latin typeface="Calibri" charset="0"/>
          <a:cs typeface="Arial Unicode MS" charset="0"/>
        </a:defRPr>
      </a:lvl5pPr>
      <a:lvl6pPr marL="25146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6pPr>
      <a:lvl7pPr marL="29718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7pPr>
      <a:lvl8pPr marL="34290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8pPr>
      <a:lvl9pPr marL="3886200" indent="-228600" algn="l" defTabSz="457200" rtl="0" fontAlgn="base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" charset="0"/>
          <a:cs typeface="Arial Unicode MS" charset="0"/>
        </a:defRPr>
      </a:lvl9pPr>
    </p:titleStyle>
    <p:bodyStyle>
      <a:lvl1pPr marL="342900" indent="-342900" algn="l" defTabSz="457200" rtl="0" eaLnBrk="0" fontAlgn="base" hangingPunct="0">
        <a:lnSpc>
          <a:spcPct val="93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anose="02020603050405020304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57200" rtl="0" eaLnBrk="0" fontAlgn="base" hangingPunct="0">
        <a:lnSpc>
          <a:spcPct val="93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cs typeface="+mn-cs"/>
        </a:defRPr>
      </a:lvl2pPr>
      <a:lvl3pPr marL="11430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cs typeface="+mn-cs"/>
        </a:defRPr>
      </a:lvl3pPr>
      <a:lvl4pPr marL="16002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cs typeface="+mn-cs"/>
        </a:defRPr>
      </a:lvl4pPr>
      <a:lvl5pPr marL="2057400" indent="-228600" algn="l" defTabSz="457200" rtl="0" eaLnBrk="0" fontAlgn="base" hangingPunct="0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cs typeface="+mn-cs"/>
        </a:defRPr>
      </a:lvl5pPr>
      <a:lvl6pPr marL="25146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57200" rtl="0" fontAlgn="base">
        <a:lnSpc>
          <a:spcPct val="93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457200" y="263525"/>
            <a:ext cx="8228013" cy="1166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280" rIns="0" bIns="0" anchor="ctr"/>
          <a:lstStyle>
            <a:lvl1pPr eaLnBrk="0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 eaLnBrk="0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 eaLnBrk="0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 eaLnBrk="0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 eaLnBrk="0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</a:pPr>
            <a:r>
              <a:rPr lang="en-US" altLang="en-US" sz="4000" dirty="0" smtClean="0">
                <a:solidFill>
                  <a:srgbClr val="280099"/>
                </a:solidFill>
                <a:latin typeface="Calibri" panose="020F0502020204030204" pitchFamily="34" charset="0"/>
              </a:rPr>
              <a:t>2016 </a:t>
            </a:r>
            <a:r>
              <a:rPr lang="en-US" altLang="en-US" sz="4000" dirty="0">
                <a:solidFill>
                  <a:srgbClr val="280099"/>
                </a:solidFill>
                <a:latin typeface="Calibri" panose="020F0502020204030204" pitchFamily="34" charset="0"/>
              </a:rPr>
              <a:t>Report on Academic</a:t>
            </a:r>
            <a:br>
              <a:rPr lang="en-US" altLang="en-US" sz="4000" dirty="0">
                <a:solidFill>
                  <a:srgbClr val="280099"/>
                </a:solidFill>
                <a:latin typeface="Calibri" panose="020F0502020204030204" pitchFamily="34" charset="0"/>
              </a:rPr>
            </a:br>
            <a:r>
              <a:rPr lang="en-US" altLang="en-US" sz="4000" dirty="0">
                <a:solidFill>
                  <a:srgbClr val="280099"/>
                </a:solidFill>
                <a:latin typeface="Calibri" panose="020F0502020204030204" pitchFamily="34" charset="0"/>
              </a:rPr>
              <a:t> Profile of UA Student-Athletes</a:t>
            </a:r>
          </a:p>
        </p:txBody>
      </p:sp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654050" y="1795463"/>
            <a:ext cx="8032750" cy="3756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/>
          <a:lstStyle>
            <a:lvl1pPr eaLnBrk="0">
              <a:tabLst>
                <a:tab pos="620713" algn="l"/>
                <a:tab pos="723900" algn="l"/>
                <a:tab pos="1138238" algn="l"/>
                <a:tab pos="1552575" algn="l"/>
                <a:tab pos="1968500" algn="l"/>
                <a:tab pos="2382838" algn="l"/>
                <a:tab pos="2797175" algn="l"/>
                <a:tab pos="3211513" algn="l"/>
                <a:tab pos="3627438" algn="l"/>
                <a:tab pos="4041775" algn="l"/>
                <a:tab pos="4456113" algn="l"/>
                <a:tab pos="4870450" algn="l"/>
                <a:tab pos="5284788" algn="l"/>
                <a:tab pos="5700713" algn="l"/>
                <a:tab pos="6115050" algn="l"/>
                <a:tab pos="6529388" algn="l"/>
                <a:tab pos="6943725" algn="l"/>
                <a:tab pos="7359650" algn="l"/>
                <a:tab pos="7773988" algn="l"/>
                <a:tab pos="8188325" algn="l"/>
                <a:tab pos="8602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 eaLnBrk="0">
              <a:tabLst>
                <a:tab pos="620713" algn="l"/>
                <a:tab pos="723900" algn="l"/>
                <a:tab pos="1138238" algn="l"/>
                <a:tab pos="1552575" algn="l"/>
                <a:tab pos="1968500" algn="l"/>
                <a:tab pos="2382838" algn="l"/>
                <a:tab pos="2797175" algn="l"/>
                <a:tab pos="3211513" algn="l"/>
                <a:tab pos="3627438" algn="l"/>
                <a:tab pos="4041775" algn="l"/>
                <a:tab pos="4456113" algn="l"/>
                <a:tab pos="4870450" algn="l"/>
                <a:tab pos="5284788" algn="l"/>
                <a:tab pos="5700713" algn="l"/>
                <a:tab pos="6115050" algn="l"/>
                <a:tab pos="6529388" algn="l"/>
                <a:tab pos="6943725" algn="l"/>
                <a:tab pos="7359650" algn="l"/>
                <a:tab pos="7773988" algn="l"/>
                <a:tab pos="8188325" algn="l"/>
                <a:tab pos="8602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 eaLnBrk="0">
              <a:tabLst>
                <a:tab pos="620713" algn="l"/>
                <a:tab pos="723900" algn="l"/>
                <a:tab pos="1138238" algn="l"/>
                <a:tab pos="1552575" algn="l"/>
                <a:tab pos="1968500" algn="l"/>
                <a:tab pos="2382838" algn="l"/>
                <a:tab pos="2797175" algn="l"/>
                <a:tab pos="3211513" algn="l"/>
                <a:tab pos="3627438" algn="l"/>
                <a:tab pos="4041775" algn="l"/>
                <a:tab pos="4456113" algn="l"/>
                <a:tab pos="4870450" algn="l"/>
                <a:tab pos="5284788" algn="l"/>
                <a:tab pos="5700713" algn="l"/>
                <a:tab pos="6115050" algn="l"/>
                <a:tab pos="6529388" algn="l"/>
                <a:tab pos="6943725" algn="l"/>
                <a:tab pos="7359650" algn="l"/>
                <a:tab pos="7773988" algn="l"/>
                <a:tab pos="8188325" algn="l"/>
                <a:tab pos="8602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 eaLnBrk="0">
              <a:tabLst>
                <a:tab pos="620713" algn="l"/>
                <a:tab pos="723900" algn="l"/>
                <a:tab pos="1138238" algn="l"/>
                <a:tab pos="1552575" algn="l"/>
                <a:tab pos="1968500" algn="l"/>
                <a:tab pos="2382838" algn="l"/>
                <a:tab pos="2797175" algn="l"/>
                <a:tab pos="3211513" algn="l"/>
                <a:tab pos="3627438" algn="l"/>
                <a:tab pos="4041775" algn="l"/>
                <a:tab pos="4456113" algn="l"/>
                <a:tab pos="4870450" algn="l"/>
                <a:tab pos="5284788" algn="l"/>
                <a:tab pos="5700713" algn="l"/>
                <a:tab pos="6115050" algn="l"/>
                <a:tab pos="6529388" algn="l"/>
                <a:tab pos="6943725" algn="l"/>
                <a:tab pos="7359650" algn="l"/>
                <a:tab pos="7773988" algn="l"/>
                <a:tab pos="8188325" algn="l"/>
                <a:tab pos="8602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 eaLnBrk="0">
              <a:tabLst>
                <a:tab pos="620713" algn="l"/>
                <a:tab pos="723900" algn="l"/>
                <a:tab pos="1138238" algn="l"/>
                <a:tab pos="1552575" algn="l"/>
                <a:tab pos="1968500" algn="l"/>
                <a:tab pos="2382838" algn="l"/>
                <a:tab pos="2797175" algn="l"/>
                <a:tab pos="3211513" algn="l"/>
                <a:tab pos="3627438" algn="l"/>
                <a:tab pos="4041775" algn="l"/>
                <a:tab pos="4456113" algn="l"/>
                <a:tab pos="4870450" algn="l"/>
                <a:tab pos="5284788" algn="l"/>
                <a:tab pos="5700713" algn="l"/>
                <a:tab pos="6115050" algn="l"/>
                <a:tab pos="6529388" algn="l"/>
                <a:tab pos="6943725" algn="l"/>
                <a:tab pos="7359650" algn="l"/>
                <a:tab pos="7773988" algn="l"/>
                <a:tab pos="8188325" algn="l"/>
                <a:tab pos="8602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0713" algn="l"/>
                <a:tab pos="723900" algn="l"/>
                <a:tab pos="1138238" algn="l"/>
                <a:tab pos="1552575" algn="l"/>
                <a:tab pos="1968500" algn="l"/>
                <a:tab pos="2382838" algn="l"/>
                <a:tab pos="2797175" algn="l"/>
                <a:tab pos="3211513" algn="l"/>
                <a:tab pos="3627438" algn="l"/>
                <a:tab pos="4041775" algn="l"/>
                <a:tab pos="4456113" algn="l"/>
                <a:tab pos="4870450" algn="l"/>
                <a:tab pos="5284788" algn="l"/>
                <a:tab pos="5700713" algn="l"/>
                <a:tab pos="6115050" algn="l"/>
                <a:tab pos="6529388" algn="l"/>
                <a:tab pos="6943725" algn="l"/>
                <a:tab pos="7359650" algn="l"/>
                <a:tab pos="7773988" algn="l"/>
                <a:tab pos="8188325" algn="l"/>
                <a:tab pos="8602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0713" algn="l"/>
                <a:tab pos="723900" algn="l"/>
                <a:tab pos="1138238" algn="l"/>
                <a:tab pos="1552575" algn="l"/>
                <a:tab pos="1968500" algn="l"/>
                <a:tab pos="2382838" algn="l"/>
                <a:tab pos="2797175" algn="l"/>
                <a:tab pos="3211513" algn="l"/>
                <a:tab pos="3627438" algn="l"/>
                <a:tab pos="4041775" algn="l"/>
                <a:tab pos="4456113" algn="l"/>
                <a:tab pos="4870450" algn="l"/>
                <a:tab pos="5284788" algn="l"/>
                <a:tab pos="5700713" algn="l"/>
                <a:tab pos="6115050" algn="l"/>
                <a:tab pos="6529388" algn="l"/>
                <a:tab pos="6943725" algn="l"/>
                <a:tab pos="7359650" algn="l"/>
                <a:tab pos="7773988" algn="l"/>
                <a:tab pos="8188325" algn="l"/>
                <a:tab pos="8602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0713" algn="l"/>
                <a:tab pos="723900" algn="l"/>
                <a:tab pos="1138238" algn="l"/>
                <a:tab pos="1552575" algn="l"/>
                <a:tab pos="1968500" algn="l"/>
                <a:tab pos="2382838" algn="l"/>
                <a:tab pos="2797175" algn="l"/>
                <a:tab pos="3211513" algn="l"/>
                <a:tab pos="3627438" algn="l"/>
                <a:tab pos="4041775" algn="l"/>
                <a:tab pos="4456113" algn="l"/>
                <a:tab pos="4870450" algn="l"/>
                <a:tab pos="5284788" algn="l"/>
                <a:tab pos="5700713" algn="l"/>
                <a:tab pos="6115050" algn="l"/>
                <a:tab pos="6529388" algn="l"/>
                <a:tab pos="6943725" algn="l"/>
                <a:tab pos="7359650" algn="l"/>
                <a:tab pos="7773988" algn="l"/>
                <a:tab pos="8188325" algn="l"/>
                <a:tab pos="8602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0713" algn="l"/>
                <a:tab pos="723900" algn="l"/>
                <a:tab pos="1138238" algn="l"/>
                <a:tab pos="1552575" algn="l"/>
                <a:tab pos="1968500" algn="l"/>
                <a:tab pos="2382838" algn="l"/>
                <a:tab pos="2797175" algn="l"/>
                <a:tab pos="3211513" algn="l"/>
                <a:tab pos="3627438" algn="l"/>
                <a:tab pos="4041775" algn="l"/>
                <a:tab pos="4456113" algn="l"/>
                <a:tab pos="4870450" algn="l"/>
                <a:tab pos="5284788" algn="l"/>
                <a:tab pos="5700713" algn="l"/>
                <a:tab pos="6115050" algn="l"/>
                <a:tab pos="6529388" algn="l"/>
                <a:tab pos="6943725" algn="l"/>
                <a:tab pos="7359650" algn="l"/>
                <a:tab pos="7773988" algn="l"/>
                <a:tab pos="8188325" algn="l"/>
                <a:tab pos="8602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Aft>
                <a:spcPts val="1300"/>
              </a:spcAft>
            </a:pPr>
            <a:r>
              <a:rPr lang="en-US" altLang="en-US" sz="2900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Richard S. Fogarty</a:t>
            </a:r>
            <a:endParaRPr lang="en-US" altLang="en-US" sz="2900" b="1" dirty="0">
              <a:solidFill>
                <a:srgbClr val="000080"/>
              </a:solidFill>
              <a:latin typeface="Calibri" panose="020F0502020204030204" pitchFamily="34" charset="0"/>
            </a:endParaRPr>
          </a:p>
          <a:p>
            <a:pPr algn="ctr" eaLnBrk="1" hangingPunct="1">
              <a:lnSpc>
                <a:spcPct val="100000"/>
              </a:lnSpc>
              <a:spcAft>
                <a:spcPts val="1300"/>
              </a:spcAft>
            </a:pPr>
            <a:r>
              <a:rPr lang="en-US" altLang="en-US" sz="2900" dirty="0">
                <a:solidFill>
                  <a:srgbClr val="000080"/>
                </a:solidFill>
                <a:latin typeface="Calibri" panose="020F0502020204030204" pitchFamily="34" charset="0"/>
              </a:rPr>
              <a:t>Faculty Athletics Representative</a:t>
            </a:r>
          </a:p>
          <a:p>
            <a:pPr algn="ctr" eaLnBrk="1" hangingPunct="1">
              <a:lnSpc>
                <a:spcPct val="100000"/>
              </a:lnSpc>
              <a:spcAft>
                <a:spcPts val="1300"/>
              </a:spcAft>
            </a:pPr>
            <a:endParaRPr lang="en-US" altLang="en-US" sz="2900" dirty="0">
              <a:solidFill>
                <a:srgbClr val="00008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ChangeArrowheads="1"/>
          </p:cNvSpPr>
          <p:nvPr/>
        </p:nvSpPr>
        <p:spPr bwMode="auto">
          <a:xfrm>
            <a:off x="457200" y="76200"/>
            <a:ext cx="8077200" cy="1022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 eaLnBrk="0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 eaLnBrk="0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 eaLnBrk="0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 eaLnBrk="0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</a:pPr>
            <a:r>
              <a:rPr lang="en-US" altLang="en-US" sz="4000" dirty="0">
                <a:solidFill>
                  <a:srgbClr val="280099"/>
                </a:solidFill>
                <a:latin typeface="Calibri" panose="020F0502020204030204" pitchFamily="34" charset="0"/>
              </a:rPr>
              <a:t>Graduation Success Rate &amp; </a:t>
            </a:r>
            <a:br>
              <a:rPr lang="en-US" altLang="en-US" sz="4000" dirty="0">
                <a:solidFill>
                  <a:srgbClr val="280099"/>
                </a:solidFill>
                <a:latin typeface="Calibri" panose="020F0502020204030204" pitchFamily="34" charset="0"/>
              </a:rPr>
            </a:br>
            <a:r>
              <a:rPr lang="en-US" altLang="en-US" sz="4000" dirty="0">
                <a:solidFill>
                  <a:srgbClr val="280099"/>
                </a:solidFill>
                <a:latin typeface="Calibri" panose="020F0502020204030204" pitchFamily="34" charset="0"/>
              </a:rPr>
              <a:t>Federal Graduation Rate*</a:t>
            </a:r>
          </a:p>
        </p:txBody>
      </p:sp>
      <p:sp>
        <p:nvSpPr>
          <p:cNvPr id="12291" name="Rectangle 2"/>
          <p:cNvSpPr>
            <a:spLocks noChangeArrowheads="1"/>
          </p:cNvSpPr>
          <p:nvPr/>
        </p:nvSpPr>
        <p:spPr bwMode="auto">
          <a:xfrm>
            <a:off x="1828800" y="1416050"/>
            <a:ext cx="5930900" cy="483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/>
          <a:lstStyle>
            <a:lvl1pPr eaLnBrk="0">
              <a:tabLst>
                <a:tab pos="620713" algn="l"/>
                <a:tab pos="723900" algn="l"/>
                <a:tab pos="1138238" algn="l"/>
                <a:tab pos="1552575" algn="l"/>
                <a:tab pos="1968500" algn="l"/>
                <a:tab pos="2382838" algn="l"/>
                <a:tab pos="2797175" algn="l"/>
                <a:tab pos="3211513" algn="l"/>
                <a:tab pos="3627438" algn="l"/>
                <a:tab pos="4041775" algn="l"/>
                <a:tab pos="4456113" algn="l"/>
                <a:tab pos="4870450" algn="l"/>
                <a:tab pos="5284788" algn="l"/>
                <a:tab pos="5700713" algn="l"/>
                <a:tab pos="6115050" algn="l"/>
                <a:tab pos="6529388" algn="l"/>
                <a:tab pos="6943725" algn="l"/>
                <a:tab pos="7359650" algn="l"/>
                <a:tab pos="7773988" algn="l"/>
                <a:tab pos="8188325" algn="l"/>
                <a:tab pos="8602663" algn="l"/>
              </a:tabLst>
              <a:defRPr>
                <a:solidFill>
                  <a:schemeClr val="tx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620713" algn="l"/>
                <a:tab pos="723900" algn="l"/>
                <a:tab pos="1138238" algn="l"/>
                <a:tab pos="1552575" algn="l"/>
                <a:tab pos="1968500" algn="l"/>
                <a:tab pos="2382838" algn="l"/>
                <a:tab pos="2797175" algn="l"/>
                <a:tab pos="3211513" algn="l"/>
                <a:tab pos="3627438" algn="l"/>
                <a:tab pos="4041775" algn="l"/>
                <a:tab pos="4456113" algn="l"/>
                <a:tab pos="4870450" algn="l"/>
                <a:tab pos="5284788" algn="l"/>
                <a:tab pos="5700713" algn="l"/>
                <a:tab pos="6115050" algn="l"/>
                <a:tab pos="6529388" algn="l"/>
                <a:tab pos="6943725" algn="l"/>
                <a:tab pos="7359650" algn="l"/>
                <a:tab pos="7773988" algn="l"/>
                <a:tab pos="8188325" algn="l"/>
                <a:tab pos="8602663" algn="l"/>
              </a:tabLst>
              <a:defRPr>
                <a:solidFill>
                  <a:schemeClr val="tx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620713" algn="l"/>
                <a:tab pos="723900" algn="l"/>
                <a:tab pos="1138238" algn="l"/>
                <a:tab pos="1552575" algn="l"/>
                <a:tab pos="1968500" algn="l"/>
                <a:tab pos="2382838" algn="l"/>
                <a:tab pos="2797175" algn="l"/>
                <a:tab pos="3211513" algn="l"/>
                <a:tab pos="3627438" algn="l"/>
                <a:tab pos="4041775" algn="l"/>
                <a:tab pos="4456113" algn="l"/>
                <a:tab pos="4870450" algn="l"/>
                <a:tab pos="5284788" algn="l"/>
                <a:tab pos="5700713" algn="l"/>
                <a:tab pos="6115050" algn="l"/>
                <a:tab pos="6529388" algn="l"/>
                <a:tab pos="6943725" algn="l"/>
                <a:tab pos="7359650" algn="l"/>
                <a:tab pos="7773988" algn="l"/>
                <a:tab pos="8188325" algn="l"/>
                <a:tab pos="8602663" algn="l"/>
              </a:tabLst>
              <a:defRPr>
                <a:solidFill>
                  <a:schemeClr val="tx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620713" algn="l"/>
                <a:tab pos="723900" algn="l"/>
                <a:tab pos="1138238" algn="l"/>
                <a:tab pos="1552575" algn="l"/>
                <a:tab pos="1968500" algn="l"/>
                <a:tab pos="2382838" algn="l"/>
                <a:tab pos="2797175" algn="l"/>
                <a:tab pos="3211513" algn="l"/>
                <a:tab pos="3627438" algn="l"/>
                <a:tab pos="4041775" algn="l"/>
                <a:tab pos="4456113" algn="l"/>
                <a:tab pos="4870450" algn="l"/>
                <a:tab pos="5284788" algn="l"/>
                <a:tab pos="5700713" algn="l"/>
                <a:tab pos="6115050" algn="l"/>
                <a:tab pos="6529388" algn="l"/>
                <a:tab pos="6943725" algn="l"/>
                <a:tab pos="7359650" algn="l"/>
                <a:tab pos="7773988" algn="l"/>
                <a:tab pos="8188325" algn="l"/>
                <a:tab pos="8602663" algn="l"/>
              </a:tabLst>
              <a:defRPr>
                <a:solidFill>
                  <a:schemeClr val="tx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620713" algn="l"/>
                <a:tab pos="723900" algn="l"/>
                <a:tab pos="1138238" algn="l"/>
                <a:tab pos="1552575" algn="l"/>
                <a:tab pos="1968500" algn="l"/>
                <a:tab pos="2382838" algn="l"/>
                <a:tab pos="2797175" algn="l"/>
                <a:tab pos="3211513" algn="l"/>
                <a:tab pos="3627438" algn="l"/>
                <a:tab pos="4041775" algn="l"/>
                <a:tab pos="4456113" algn="l"/>
                <a:tab pos="4870450" algn="l"/>
                <a:tab pos="5284788" algn="l"/>
                <a:tab pos="5700713" algn="l"/>
                <a:tab pos="6115050" algn="l"/>
                <a:tab pos="6529388" algn="l"/>
                <a:tab pos="6943725" algn="l"/>
                <a:tab pos="7359650" algn="l"/>
                <a:tab pos="7773988" algn="l"/>
                <a:tab pos="8188325" algn="l"/>
                <a:tab pos="8602663" algn="l"/>
              </a:tabLst>
              <a:defRPr>
                <a:solidFill>
                  <a:schemeClr val="tx1"/>
                </a:solidFill>
                <a:latin typeface="Arial" charset="0"/>
                <a:cs typeface="Arial Unicode M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20713" algn="l"/>
                <a:tab pos="723900" algn="l"/>
                <a:tab pos="1138238" algn="l"/>
                <a:tab pos="1552575" algn="l"/>
                <a:tab pos="1968500" algn="l"/>
                <a:tab pos="2382838" algn="l"/>
                <a:tab pos="2797175" algn="l"/>
                <a:tab pos="3211513" algn="l"/>
                <a:tab pos="3627438" algn="l"/>
                <a:tab pos="4041775" algn="l"/>
                <a:tab pos="4456113" algn="l"/>
                <a:tab pos="4870450" algn="l"/>
                <a:tab pos="5284788" algn="l"/>
                <a:tab pos="5700713" algn="l"/>
                <a:tab pos="6115050" algn="l"/>
                <a:tab pos="6529388" algn="l"/>
                <a:tab pos="6943725" algn="l"/>
                <a:tab pos="7359650" algn="l"/>
                <a:tab pos="7773988" algn="l"/>
                <a:tab pos="8188325" algn="l"/>
                <a:tab pos="8602663" algn="l"/>
              </a:tabLst>
              <a:defRPr>
                <a:solidFill>
                  <a:schemeClr val="tx1"/>
                </a:solidFill>
                <a:latin typeface="Arial" charset="0"/>
                <a:cs typeface="Arial Unicode M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20713" algn="l"/>
                <a:tab pos="723900" algn="l"/>
                <a:tab pos="1138238" algn="l"/>
                <a:tab pos="1552575" algn="l"/>
                <a:tab pos="1968500" algn="l"/>
                <a:tab pos="2382838" algn="l"/>
                <a:tab pos="2797175" algn="l"/>
                <a:tab pos="3211513" algn="l"/>
                <a:tab pos="3627438" algn="l"/>
                <a:tab pos="4041775" algn="l"/>
                <a:tab pos="4456113" algn="l"/>
                <a:tab pos="4870450" algn="l"/>
                <a:tab pos="5284788" algn="l"/>
                <a:tab pos="5700713" algn="l"/>
                <a:tab pos="6115050" algn="l"/>
                <a:tab pos="6529388" algn="l"/>
                <a:tab pos="6943725" algn="l"/>
                <a:tab pos="7359650" algn="l"/>
                <a:tab pos="7773988" algn="l"/>
                <a:tab pos="8188325" algn="l"/>
                <a:tab pos="8602663" algn="l"/>
              </a:tabLst>
              <a:defRPr>
                <a:solidFill>
                  <a:schemeClr val="tx1"/>
                </a:solidFill>
                <a:latin typeface="Arial" charset="0"/>
                <a:cs typeface="Arial Unicode M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20713" algn="l"/>
                <a:tab pos="723900" algn="l"/>
                <a:tab pos="1138238" algn="l"/>
                <a:tab pos="1552575" algn="l"/>
                <a:tab pos="1968500" algn="l"/>
                <a:tab pos="2382838" algn="l"/>
                <a:tab pos="2797175" algn="l"/>
                <a:tab pos="3211513" algn="l"/>
                <a:tab pos="3627438" algn="l"/>
                <a:tab pos="4041775" algn="l"/>
                <a:tab pos="4456113" algn="l"/>
                <a:tab pos="4870450" algn="l"/>
                <a:tab pos="5284788" algn="l"/>
                <a:tab pos="5700713" algn="l"/>
                <a:tab pos="6115050" algn="l"/>
                <a:tab pos="6529388" algn="l"/>
                <a:tab pos="6943725" algn="l"/>
                <a:tab pos="7359650" algn="l"/>
                <a:tab pos="7773988" algn="l"/>
                <a:tab pos="8188325" algn="l"/>
                <a:tab pos="8602663" algn="l"/>
              </a:tabLst>
              <a:defRPr>
                <a:solidFill>
                  <a:schemeClr val="tx1"/>
                </a:solidFill>
                <a:latin typeface="Arial" charset="0"/>
                <a:cs typeface="Arial Unicode M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620713" algn="l"/>
                <a:tab pos="723900" algn="l"/>
                <a:tab pos="1138238" algn="l"/>
                <a:tab pos="1552575" algn="l"/>
                <a:tab pos="1968500" algn="l"/>
                <a:tab pos="2382838" algn="l"/>
                <a:tab pos="2797175" algn="l"/>
                <a:tab pos="3211513" algn="l"/>
                <a:tab pos="3627438" algn="l"/>
                <a:tab pos="4041775" algn="l"/>
                <a:tab pos="4456113" algn="l"/>
                <a:tab pos="4870450" algn="l"/>
                <a:tab pos="5284788" algn="l"/>
                <a:tab pos="5700713" algn="l"/>
                <a:tab pos="6115050" algn="l"/>
                <a:tab pos="6529388" algn="l"/>
                <a:tab pos="6943725" algn="l"/>
                <a:tab pos="7359650" algn="l"/>
                <a:tab pos="7773988" algn="l"/>
                <a:tab pos="8188325" algn="l"/>
                <a:tab pos="8602663" algn="l"/>
              </a:tabLst>
              <a:defRPr>
                <a:solidFill>
                  <a:schemeClr val="tx1"/>
                </a:solidFill>
                <a:latin typeface="Arial" charset="0"/>
                <a:cs typeface="Arial Unicode MS" charset="0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ts val="1300"/>
              </a:spcAft>
              <a:buFont typeface="Times New Roman" pitchFamily="16" charset="0"/>
              <a:buNone/>
              <a:defRPr/>
            </a:pPr>
            <a:r>
              <a:rPr lang="en-US" altLang="en-US" sz="2900" b="1" dirty="0" smtClean="0">
                <a:solidFill>
                  <a:srgbClr val="000080"/>
                </a:solidFill>
                <a:latin typeface="Calibri" charset="0"/>
              </a:rPr>
              <a:t>Cohort Year          GSR             FGR</a:t>
            </a:r>
          </a:p>
          <a:p>
            <a:pPr eaLnBrk="1" hangingPunct="1">
              <a:lnSpc>
                <a:spcPct val="100000"/>
              </a:lnSpc>
              <a:spcAft>
                <a:spcPts val="1300"/>
              </a:spcAft>
              <a:buFont typeface="Times New Roman" pitchFamily="16" charset="0"/>
              <a:buNone/>
              <a:defRPr/>
            </a:pPr>
            <a:r>
              <a:rPr lang="en-US" altLang="en-US" sz="2400" dirty="0" smtClean="0">
                <a:solidFill>
                  <a:srgbClr val="000080"/>
                </a:solidFill>
                <a:latin typeface="Calibri" charset="0"/>
              </a:rPr>
              <a:t>2008						     81			    64</a:t>
            </a:r>
          </a:p>
          <a:p>
            <a:pPr eaLnBrk="1" hangingPunct="1">
              <a:lnSpc>
                <a:spcPct val="100000"/>
              </a:lnSpc>
              <a:spcAft>
                <a:spcPts val="1300"/>
              </a:spcAft>
              <a:buFont typeface="Times New Roman" pitchFamily="16" charset="0"/>
              <a:buNone/>
              <a:defRPr/>
            </a:pPr>
            <a:r>
              <a:rPr lang="en-US" altLang="en-US" sz="2400" dirty="0" smtClean="0">
                <a:solidFill>
                  <a:srgbClr val="000080"/>
                </a:solidFill>
                <a:latin typeface="Calibri" charset="0"/>
              </a:rPr>
              <a:t>2007						     80			    65</a:t>
            </a:r>
          </a:p>
          <a:p>
            <a:pPr eaLnBrk="1" hangingPunct="1">
              <a:lnSpc>
                <a:spcPct val="100000"/>
              </a:lnSpc>
              <a:spcAft>
                <a:spcPts val="1300"/>
              </a:spcAft>
              <a:buFont typeface="Times New Roman" pitchFamily="16" charset="0"/>
              <a:buNone/>
              <a:defRPr/>
            </a:pPr>
            <a:r>
              <a:rPr lang="en-US" altLang="en-US" sz="2400" dirty="0" smtClean="0">
                <a:solidFill>
                  <a:srgbClr val="000080"/>
                </a:solidFill>
                <a:latin typeface="Calibri" charset="0"/>
              </a:rPr>
              <a:t>2006						     80                   66</a:t>
            </a:r>
          </a:p>
          <a:p>
            <a:pPr eaLnBrk="1" hangingPunct="1">
              <a:lnSpc>
                <a:spcPct val="100000"/>
              </a:lnSpc>
              <a:spcAft>
                <a:spcPts val="1300"/>
              </a:spcAft>
              <a:buFont typeface="Times New Roman" pitchFamily="16" charset="0"/>
              <a:buNone/>
              <a:defRPr/>
            </a:pPr>
            <a:r>
              <a:rPr lang="en-US" altLang="en-US" sz="2400" dirty="0" smtClean="0">
                <a:solidFill>
                  <a:srgbClr val="000080"/>
                </a:solidFill>
                <a:latin typeface="Calibri" charset="0"/>
              </a:rPr>
              <a:t>2005						     82			    69</a:t>
            </a:r>
          </a:p>
          <a:p>
            <a:pPr eaLnBrk="1" hangingPunct="1">
              <a:lnSpc>
                <a:spcPct val="100000"/>
              </a:lnSpc>
              <a:spcAft>
                <a:spcPts val="1300"/>
              </a:spcAft>
              <a:buFont typeface="Times New Roman" pitchFamily="16" charset="0"/>
              <a:buNone/>
              <a:defRPr/>
            </a:pPr>
            <a:r>
              <a:rPr lang="en-US" altLang="en-US" sz="2400" dirty="0" smtClean="0">
                <a:solidFill>
                  <a:srgbClr val="000080"/>
                </a:solidFill>
                <a:latin typeface="Calibri" charset="0"/>
              </a:rPr>
              <a:t>2004			         		     84                   73	</a:t>
            </a:r>
          </a:p>
          <a:p>
            <a:pPr eaLnBrk="1" hangingPunct="1">
              <a:lnSpc>
                <a:spcPct val="100000"/>
              </a:lnSpc>
              <a:spcAft>
                <a:spcPts val="1300"/>
              </a:spcAft>
              <a:buFont typeface="Times New Roman" pitchFamily="16" charset="0"/>
              <a:buNone/>
              <a:defRPr/>
            </a:pPr>
            <a:r>
              <a:rPr lang="en-US" altLang="en-US" sz="2400" dirty="0" smtClean="0">
                <a:solidFill>
                  <a:srgbClr val="000080"/>
                </a:solidFill>
                <a:latin typeface="Calibri" charset="0"/>
              </a:rPr>
              <a:t>2003                               86                   72</a:t>
            </a:r>
          </a:p>
          <a:p>
            <a:pPr eaLnBrk="1" hangingPunct="1">
              <a:lnSpc>
                <a:spcPct val="100000"/>
              </a:lnSpc>
              <a:spcAft>
                <a:spcPts val="1300"/>
              </a:spcAft>
              <a:buFont typeface="Times New Roman" pitchFamily="16" charset="0"/>
              <a:buNone/>
              <a:defRPr/>
            </a:pPr>
            <a:r>
              <a:rPr lang="en-US" altLang="en-US" sz="2400" dirty="0" smtClean="0">
                <a:solidFill>
                  <a:srgbClr val="000080"/>
                </a:solidFill>
                <a:latin typeface="Calibri" charset="0"/>
              </a:rPr>
              <a:t>2002                              79                    69</a:t>
            </a:r>
          </a:p>
          <a:p>
            <a:pPr eaLnBrk="1" hangingPunct="1">
              <a:lnSpc>
                <a:spcPct val="100000"/>
              </a:lnSpc>
              <a:spcAft>
                <a:spcPts val="1300"/>
              </a:spcAft>
              <a:buFont typeface="Times New Roman" pitchFamily="16" charset="0"/>
              <a:buNone/>
              <a:defRPr/>
            </a:pPr>
            <a:r>
              <a:rPr lang="en-US" altLang="en-US" sz="2400" dirty="0" smtClean="0">
                <a:solidFill>
                  <a:srgbClr val="000080"/>
                </a:solidFill>
                <a:latin typeface="Calibri" charset="0"/>
              </a:rPr>
              <a:t>2001                              77                    68</a:t>
            </a:r>
          </a:p>
          <a:p>
            <a:pPr eaLnBrk="1" hangingPunct="1">
              <a:lnSpc>
                <a:spcPct val="100000"/>
              </a:lnSpc>
              <a:spcAft>
                <a:spcPts val="1300"/>
              </a:spcAft>
              <a:buFont typeface="Times New Roman" pitchFamily="16" charset="0"/>
              <a:buNone/>
              <a:defRPr/>
            </a:pPr>
            <a:r>
              <a:rPr lang="en-US" altLang="en-US" sz="2900" dirty="0" smtClean="0">
                <a:solidFill>
                  <a:srgbClr val="000080"/>
                </a:solidFill>
                <a:latin typeface="Calibri" charset="0"/>
              </a:rPr>
              <a:t>*</a:t>
            </a:r>
            <a:r>
              <a:rPr lang="en-US" altLang="en-US" sz="2500" dirty="0" smtClean="0">
                <a:solidFill>
                  <a:schemeClr val="accent6"/>
                </a:solidFill>
                <a:latin typeface="Calibri" charset="0"/>
              </a:rPr>
              <a:t>All UAlbany Student 2009 FGR– 68%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ChangeArrowheads="1"/>
          </p:cNvSpPr>
          <p:nvPr/>
        </p:nvSpPr>
        <p:spPr bwMode="auto">
          <a:xfrm>
            <a:off x="457200" y="314325"/>
            <a:ext cx="8224838" cy="106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 eaLnBrk="0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 eaLnBrk="0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 eaLnBrk="0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 eaLnBrk="0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</a:pPr>
            <a:r>
              <a:rPr lang="en-US" altLang="en-US" sz="3300" b="1" dirty="0">
                <a:solidFill>
                  <a:srgbClr val="280099"/>
                </a:solidFill>
                <a:latin typeface="Calibri" panose="020F0502020204030204" pitchFamily="34" charset="0"/>
              </a:rPr>
              <a:t>Academic Progress Rate: 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altLang="en-US" sz="3300" b="1" dirty="0">
                <a:solidFill>
                  <a:srgbClr val="280099"/>
                </a:solidFill>
                <a:latin typeface="Calibri" panose="020F0502020204030204" pitchFamily="34" charset="0"/>
              </a:rPr>
              <a:t>Men’s Sports </a:t>
            </a:r>
            <a:r>
              <a:rPr lang="en-US" altLang="en-US" sz="3300" b="1" dirty="0" smtClean="0">
                <a:solidFill>
                  <a:srgbClr val="280099"/>
                </a:solidFill>
                <a:latin typeface="Calibri" panose="020F0502020204030204" pitchFamily="34" charset="0"/>
              </a:rPr>
              <a:t>14-15 </a:t>
            </a:r>
            <a:r>
              <a:rPr lang="en-US" altLang="en-US" sz="3300" b="1" dirty="0">
                <a:solidFill>
                  <a:srgbClr val="280099"/>
                </a:solidFill>
                <a:latin typeface="Calibri" panose="020F0502020204030204" pitchFamily="34" charset="0"/>
              </a:rPr>
              <a:t>– 4 year avg</a:t>
            </a:r>
          </a:p>
        </p:txBody>
      </p:sp>
      <p:graphicFrame>
        <p:nvGraphicFramePr>
          <p:cNvPr id="15362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971078"/>
              </p:ext>
            </p:extLst>
          </p:nvPr>
        </p:nvGraphicFramePr>
        <p:xfrm>
          <a:off x="2133600" y="1374775"/>
          <a:ext cx="4800600" cy="4202113"/>
        </p:xfrm>
        <a:graphic>
          <a:graphicData uri="http://schemas.openxmlformats.org/drawingml/2006/table">
            <a:tbl>
              <a:tblPr/>
              <a:tblGrid>
                <a:gridCol w="3781425"/>
                <a:gridCol w="1019175"/>
              </a:tblGrid>
              <a:tr h="6000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Football</a:t>
                      </a:r>
                    </a:p>
                  </a:txBody>
                  <a:tcPr marT="6688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967</a:t>
                      </a:r>
                    </a:p>
                  </a:txBody>
                  <a:tcPr marT="6688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Men’s Soccer</a:t>
                      </a:r>
                    </a:p>
                  </a:txBody>
                  <a:tcPr marT="6688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982</a:t>
                      </a:r>
                    </a:p>
                  </a:txBody>
                  <a:tcPr marT="6688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Men’s Cross Country</a:t>
                      </a:r>
                    </a:p>
                  </a:txBody>
                  <a:tcPr marT="6688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966</a:t>
                      </a:r>
                    </a:p>
                  </a:txBody>
                  <a:tcPr marT="6688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Men’s Basketball</a:t>
                      </a:r>
                    </a:p>
                  </a:txBody>
                  <a:tcPr marT="6688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965</a:t>
                      </a:r>
                    </a:p>
                  </a:txBody>
                  <a:tcPr marT="6688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Men’s Track</a:t>
                      </a:r>
                    </a:p>
                  </a:txBody>
                  <a:tcPr marT="6688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939</a:t>
                      </a:r>
                    </a:p>
                  </a:txBody>
                  <a:tcPr marT="6688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Baseball</a:t>
                      </a:r>
                    </a:p>
                  </a:txBody>
                  <a:tcPr marT="6688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952</a:t>
                      </a:r>
                    </a:p>
                  </a:txBody>
                  <a:tcPr marT="6688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6016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Men’s Lacrosse</a:t>
                      </a:r>
                    </a:p>
                  </a:txBody>
                  <a:tcPr marT="6688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975</a:t>
                      </a:r>
                    </a:p>
                  </a:txBody>
                  <a:tcPr marT="6688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ChangeArrowheads="1"/>
          </p:cNvSpPr>
          <p:nvPr/>
        </p:nvSpPr>
        <p:spPr bwMode="auto">
          <a:xfrm>
            <a:off x="482600" y="207963"/>
            <a:ext cx="8226425" cy="1303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 eaLnBrk="0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 eaLnBrk="0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 eaLnBrk="0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 eaLnBrk="0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</a:pPr>
            <a:r>
              <a:rPr lang="en-US" altLang="en-US" sz="3300" b="1" dirty="0">
                <a:solidFill>
                  <a:srgbClr val="280099"/>
                </a:solidFill>
                <a:latin typeface="Calibri" panose="020F0502020204030204" pitchFamily="34" charset="0"/>
              </a:rPr>
              <a:t>Academic Progress Rate: </a:t>
            </a:r>
          </a:p>
          <a:p>
            <a:pPr algn="ctr" eaLnBrk="1" hangingPunct="1">
              <a:lnSpc>
                <a:spcPct val="100000"/>
              </a:lnSpc>
            </a:pPr>
            <a:r>
              <a:rPr lang="en-US" altLang="en-US" sz="3300" b="1" dirty="0">
                <a:solidFill>
                  <a:srgbClr val="280099"/>
                </a:solidFill>
                <a:latin typeface="Calibri" panose="020F0502020204030204" pitchFamily="34" charset="0"/>
              </a:rPr>
              <a:t>Women’s Sports </a:t>
            </a:r>
            <a:r>
              <a:rPr lang="en-US" altLang="en-US" sz="3300" b="1" dirty="0" smtClean="0">
                <a:solidFill>
                  <a:srgbClr val="280099"/>
                </a:solidFill>
                <a:latin typeface="Calibri" panose="020F0502020204030204" pitchFamily="34" charset="0"/>
              </a:rPr>
              <a:t>14-15 </a:t>
            </a:r>
            <a:r>
              <a:rPr lang="en-US" altLang="en-US" sz="3300" b="1" dirty="0">
                <a:solidFill>
                  <a:srgbClr val="280099"/>
                </a:solidFill>
                <a:latin typeface="Calibri" panose="020F0502020204030204" pitchFamily="34" charset="0"/>
              </a:rPr>
              <a:t>– 4 year avg</a:t>
            </a:r>
          </a:p>
          <a:p>
            <a:pPr algn="ctr" eaLnBrk="1" hangingPunct="1">
              <a:lnSpc>
                <a:spcPct val="100000"/>
              </a:lnSpc>
            </a:pPr>
            <a:endParaRPr lang="en-US" altLang="en-US" sz="3300" b="1" dirty="0">
              <a:solidFill>
                <a:srgbClr val="280099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16386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8294"/>
              </p:ext>
            </p:extLst>
          </p:nvPr>
        </p:nvGraphicFramePr>
        <p:xfrm>
          <a:off x="2271713" y="1371600"/>
          <a:ext cx="4648200" cy="4575175"/>
        </p:xfrm>
        <a:graphic>
          <a:graphicData uri="http://schemas.openxmlformats.org/drawingml/2006/table">
            <a:tbl>
              <a:tblPr/>
              <a:tblGrid>
                <a:gridCol w="3695700"/>
                <a:gridCol w="952500"/>
              </a:tblGrid>
              <a:tr h="4572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Women’s Cross Country</a:t>
                      </a:r>
                    </a:p>
                  </a:txBody>
                  <a:tcPr marT="6688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979</a:t>
                      </a:r>
                    </a:p>
                  </a:txBody>
                  <a:tcPr marT="6688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Field Hockey</a:t>
                      </a:r>
                    </a:p>
                  </a:txBody>
                  <a:tcPr marT="6688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958</a:t>
                      </a:r>
                    </a:p>
                  </a:txBody>
                  <a:tcPr marT="6688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Golf</a:t>
                      </a:r>
                    </a:p>
                  </a:txBody>
                  <a:tcPr marT="6688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929</a:t>
                      </a:r>
                    </a:p>
                  </a:txBody>
                  <a:tcPr marT="6688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Women’s Soccer</a:t>
                      </a:r>
                    </a:p>
                  </a:txBody>
                  <a:tcPr marT="6688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987</a:t>
                      </a:r>
                    </a:p>
                  </a:txBody>
                  <a:tcPr marT="6688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Tennis</a:t>
                      </a:r>
                    </a:p>
                  </a:txBody>
                  <a:tcPr marT="6688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972</a:t>
                      </a:r>
                    </a:p>
                  </a:txBody>
                  <a:tcPr marT="6688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Volleyball</a:t>
                      </a:r>
                    </a:p>
                  </a:txBody>
                  <a:tcPr marT="6688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958</a:t>
                      </a:r>
                    </a:p>
                  </a:txBody>
                  <a:tcPr marT="6688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Women’s Basketball</a:t>
                      </a:r>
                    </a:p>
                  </a:txBody>
                  <a:tcPr marT="6688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1000</a:t>
                      </a:r>
                    </a:p>
                  </a:txBody>
                  <a:tcPr marT="6688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Women’s Track</a:t>
                      </a:r>
                    </a:p>
                  </a:txBody>
                  <a:tcPr marT="6688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968</a:t>
                      </a:r>
                    </a:p>
                  </a:txBody>
                  <a:tcPr marT="6688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Women’s Lacrosse</a:t>
                      </a:r>
                    </a:p>
                  </a:txBody>
                  <a:tcPr marT="6688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980</a:t>
                      </a:r>
                    </a:p>
                  </a:txBody>
                  <a:tcPr marT="6688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Softball</a:t>
                      </a:r>
                    </a:p>
                  </a:txBody>
                  <a:tcPr marT="6688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975</a:t>
                      </a:r>
                    </a:p>
                  </a:txBody>
                  <a:tcPr marT="6688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2846" y="33338"/>
            <a:ext cx="8228013" cy="804862"/>
          </a:xfrm>
        </p:spPr>
        <p:txBody>
          <a:bodyPr/>
          <a:lstStyle/>
          <a:p>
            <a:pPr algn="ctr">
              <a:buFont typeface="Times New Roman" pitchFamily="16" charset="0"/>
              <a:buNone/>
              <a:defRPr/>
            </a:pPr>
            <a:r>
              <a:rPr lang="en-US" sz="3600" b="1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Academic Notes</a:t>
            </a:r>
            <a:endParaRPr lang="en-US" sz="3600" b="1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846" y="864326"/>
            <a:ext cx="8462554" cy="5384074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300" dirty="0">
                <a:solidFill>
                  <a:schemeClr val="accent6"/>
                </a:solidFill>
              </a:rPr>
              <a:t>The University at Albany football team has had 30 players named to the 2015 CAA All-Conference Team.  To be eligible for CAA Academic All-Conference honors, student-athletes must hold a cumulative GPA of 3.00 or higher</a:t>
            </a:r>
            <a:r>
              <a:rPr lang="en-US" sz="2300" dirty="0" smtClean="0">
                <a:solidFill>
                  <a:schemeClr val="accent6"/>
                </a:solidFill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300" dirty="0">
                <a:solidFill>
                  <a:schemeClr val="accent6"/>
                </a:solidFill>
              </a:rPr>
              <a:t>Three UAlbany student-athletes, Paula Heuser of field hockey, Alexa Schneider of women’s soccer and Laini Leindecker of volleyball, have been honored as America East Fall Scholar-Athletes for the 2015-16 season.  These three make up half of the six America East Fall Scholar-Athletes.  No other America East school had more than one scholar-athlete in the fall </a:t>
            </a:r>
            <a:r>
              <a:rPr lang="en-US" sz="2300" dirty="0" smtClean="0">
                <a:solidFill>
                  <a:schemeClr val="accent6"/>
                </a:solidFill>
              </a:rPr>
              <a:t>season.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300" dirty="0" smtClean="0">
                <a:solidFill>
                  <a:schemeClr val="accent6"/>
                </a:solidFill>
              </a:rPr>
              <a:t>Mary Adeyeye earned one of two UAlbany Academic Leadership Awards for 2016, and was named to the America East All-Academic Team for Women’s Indoor Track</a:t>
            </a:r>
            <a:r>
              <a:rPr lang="en-US" sz="2300" dirty="0">
                <a:solidFill>
                  <a:schemeClr val="accent6"/>
                </a:solidFill>
              </a:rPr>
              <a:t>. </a:t>
            </a:r>
            <a:r>
              <a:rPr lang="en-US" sz="2300" dirty="0" smtClean="0">
                <a:solidFill>
                  <a:schemeClr val="accent6"/>
                </a:solidFill>
              </a:rPr>
              <a:t>She holds a </a:t>
            </a:r>
            <a:r>
              <a:rPr lang="en-US" sz="2300" dirty="0">
                <a:solidFill>
                  <a:schemeClr val="accent6"/>
                </a:solidFill>
              </a:rPr>
              <a:t>3.90 GPA </a:t>
            </a:r>
            <a:r>
              <a:rPr lang="en-US" sz="2300" dirty="0" smtClean="0">
                <a:solidFill>
                  <a:schemeClr val="accent6"/>
                </a:solidFill>
              </a:rPr>
              <a:t>in Honors Chemistry, </a:t>
            </a:r>
            <a:r>
              <a:rPr lang="en-US" sz="2300" dirty="0">
                <a:solidFill>
                  <a:schemeClr val="accent6"/>
                </a:solidFill>
              </a:rPr>
              <a:t>with a minor in </a:t>
            </a:r>
            <a:r>
              <a:rPr lang="en-US" sz="2300" dirty="0" smtClean="0">
                <a:solidFill>
                  <a:schemeClr val="accent6"/>
                </a:solidFill>
              </a:rPr>
              <a:t>Physics.</a:t>
            </a:r>
          </a:p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US" sz="2300" dirty="0" smtClean="0">
                <a:solidFill>
                  <a:schemeClr val="accent6"/>
                </a:solidFill>
              </a:rPr>
              <a:t>Academic Progress Report requests to instructors: response rate spring 2016, 41%</a:t>
            </a:r>
            <a:endParaRPr lang="en-US" sz="2300" dirty="0">
              <a:solidFill>
                <a:schemeClr val="accent6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4354" y="7315200"/>
            <a:ext cx="2132013" cy="363538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/>
          </p:cNvSpPr>
          <p:nvPr/>
        </p:nvSpPr>
        <p:spPr bwMode="auto">
          <a:xfrm>
            <a:off x="457200" y="273050"/>
            <a:ext cx="8228013" cy="1144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35280" rIns="0" bIns="0" anchor="ctr"/>
          <a:lstStyle>
            <a:lvl1pPr eaLnBrk="0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charset="0"/>
                <a:cs typeface="Arial Unicode M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charset="0"/>
                <a:cs typeface="Arial Unicode M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charset="0"/>
                <a:cs typeface="Arial Unicode M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charset="0"/>
                <a:cs typeface="Arial Unicode M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charset="0"/>
                <a:cs typeface="Arial Unicode MS" charset="0"/>
              </a:defRPr>
            </a:lvl9pPr>
          </a:lstStyle>
          <a:p>
            <a:pPr algn="ctr" eaLnBrk="1" hangingPunct="1">
              <a:lnSpc>
                <a:spcPct val="100000"/>
              </a:lnSpc>
              <a:buFont typeface="Times New Roman" pitchFamily="16" charset="0"/>
              <a:buNone/>
              <a:defRPr/>
            </a:pPr>
            <a:r>
              <a:rPr lang="en-US" altLang="en-US" sz="3300" dirty="0" smtClean="0">
                <a:solidFill>
                  <a:srgbClr val="280099"/>
                </a:solidFill>
                <a:latin typeface="Calibri" charset="0"/>
              </a:rPr>
              <a:t>2015 Incoming Student-Athletes</a:t>
            </a:r>
            <a:br>
              <a:rPr lang="en-US" altLang="en-US" sz="3300" dirty="0" smtClean="0">
                <a:solidFill>
                  <a:srgbClr val="280099"/>
                </a:solidFill>
                <a:latin typeface="Calibri" charset="0"/>
              </a:rPr>
            </a:br>
            <a:r>
              <a:rPr lang="en-US" altLang="en-US" sz="2500" dirty="0" smtClean="0">
                <a:solidFill>
                  <a:srgbClr val="280099"/>
                </a:solidFill>
                <a:latin typeface="Calibri" charset="0"/>
              </a:rPr>
              <a:t>(UA Trad Admits</a:t>
            </a:r>
            <a:r>
              <a:rPr lang="en-US" altLang="en-US" sz="2500" dirty="0" smtClean="0">
                <a:solidFill>
                  <a:schemeClr val="accent6"/>
                </a:solidFill>
                <a:latin typeface="Calibri" charset="0"/>
              </a:rPr>
              <a:t>: 91.4; 1132 SAT</a:t>
            </a:r>
            <a:r>
              <a:rPr lang="en-US" altLang="en-US" sz="2500" dirty="0" smtClean="0">
                <a:solidFill>
                  <a:srgbClr val="280099"/>
                </a:solidFill>
                <a:latin typeface="Calibri" charset="0"/>
              </a:rPr>
              <a:t>)</a:t>
            </a:r>
          </a:p>
        </p:txBody>
      </p:sp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654050" y="1420813"/>
            <a:ext cx="3492500" cy="5837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2600" rIns="0" bIns="0"/>
          <a:lstStyle>
            <a:lvl1pPr eaLnBrk="0">
              <a:tabLst>
                <a:tab pos="620713" algn="l"/>
                <a:tab pos="723900" algn="l"/>
                <a:tab pos="1138238" algn="l"/>
                <a:tab pos="1552575" algn="l"/>
                <a:tab pos="1968500" algn="l"/>
                <a:tab pos="2382838" algn="l"/>
                <a:tab pos="2797175" algn="l"/>
                <a:tab pos="3211513" algn="l"/>
                <a:tab pos="3627438" algn="l"/>
                <a:tab pos="4041775" algn="l"/>
                <a:tab pos="4456113" algn="l"/>
                <a:tab pos="4870450" algn="l"/>
                <a:tab pos="5284788" algn="l"/>
                <a:tab pos="5700713" algn="l"/>
                <a:tab pos="6115050" algn="l"/>
                <a:tab pos="6529388" algn="l"/>
                <a:tab pos="6943725" algn="l"/>
                <a:tab pos="7359650" algn="l"/>
                <a:tab pos="7773988" algn="l"/>
                <a:tab pos="8188325" algn="l"/>
                <a:tab pos="8602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 eaLnBrk="0">
              <a:tabLst>
                <a:tab pos="620713" algn="l"/>
                <a:tab pos="723900" algn="l"/>
                <a:tab pos="1138238" algn="l"/>
                <a:tab pos="1552575" algn="l"/>
                <a:tab pos="1968500" algn="l"/>
                <a:tab pos="2382838" algn="l"/>
                <a:tab pos="2797175" algn="l"/>
                <a:tab pos="3211513" algn="l"/>
                <a:tab pos="3627438" algn="l"/>
                <a:tab pos="4041775" algn="l"/>
                <a:tab pos="4456113" algn="l"/>
                <a:tab pos="4870450" algn="l"/>
                <a:tab pos="5284788" algn="l"/>
                <a:tab pos="5700713" algn="l"/>
                <a:tab pos="6115050" algn="l"/>
                <a:tab pos="6529388" algn="l"/>
                <a:tab pos="6943725" algn="l"/>
                <a:tab pos="7359650" algn="l"/>
                <a:tab pos="7773988" algn="l"/>
                <a:tab pos="8188325" algn="l"/>
                <a:tab pos="8602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 eaLnBrk="0">
              <a:tabLst>
                <a:tab pos="620713" algn="l"/>
                <a:tab pos="723900" algn="l"/>
                <a:tab pos="1138238" algn="l"/>
                <a:tab pos="1552575" algn="l"/>
                <a:tab pos="1968500" algn="l"/>
                <a:tab pos="2382838" algn="l"/>
                <a:tab pos="2797175" algn="l"/>
                <a:tab pos="3211513" algn="l"/>
                <a:tab pos="3627438" algn="l"/>
                <a:tab pos="4041775" algn="l"/>
                <a:tab pos="4456113" algn="l"/>
                <a:tab pos="4870450" algn="l"/>
                <a:tab pos="5284788" algn="l"/>
                <a:tab pos="5700713" algn="l"/>
                <a:tab pos="6115050" algn="l"/>
                <a:tab pos="6529388" algn="l"/>
                <a:tab pos="6943725" algn="l"/>
                <a:tab pos="7359650" algn="l"/>
                <a:tab pos="7773988" algn="l"/>
                <a:tab pos="8188325" algn="l"/>
                <a:tab pos="8602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 eaLnBrk="0">
              <a:tabLst>
                <a:tab pos="620713" algn="l"/>
                <a:tab pos="723900" algn="l"/>
                <a:tab pos="1138238" algn="l"/>
                <a:tab pos="1552575" algn="l"/>
                <a:tab pos="1968500" algn="l"/>
                <a:tab pos="2382838" algn="l"/>
                <a:tab pos="2797175" algn="l"/>
                <a:tab pos="3211513" algn="l"/>
                <a:tab pos="3627438" algn="l"/>
                <a:tab pos="4041775" algn="l"/>
                <a:tab pos="4456113" algn="l"/>
                <a:tab pos="4870450" algn="l"/>
                <a:tab pos="5284788" algn="l"/>
                <a:tab pos="5700713" algn="l"/>
                <a:tab pos="6115050" algn="l"/>
                <a:tab pos="6529388" algn="l"/>
                <a:tab pos="6943725" algn="l"/>
                <a:tab pos="7359650" algn="l"/>
                <a:tab pos="7773988" algn="l"/>
                <a:tab pos="8188325" algn="l"/>
                <a:tab pos="8602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 eaLnBrk="0">
              <a:tabLst>
                <a:tab pos="620713" algn="l"/>
                <a:tab pos="723900" algn="l"/>
                <a:tab pos="1138238" algn="l"/>
                <a:tab pos="1552575" algn="l"/>
                <a:tab pos="1968500" algn="l"/>
                <a:tab pos="2382838" algn="l"/>
                <a:tab pos="2797175" algn="l"/>
                <a:tab pos="3211513" algn="l"/>
                <a:tab pos="3627438" algn="l"/>
                <a:tab pos="4041775" algn="l"/>
                <a:tab pos="4456113" algn="l"/>
                <a:tab pos="4870450" algn="l"/>
                <a:tab pos="5284788" algn="l"/>
                <a:tab pos="5700713" algn="l"/>
                <a:tab pos="6115050" algn="l"/>
                <a:tab pos="6529388" algn="l"/>
                <a:tab pos="6943725" algn="l"/>
                <a:tab pos="7359650" algn="l"/>
                <a:tab pos="7773988" algn="l"/>
                <a:tab pos="8188325" algn="l"/>
                <a:tab pos="8602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0713" algn="l"/>
                <a:tab pos="723900" algn="l"/>
                <a:tab pos="1138238" algn="l"/>
                <a:tab pos="1552575" algn="l"/>
                <a:tab pos="1968500" algn="l"/>
                <a:tab pos="2382838" algn="l"/>
                <a:tab pos="2797175" algn="l"/>
                <a:tab pos="3211513" algn="l"/>
                <a:tab pos="3627438" algn="l"/>
                <a:tab pos="4041775" algn="l"/>
                <a:tab pos="4456113" algn="l"/>
                <a:tab pos="4870450" algn="l"/>
                <a:tab pos="5284788" algn="l"/>
                <a:tab pos="5700713" algn="l"/>
                <a:tab pos="6115050" algn="l"/>
                <a:tab pos="6529388" algn="l"/>
                <a:tab pos="6943725" algn="l"/>
                <a:tab pos="7359650" algn="l"/>
                <a:tab pos="7773988" algn="l"/>
                <a:tab pos="8188325" algn="l"/>
                <a:tab pos="8602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0713" algn="l"/>
                <a:tab pos="723900" algn="l"/>
                <a:tab pos="1138238" algn="l"/>
                <a:tab pos="1552575" algn="l"/>
                <a:tab pos="1968500" algn="l"/>
                <a:tab pos="2382838" algn="l"/>
                <a:tab pos="2797175" algn="l"/>
                <a:tab pos="3211513" algn="l"/>
                <a:tab pos="3627438" algn="l"/>
                <a:tab pos="4041775" algn="l"/>
                <a:tab pos="4456113" algn="l"/>
                <a:tab pos="4870450" algn="l"/>
                <a:tab pos="5284788" algn="l"/>
                <a:tab pos="5700713" algn="l"/>
                <a:tab pos="6115050" algn="l"/>
                <a:tab pos="6529388" algn="l"/>
                <a:tab pos="6943725" algn="l"/>
                <a:tab pos="7359650" algn="l"/>
                <a:tab pos="7773988" algn="l"/>
                <a:tab pos="8188325" algn="l"/>
                <a:tab pos="8602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0713" algn="l"/>
                <a:tab pos="723900" algn="l"/>
                <a:tab pos="1138238" algn="l"/>
                <a:tab pos="1552575" algn="l"/>
                <a:tab pos="1968500" algn="l"/>
                <a:tab pos="2382838" algn="l"/>
                <a:tab pos="2797175" algn="l"/>
                <a:tab pos="3211513" algn="l"/>
                <a:tab pos="3627438" algn="l"/>
                <a:tab pos="4041775" algn="l"/>
                <a:tab pos="4456113" algn="l"/>
                <a:tab pos="4870450" algn="l"/>
                <a:tab pos="5284788" algn="l"/>
                <a:tab pos="5700713" algn="l"/>
                <a:tab pos="6115050" algn="l"/>
                <a:tab pos="6529388" algn="l"/>
                <a:tab pos="6943725" algn="l"/>
                <a:tab pos="7359650" algn="l"/>
                <a:tab pos="7773988" algn="l"/>
                <a:tab pos="8188325" algn="l"/>
                <a:tab pos="8602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0713" algn="l"/>
                <a:tab pos="723900" algn="l"/>
                <a:tab pos="1138238" algn="l"/>
                <a:tab pos="1552575" algn="l"/>
                <a:tab pos="1968500" algn="l"/>
                <a:tab pos="2382838" algn="l"/>
                <a:tab pos="2797175" algn="l"/>
                <a:tab pos="3211513" algn="l"/>
                <a:tab pos="3627438" algn="l"/>
                <a:tab pos="4041775" algn="l"/>
                <a:tab pos="4456113" algn="l"/>
                <a:tab pos="4870450" algn="l"/>
                <a:tab pos="5284788" algn="l"/>
                <a:tab pos="5700713" algn="l"/>
                <a:tab pos="6115050" algn="l"/>
                <a:tab pos="6529388" algn="l"/>
                <a:tab pos="6943725" algn="l"/>
                <a:tab pos="7359650" algn="l"/>
                <a:tab pos="7773988" algn="l"/>
                <a:tab pos="8188325" algn="l"/>
                <a:tab pos="8602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ts val="1300"/>
              </a:spcAft>
            </a:pPr>
            <a:r>
              <a:rPr lang="en-US" altLang="en-US" sz="1500" b="1" dirty="0">
                <a:solidFill>
                  <a:srgbClr val="000080"/>
                </a:solidFill>
                <a:latin typeface="Calibri" panose="020F0502020204030204" pitchFamily="34" charset="0"/>
              </a:rPr>
              <a:t>Fall </a:t>
            </a:r>
            <a:r>
              <a:rPr lang="en-US" altLang="en-US" sz="1500" b="1" dirty="0" smtClean="0">
                <a:solidFill>
                  <a:srgbClr val="000080"/>
                </a:solidFill>
                <a:latin typeface="Calibri" panose="020F0502020204030204" pitchFamily="34" charset="0"/>
              </a:rPr>
              <a:t>2015     </a:t>
            </a:r>
            <a:r>
              <a:rPr lang="en-US" altLang="en-US" sz="1500" dirty="0" smtClean="0">
                <a:solidFill>
                  <a:srgbClr val="000080"/>
                </a:solidFill>
                <a:latin typeface="Calibri" panose="020F0502020204030204" pitchFamily="34" charset="0"/>
              </a:rPr>
              <a:t>                          </a:t>
            </a:r>
            <a:endParaRPr lang="en-US" altLang="en-US" sz="1500" dirty="0">
              <a:solidFill>
                <a:srgbClr val="00008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100000"/>
              </a:lnSpc>
              <a:spcAft>
                <a:spcPts val="1300"/>
              </a:spcAft>
            </a:pPr>
            <a:r>
              <a:rPr lang="en-US" altLang="en-US" sz="1500" dirty="0">
                <a:solidFill>
                  <a:srgbClr val="000080"/>
                </a:solidFill>
                <a:latin typeface="Calibri" panose="020F0502020204030204" pitchFamily="34" charset="0"/>
              </a:rPr>
              <a:t>Athletic Admits	</a:t>
            </a:r>
            <a:r>
              <a:rPr lang="en-US" altLang="en-US" sz="1500" dirty="0" smtClean="0">
                <a:solidFill>
                  <a:srgbClr val="000080"/>
                </a:solidFill>
                <a:latin typeface="Calibri" panose="020F0502020204030204" pitchFamily="34" charset="0"/>
              </a:rPr>
              <a:t>151(134Fr/17Tr</a:t>
            </a:r>
            <a:r>
              <a:rPr lang="en-US" altLang="en-US" sz="1500" dirty="0">
                <a:solidFill>
                  <a:srgbClr val="000080"/>
                </a:solidFill>
                <a:latin typeface="Calibri" panose="020F0502020204030204" pitchFamily="34" charset="0"/>
              </a:rPr>
              <a:t>)</a:t>
            </a:r>
          </a:p>
          <a:p>
            <a:pPr eaLnBrk="1" hangingPunct="1">
              <a:lnSpc>
                <a:spcPct val="100000"/>
              </a:lnSpc>
              <a:spcAft>
                <a:spcPts val="1300"/>
              </a:spcAft>
            </a:pPr>
            <a:r>
              <a:rPr lang="en-US" altLang="en-US" sz="1500" b="1" dirty="0">
                <a:solidFill>
                  <a:srgbClr val="000080"/>
                </a:solidFill>
                <a:latin typeface="Calibri" panose="020F0502020204030204" pitchFamily="34" charset="0"/>
              </a:rPr>
              <a:t>Deposits		       Avg   GPA/SAT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en-US" sz="1500" dirty="0">
                <a:solidFill>
                  <a:srgbClr val="000080"/>
                </a:solidFill>
                <a:latin typeface="Calibri" panose="020F0502020204030204" pitchFamily="34" charset="0"/>
              </a:rPr>
              <a:t>Total Freshmen*  </a:t>
            </a:r>
            <a:r>
              <a:rPr lang="en-US" altLang="en-US" sz="1500" dirty="0" smtClean="0">
                <a:solidFill>
                  <a:srgbClr val="000080"/>
                </a:solidFill>
                <a:latin typeface="Calibri" panose="020F0502020204030204" pitchFamily="34" charset="0"/>
              </a:rPr>
              <a:t>118    (90.3/1073)</a:t>
            </a:r>
            <a:endParaRPr lang="en-US" altLang="en-US" sz="1500" dirty="0">
              <a:solidFill>
                <a:srgbClr val="00008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en-US" altLang="en-US" sz="1500" dirty="0">
                <a:solidFill>
                  <a:srgbClr val="000080"/>
                </a:solidFill>
                <a:latin typeface="Calibri" panose="020F0502020204030204" pitchFamily="34" charset="0"/>
              </a:rPr>
              <a:t>Total Transfers        </a:t>
            </a:r>
            <a:r>
              <a:rPr lang="en-US" altLang="en-US" sz="1500" dirty="0" smtClean="0">
                <a:solidFill>
                  <a:srgbClr val="000080"/>
                </a:solidFill>
                <a:latin typeface="Calibri" panose="020F0502020204030204" pitchFamily="34" charset="0"/>
              </a:rPr>
              <a:t>16    (3.01)</a:t>
            </a:r>
            <a:endParaRPr lang="en-US" altLang="en-US" sz="1500" dirty="0">
              <a:solidFill>
                <a:srgbClr val="00008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en-US" altLang="en-US" sz="1500" dirty="0">
                <a:solidFill>
                  <a:srgbClr val="000080"/>
                </a:solidFill>
                <a:latin typeface="Calibri" panose="020F0502020204030204" pitchFamily="34" charset="0"/>
              </a:rPr>
              <a:t>Overall Total         </a:t>
            </a:r>
            <a:r>
              <a:rPr lang="en-US" altLang="en-US" sz="1500" dirty="0" smtClean="0">
                <a:solidFill>
                  <a:srgbClr val="000080"/>
                </a:solidFill>
                <a:latin typeface="Calibri" panose="020F0502020204030204" pitchFamily="34" charset="0"/>
              </a:rPr>
              <a:t>134</a:t>
            </a:r>
            <a:endParaRPr lang="en-US" altLang="en-US" sz="1500" dirty="0">
              <a:solidFill>
                <a:srgbClr val="00008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100000"/>
              </a:lnSpc>
              <a:spcAft>
                <a:spcPts val="1300"/>
              </a:spcAft>
            </a:pPr>
            <a:endParaRPr lang="en-US" altLang="en-US" sz="1500" dirty="0">
              <a:solidFill>
                <a:srgbClr val="00008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100000"/>
              </a:lnSpc>
              <a:spcAft>
                <a:spcPts val="1300"/>
              </a:spcAft>
            </a:pPr>
            <a:r>
              <a:rPr lang="en-US" altLang="en-US" sz="1500" b="1" dirty="0">
                <a:solidFill>
                  <a:srgbClr val="000080"/>
                </a:solidFill>
                <a:latin typeface="Calibri" panose="020F0502020204030204" pitchFamily="34" charset="0"/>
              </a:rPr>
              <a:t>Out-of-State Deposits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en-US" sz="1500" dirty="0">
                <a:solidFill>
                  <a:srgbClr val="000080"/>
                </a:solidFill>
                <a:latin typeface="Calibri" panose="020F0502020204030204" pitchFamily="34" charset="0"/>
              </a:rPr>
              <a:t>Freshmen	     </a:t>
            </a:r>
            <a:r>
              <a:rPr lang="en-US" altLang="en-US" sz="1500" dirty="0" smtClean="0">
                <a:solidFill>
                  <a:srgbClr val="000080"/>
                </a:solidFill>
                <a:latin typeface="Calibri" panose="020F0502020204030204" pitchFamily="34" charset="0"/>
              </a:rPr>
              <a:t>46     </a:t>
            </a:r>
            <a:r>
              <a:rPr lang="en-US" altLang="en-US" sz="1500" dirty="0">
                <a:solidFill>
                  <a:srgbClr val="000080"/>
                </a:solidFill>
                <a:latin typeface="Calibri" panose="020F0502020204030204" pitchFamily="34" charset="0"/>
              </a:rPr>
              <a:t>(</a:t>
            </a:r>
            <a:r>
              <a:rPr lang="en-US" altLang="en-US" sz="1500" dirty="0" smtClean="0">
                <a:solidFill>
                  <a:srgbClr val="000080"/>
                </a:solidFill>
                <a:latin typeface="Calibri" panose="020F0502020204030204" pitchFamily="34" charset="0"/>
              </a:rPr>
              <a:t>92.4/1087</a:t>
            </a:r>
            <a:r>
              <a:rPr lang="en-US" altLang="en-US" sz="1500" dirty="0">
                <a:solidFill>
                  <a:srgbClr val="000080"/>
                </a:solidFill>
                <a:latin typeface="Calibri" panose="020F0502020204030204" pitchFamily="34" charset="0"/>
              </a:rPr>
              <a:t>)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en-US" sz="1500" dirty="0">
                <a:solidFill>
                  <a:srgbClr val="000080"/>
                </a:solidFill>
                <a:latin typeface="Calibri" panose="020F0502020204030204" pitchFamily="34" charset="0"/>
              </a:rPr>
              <a:t>Transfers	   	       </a:t>
            </a:r>
            <a:r>
              <a:rPr lang="en-US" altLang="en-US" sz="1500" dirty="0" smtClean="0">
                <a:solidFill>
                  <a:srgbClr val="000080"/>
                </a:solidFill>
                <a:latin typeface="Calibri" panose="020F0502020204030204" pitchFamily="34" charset="0"/>
              </a:rPr>
              <a:t>3</a:t>
            </a:r>
            <a:endParaRPr lang="en-US" altLang="en-US" sz="1500" dirty="0">
              <a:solidFill>
                <a:srgbClr val="00008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100000"/>
              </a:lnSpc>
            </a:pPr>
            <a:endParaRPr lang="en-US" altLang="en-US" sz="1500" dirty="0">
              <a:solidFill>
                <a:srgbClr val="00008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en-US" altLang="en-US" sz="1500" b="1" dirty="0">
                <a:solidFill>
                  <a:srgbClr val="000080"/>
                </a:solidFill>
                <a:latin typeface="Calibri" panose="020F0502020204030204" pitchFamily="34" charset="0"/>
              </a:rPr>
              <a:t>Deposited Scholars	</a:t>
            </a:r>
          </a:p>
          <a:p>
            <a:pPr eaLnBrk="1" hangingPunct="1">
              <a:lnSpc>
                <a:spcPct val="100000"/>
              </a:lnSpc>
            </a:pPr>
            <a:endParaRPr lang="en-US" altLang="en-US" sz="1500" dirty="0">
              <a:solidFill>
                <a:srgbClr val="00008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en-US" altLang="en-US" sz="1500" dirty="0">
                <a:solidFill>
                  <a:srgbClr val="000080"/>
                </a:solidFill>
                <a:latin typeface="Calibri" panose="020F0502020204030204" pitchFamily="34" charset="0"/>
              </a:rPr>
              <a:t>Presidential	         </a:t>
            </a:r>
            <a:r>
              <a:rPr lang="en-US" altLang="en-US" sz="1500" dirty="0" smtClean="0">
                <a:solidFill>
                  <a:srgbClr val="000080"/>
                </a:solidFill>
                <a:latin typeface="Calibri" panose="020F0502020204030204" pitchFamily="34" charset="0"/>
              </a:rPr>
              <a:t>13</a:t>
            </a:r>
            <a:r>
              <a:rPr lang="en-US" altLang="en-US" sz="1500" dirty="0">
                <a:solidFill>
                  <a:srgbClr val="000080"/>
                </a:solidFill>
                <a:latin typeface="Calibri" panose="020F0502020204030204" pitchFamily="34" charset="0"/>
              </a:rPr>
              <a:t>	</a:t>
            </a:r>
            <a:r>
              <a:rPr lang="en-US" altLang="en-US" sz="1500" dirty="0" smtClean="0">
                <a:solidFill>
                  <a:srgbClr val="000080"/>
                </a:solidFill>
                <a:latin typeface="Calibri" panose="020F0502020204030204" pitchFamily="34" charset="0"/>
              </a:rPr>
              <a:t>(95.7/1325)</a:t>
            </a:r>
            <a:endParaRPr lang="en-US" altLang="en-US" sz="1500" dirty="0">
              <a:solidFill>
                <a:srgbClr val="00008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en-US" altLang="en-US" sz="1500" dirty="0">
                <a:solidFill>
                  <a:srgbClr val="000080"/>
                </a:solidFill>
                <a:latin typeface="Calibri" panose="020F0502020204030204" pitchFamily="34" charset="0"/>
              </a:rPr>
              <a:t>Out-of-State Merit   </a:t>
            </a:r>
            <a:r>
              <a:rPr lang="en-US" altLang="en-US" sz="1500" dirty="0" smtClean="0">
                <a:solidFill>
                  <a:srgbClr val="000080"/>
                </a:solidFill>
                <a:latin typeface="Calibri" panose="020F0502020204030204" pitchFamily="34" charset="0"/>
              </a:rPr>
              <a:t>13</a:t>
            </a:r>
            <a:r>
              <a:rPr lang="en-US" altLang="en-US" sz="1500" dirty="0">
                <a:solidFill>
                  <a:srgbClr val="000080"/>
                </a:solidFill>
                <a:latin typeface="Calibri" panose="020F0502020204030204" pitchFamily="34" charset="0"/>
              </a:rPr>
              <a:t>	</a:t>
            </a:r>
            <a:r>
              <a:rPr lang="en-US" altLang="en-US" sz="1500" dirty="0" smtClean="0">
                <a:solidFill>
                  <a:srgbClr val="000080"/>
                </a:solidFill>
                <a:latin typeface="Calibri" panose="020F0502020204030204" pitchFamily="34" charset="0"/>
              </a:rPr>
              <a:t>(95.8/1148)</a:t>
            </a:r>
            <a:endParaRPr lang="en-US" altLang="en-US" sz="1500" dirty="0">
              <a:solidFill>
                <a:srgbClr val="00008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100000"/>
              </a:lnSpc>
              <a:spcAft>
                <a:spcPts val="1300"/>
              </a:spcAft>
            </a:pPr>
            <a:endParaRPr lang="en-US" altLang="en-US" sz="1500" dirty="0">
              <a:solidFill>
                <a:srgbClr val="00008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en-US" altLang="en-US" sz="1500" dirty="0" smtClean="0">
                <a:solidFill>
                  <a:srgbClr val="000080"/>
                </a:solidFill>
                <a:latin typeface="Calibri" panose="020F0502020204030204" pitchFamily="34" charset="0"/>
              </a:rPr>
              <a:t>*68 </a:t>
            </a:r>
            <a:r>
              <a:rPr lang="en-US" altLang="en-US" sz="1500" dirty="0">
                <a:solidFill>
                  <a:srgbClr val="000080"/>
                </a:solidFill>
                <a:latin typeface="Calibri" panose="020F0502020204030204" pitchFamily="34" charset="0"/>
              </a:rPr>
              <a:t>Tier 1 or 2; </a:t>
            </a:r>
            <a:r>
              <a:rPr lang="en-US" altLang="en-US" sz="1500" dirty="0" smtClean="0">
                <a:solidFill>
                  <a:srgbClr val="000080"/>
                </a:solidFill>
                <a:latin typeface="Calibri" panose="020F0502020204030204" pitchFamily="34" charset="0"/>
              </a:rPr>
              <a:t>50 </a:t>
            </a:r>
            <a:r>
              <a:rPr lang="en-US" altLang="en-US" sz="1500" dirty="0">
                <a:solidFill>
                  <a:srgbClr val="000080"/>
                </a:solidFill>
                <a:latin typeface="Calibri" panose="020F0502020204030204" pitchFamily="34" charset="0"/>
              </a:rPr>
              <a:t>Admit w </a:t>
            </a:r>
            <a:r>
              <a:rPr lang="en-US" altLang="en-US" sz="1500" dirty="0" smtClean="0">
                <a:solidFill>
                  <a:srgbClr val="000080"/>
                </a:solidFill>
                <a:latin typeface="Calibri" panose="020F0502020204030204" pitchFamily="34" charset="0"/>
              </a:rPr>
              <a:t>Consideration</a:t>
            </a:r>
            <a:endParaRPr lang="en-US" altLang="en-US" sz="1500" dirty="0">
              <a:solidFill>
                <a:srgbClr val="000080"/>
              </a:solidFill>
              <a:latin typeface="Calibri" panose="020F0502020204030204" pitchFamily="34" charset="0"/>
            </a:endParaRPr>
          </a:p>
          <a:p>
            <a:pPr eaLnBrk="1" hangingPunct="1">
              <a:lnSpc>
                <a:spcPct val="100000"/>
              </a:lnSpc>
              <a:spcAft>
                <a:spcPts val="1300"/>
              </a:spcAft>
            </a:pPr>
            <a:endParaRPr lang="en-US" altLang="en-US" sz="1500" dirty="0">
              <a:solidFill>
                <a:srgbClr val="000080"/>
              </a:solidFill>
              <a:latin typeface="Calibri" panose="020F0502020204030204" pitchFamily="34" charset="0"/>
            </a:endParaRPr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4354513" y="1450975"/>
            <a:ext cx="4146550" cy="4976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2600" rIns="0" bIns="0"/>
          <a:lstStyle>
            <a:lvl1pPr eaLnBrk="0">
              <a:tabLst>
                <a:tab pos="620713" algn="l"/>
                <a:tab pos="723900" algn="l"/>
                <a:tab pos="1138238" algn="l"/>
                <a:tab pos="1552575" algn="l"/>
                <a:tab pos="1968500" algn="l"/>
                <a:tab pos="2382838" algn="l"/>
                <a:tab pos="2797175" algn="l"/>
                <a:tab pos="3211513" algn="l"/>
                <a:tab pos="3627438" algn="l"/>
                <a:tab pos="4041775" algn="l"/>
                <a:tab pos="4456113" algn="l"/>
                <a:tab pos="4870450" algn="l"/>
                <a:tab pos="5284788" algn="l"/>
                <a:tab pos="5700713" algn="l"/>
                <a:tab pos="6115050" algn="l"/>
                <a:tab pos="6529388" algn="l"/>
                <a:tab pos="6943725" algn="l"/>
                <a:tab pos="7359650" algn="l"/>
                <a:tab pos="7773988" algn="l"/>
                <a:tab pos="8188325" algn="l"/>
                <a:tab pos="8602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 eaLnBrk="0">
              <a:tabLst>
                <a:tab pos="620713" algn="l"/>
                <a:tab pos="723900" algn="l"/>
                <a:tab pos="1138238" algn="l"/>
                <a:tab pos="1552575" algn="l"/>
                <a:tab pos="1968500" algn="l"/>
                <a:tab pos="2382838" algn="l"/>
                <a:tab pos="2797175" algn="l"/>
                <a:tab pos="3211513" algn="l"/>
                <a:tab pos="3627438" algn="l"/>
                <a:tab pos="4041775" algn="l"/>
                <a:tab pos="4456113" algn="l"/>
                <a:tab pos="4870450" algn="l"/>
                <a:tab pos="5284788" algn="l"/>
                <a:tab pos="5700713" algn="l"/>
                <a:tab pos="6115050" algn="l"/>
                <a:tab pos="6529388" algn="l"/>
                <a:tab pos="6943725" algn="l"/>
                <a:tab pos="7359650" algn="l"/>
                <a:tab pos="7773988" algn="l"/>
                <a:tab pos="8188325" algn="l"/>
                <a:tab pos="8602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 eaLnBrk="0">
              <a:tabLst>
                <a:tab pos="620713" algn="l"/>
                <a:tab pos="723900" algn="l"/>
                <a:tab pos="1138238" algn="l"/>
                <a:tab pos="1552575" algn="l"/>
                <a:tab pos="1968500" algn="l"/>
                <a:tab pos="2382838" algn="l"/>
                <a:tab pos="2797175" algn="l"/>
                <a:tab pos="3211513" algn="l"/>
                <a:tab pos="3627438" algn="l"/>
                <a:tab pos="4041775" algn="l"/>
                <a:tab pos="4456113" algn="l"/>
                <a:tab pos="4870450" algn="l"/>
                <a:tab pos="5284788" algn="l"/>
                <a:tab pos="5700713" algn="l"/>
                <a:tab pos="6115050" algn="l"/>
                <a:tab pos="6529388" algn="l"/>
                <a:tab pos="6943725" algn="l"/>
                <a:tab pos="7359650" algn="l"/>
                <a:tab pos="7773988" algn="l"/>
                <a:tab pos="8188325" algn="l"/>
                <a:tab pos="8602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 eaLnBrk="0">
              <a:tabLst>
                <a:tab pos="620713" algn="l"/>
                <a:tab pos="723900" algn="l"/>
                <a:tab pos="1138238" algn="l"/>
                <a:tab pos="1552575" algn="l"/>
                <a:tab pos="1968500" algn="l"/>
                <a:tab pos="2382838" algn="l"/>
                <a:tab pos="2797175" algn="l"/>
                <a:tab pos="3211513" algn="l"/>
                <a:tab pos="3627438" algn="l"/>
                <a:tab pos="4041775" algn="l"/>
                <a:tab pos="4456113" algn="l"/>
                <a:tab pos="4870450" algn="l"/>
                <a:tab pos="5284788" algn="l"/>
                <a:tab pos="5700713" algn="l"/>
                <a:tab pos="6115050" algn="l"/>
                <a:tab pos="6529388" algn="l"/>
                <a:tab pos="6943725" algn="l"/>
                <a:tab pos="7359650" algn="l"/>
                <a:tab pos="7773988" algn="l"/>
                <a:tab pos="8188325" algn="l"/>
                <a:tab pos="8602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 eaLnBrk="0">
              <a:tabLst>
                <a:tab pos="620713" algn="l"/>
                <a:tab pos="723900" algn="l"/>
                <a:tab pos="1138238" algn="l"/>
                <a:tab pos="1552575" algn="l"/>
                <a:tab pos="1968500" algn="l"/>
                <a:tab pos="2382838" algn="l"/>
                <a:tab pos="2797175" algn="l"/>
                <a:tab pos="3211513" algn="l"/>
                <a:tab pos="3627438" algn="l"/>
                <a:tab pos="4041775" algn="l"/>
                <a:tab pos="4456113" algn="l"/>
                <a:tab pos="4870450" algn="l"/>
                <a:tab pos="5284788" algn="l"/>
                <a:tab pos="5700713" algn="l"/>
                <a:tab pos="6115050" algn="l"/>
                <a:tab pos="6529388" algn="l"/>
                <a:tab pos="6943725" algn="l"/>
                <a:tab pos="7359650" algn="l"/>
                <a:tab pos="7773988" algn="l"/>
                <a:tab pos="8188325" algn="l"/>
                <a:tab pos="8602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0713" algn="l"/>
                <a:tab pos="723900" algn="l"/>
                <a:tab pos="1138238" algn="l"/>
                <a:tab pos="1552575" algn="l"/>
                <a:tab pos="1968500" algn="l"/>
                <a:tab pos="2382838" algn="l"/>
                <a:tab pos="2797175" algn="l"/>
                <a:tab pos="3211513" algn="l"/>
                <a:tab pos="3627438" algn="l"/>
                <a:tab pos="4041775" algn="l"/>
                <a:tab pos="4456113" algn="l"/>
                <a:tab pos="4870450" algn="l"/>
                <a:tab pos="5284788" algn="l"/>
                <a:tab pos="5700713" algn="l"/>
                <a:tab pos="6115050" algn="l"/>
                <a:tab pos="6529388" algn="l"/>
                <a:tab pos="6943725" algn="l"/>
                <a:tab pos="7359650" algn="l"/>
                <a:tab pos="7773988" algn="l"/>
                <a:tab pos="8188325" algn="l"/>
                <a:tab pos="8602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0713" algn="l"/>
                <a:tab pos="723900" algn="l"/>
                <a:tab pos="1138238" algn="l"/>
                <a:tab pos="1552575" algn="l"/>
                <a:tab pos="1968500" algn="l"/>
                <a:tab pos="2382838" algn="l"/>
                <a:tab pos="2797175" algn="l"/>
                <a:tab pos="3211513" algn="l"/>
                <a:tab pos="3627438" algn="l"/>
                <a:tab pos="4041775" algn="l"/>
                <a:tab pos="4456113" algn="l"/>
                <a:tab pos="4870450" algn="l"/>
                <a:tab pos="5284788" algn="l"/>
                <a:tab pos="5700713" algn="l"/>
                <a:tab pos="6115050" algn="l"/>
                <a:tab pos="6529388" algn="l"/>
                <a:tab pos="6943725" algn="l"/>
                <a:tab pos="7359650" algn="l"/>
                <a:tab pos="7773988" algn="l"/>
                <a:tab pos="8188325" algn="l"/>
                <a:tab pos="8602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0713" algn="l"/>
                <a:tab pos="723900" algn="l"/>
                <a:tab pos="1138238" algn="l"/>
                <a:tab pos="1552575" algn="l"/>
                <a:tab pos="1968500" algn="l"/>
                <a:tab pos="2382838" algn="l"/>
                <a:tab pos="2797175" algn="l"/>
                <a:tab pos="3211513" algn="l"/>
                <a:tab pos="3627438" algn="l"/>
                <a:tab pos="4041775" algn="l"/>
                <a:tab pos="4456113" algn="l"/>
                <a:tab pos="4870450" algn="l"/>
                <a:tab pos="5284788" algn="l"/>
                <a:tab pos="5700713" algn="l"/>
                <a:tab pos="6115050" algn="l"/>
                <a:tab pos="6529388" algn="l"/>
                <a:tab pos="6943725" algn="l"/>
                <a:tab pos="7359650" algn="l"/>
                <a:tab pos="7773988" algn="l"/>
                <a:tab pos="8188325" algn="l"/>
                <a:tab pos="8602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620713" algn="l"/>
                <a:tab pos="723900" algn="l"/>
                <a:tab pos="1138238" algn="l"/>
                <a:tab pos="1552575" algn="l"/>
                <a:tab pos="1968500" algn="l"/>
                <a:tab pos="2382838" algn="l"/>
                <a:tab pos="2797175" algn="l"/>
                <a:tab pos="3211513" algn="l"/>
                <a:tab pos="3627438" algn="l"/>
                <a:tab pos="4041775" algn="l"/>
                <a:tab pos="4456113" algn="l"/>
                <a:tab pos="4870450" algn="l"/>
                <a:tab pos="5284788" algn="l"/>
                <a:tab pos="5700713" algn="l"/>
                <a:tab pos="6115050" algn="l"/>
                <a:tab pos="6529388" algn="l"/>
                <a:tab pos="6943725" algn="l"/>
                <a:tab pos="7359650" algn="l"/>
                <a:tab pos="7773988" algn="l"/>
                <a:tab pos="8188325" algn="l"/>
                <a:tab pos="860266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ts val="1300"/>
              </a:spcAft>
            </a:pPr>
            <a:endParaRPr lang="en-US" altLang="en-US" sz="1500" dirty="0">
              <a:solidFill>
                <a:srgbClr val="000080"/>
              </a:solidFill>
              <a:latin typeface="Calibri" panose="020F0502020204030204" pitchFamily="34" charset="0"/>
            </a:endParaRPr>
          </a:p>
        </p:txBody>
      </p:sp>
      <p:sp>
        <p:nvSpPr>
          <p:cNvPr id="4101" name="Rectangle 1"/>
          <p:cNvSpPr>
            <a:spLocks noChangeArrowheads="1"/>
          </p:cNvSpPr>
          <p:nvPr/>
        </p:nvSpPr>
        <p:spPr bwMode="auto">
          <a:xfrm>
            <a:off x="4354513" y="1417638"/>
            <a:ext cx="4330700" cy="487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hangingPunct="1">
              <a:lnSpc>
                <a:spcPct val="100000"/>
              </a:lnSpc>
              <a:spcAft>
                <a:spcPts val="1300"/>
              </a:spcAft>
            </a:pPr>
            <a:r>
              <a:rPr lang="en-US" altLang="en-US" sz="1600" b="1" dirty="0">
                <a:solidFill>
                  <a:srgbClr val="000080"/>
                </a:solidFill>
                <a:latin typeface="Calibri" panose="020F0502020204030204" pitchFamily="34" charset="0"/>
              </a:rPr>
              <a:t>Fall 2014     </a:t>
            </a:r>
            <a:r>
              <a:rPr lang="en-US" altLang="en-US" sz="1600" dirty="0">
                <a:solidFill>
                  <a:srgbClr val="000080"/>
                </a:solidFill>
                <a:latin typeface="Calibri" panose="020F0502020204030204" pitchFamily="34" charset="0"/>
              </a:rPr>
              <a:t>                          </a:t>
            </a:r>
          </a:p>
          <a:p>
            <a:pPr hangingPunct="1">
              <a:lnSpc>
                <a:spcPct val="100000"/>
              </a:lnSpc>
              <a:spcAft>
                <a:spcPts val="1300"/>
              </a:spcAft>
            </a:pPr>
            <a:r>
              <a:rPr lang="en-US" altLang="en-US" sz="1400" dirty="0">
                <a:solidFill>
                  <a:srgbClr val="000080"/>
                </a:solidFill>
                <a:latin typeface="Calibri" panose="020F0502020204030204" pitchFamily="34" charset="0"/>
              </a:rPr>
              <a:t>Athletic Admits	168 (134Fr/34Tr)</a:t>
            </a:r>
          </a:p>
          <a:p>
            <a:pPr hangingPunct="1">
              <a:lnSpc>
                <a:spcPct val="100000"/>
              </a:lnSpc>
              <a:spcAft>
                <a:spcPts val="1300"/>
              </a:spcAft>
            </a:pPr>
            <a:r>
              <a:rPr lang="en-US" altLang="en-US" sz="1600" b="1" dirty="0">
                <a:solidFill>
                  <a:srgbClr val="000080"/>
                </a:solidFill>
                <a:latin typeface="Calibri" panose="020F0502020204030204" pitchFamily="34" charset="0"/>
              </a:rPr>
              <a:t>Deposits		       Avg   GPA/SAT</a:t>
            </a:r>
          </a:p>
          <a:p>
            <a:pPr hangingPunct="1">
              <a:lnSpc>
                <a:spcPct val="100000"/>
              </a:lnSpc>
            </a:pPr>
            <a:r>
              <a:rPr lang="en-US" altLang="en-US" sz="1400" dirty="0">
                <a:solidFill>
                  <a:srgbClr val="000080"/>
                </a:solidFill>
                <a:latin typeface="Calibri" panose="020F0502020204030204" pitchFamily="34" charset="0"/>
              </a:rPr>
              <a:t>Total Freshmen*  109    (88.5/1060)</a:t>
            </a:r>
          </a:p>
          <a:p>
            <a:pPr hangingPunct="1">
              <a:lnSpc>
                <a:spcPct val="100000"/>
              </a:lnSpc>
            </a:pPr>
            <a:r>
              <a:rPr lang="en-US" altLang="en-US" sz="1400" dirty="0">
                <a:solidFill>
                  <a:srgbClr val="000080"/>
                </a:solidFill>
                <a:latin typeface="Calibri" panose="020F0502020204030204" pitchFamily="34" charset="0"/>
              </a:rPr>
              <a:t>Total Transfers        31    (3.06)</a:t>
            </a:r>
          </a:p>
          <a:p>
            <a:pPr hangingPunct="1">
              <a:lnSpc>
                <a:spcPct val="100000"/>
              </a:lnSpc>
            </a:pPr>
            <a:r>
              <a:rPr lang="en-US" altLang="en-US" sz="1400" dirty="0">
                <a:solidFill>
                  <a:srgbClr val="000080"/>
                </a:solidFill>
                <a:latin typeface="Calibri" panose="020F0502020204030204" pitchFamily="34" charset="0"/>
              </a:rPr>
              <a:t>Overall Total         140</a:t>
            </a:r>
          </a:p>
          <a:p>
            <a:pPr hangingPunct="1">
              <a:lnSpc>
                <a:spcPct val="100000"/>
              </a:lnSpc>
              <a:spcAft>
                <a:spcPts val="1300"/>
              </a:spcAft>
            </a:pPr>
            <a:endParaRPr lang="en-US" altLang="en-US" sz="1400" dirty="0">
              <a:solidFill>
                <a:srgbClr val="000080"/>
              </a:solidFill>
              <a:latin typeface="Calibri" panose="020F0502020204030204" pitchFamily="34" charset="0"/>
            </a:endParaRPr>
          </a:p>
          <a:p>
            <a:pPr hangingPunct="1">
              <a:lnSpc>
                <a:spcPct val="100000"/>
              </a:lnSpc>
              <a:spcAft>
                <a:spcPts val="1300"/>
              </a:spcAft>
            </a:pPr>
            <a:r>
              <a:rPr lang="en-US" altLang="en-US" sz="1600" b="1" dirty="0">
                <a:solidFill>
                  <a:srgbClr val="000080"/>
                </a:solidFill>
                <a:latin typeface="Calibri" panose="020F0502020204030204" pitchFamily="34" charset="0"/>
              </a:rPr>
              <a:t>Out-of-State Deposits</a:t>
            </a:r>
          </a:p>
          <a:p>
            <a:pPr hangingPunct="1">
              <a:lnSpc>
                <a:spcPct val="100000"/>
              </a:lnSpc>
            </a:pPr>
            <a:r>
              <a:rPr lang="en-US" altLang="en-US" sz="1400" dirty="0">
                <a:solidFill>
                  <a:srgbClr val="000080"/>
                </a:solidFill>
                <a:latin typeface="Calibri" panose="020F0502020204030204" pitchFamily="34" charset="0"/>
              </a:rPr>
              <a:t>Freshmen	          40     (88.1/1056)</a:t>
            </a:r>
          </a:p>
          <a:p>
            <a:pPr hangingPunct="1">
              <a:lnSpc>
                <a:spcPct val="100000"/>
              </a:lnSpc>
            </a:pPr>
            <a:r>
              <a:rPr lang="en-US" altLang="en-US" sz="1400" dirty="0">
                <a:solidFill>
                  <a:srgbClr val="000080"/>
                </a:solidFill>
                <a:latin typeface="Calibri" panose="020F0502020204030204" pitchFamily="34" charset="0"/>
              </a:rPr>
              <a:t>Transfers	          11</a:t>
            </a:r>
          </a:p>
          <a:p>
            <a:pPr hangingPunct="1">
              <a:lnSpc>
                <a:spcPct val="100000"/>
              </a:lnSpc>
            </a:pPr>
            <a:endParaRPr lang="en-US" altLang="en-US" sz="1400" dirty="0">
              <a:solidFill>
                <a:srgbClr val="000080"/>
              </a:solidFill>
              <a:latin typeface="Calibri" panose="020F0502020204030204" pitchFamily="34" charset="0"/>
            </a:endParaRPr>
          </a:p>
          <a:p>
            <a:pPr hangingPunct="1">
              <a:lnSpc>
                <a:spcPct val="100000"/>
              </a:lnSpc>
            </a:pPr>
            <a:r>
              <a:rPr lang="en-US" altLang="en-US" sz="1600" b="1" dirty="0">
                <a:solidFill>
                  <a:srgbClr val="000080"/>
                </a:solidFill>
                <a:latin typeface="Calibri" panose="020F0502020204030204" pitchFamily="34" charset="0"/>
              </a:rPr>
              <a:t>Deposited Scholars</a:t>
            </a:r>
            <a:r>
              <a:rPr lang="en-US" altLang="en-US" sz="1400" b="1" dirty="0">
                <a:solidFill>
                  <a:srgbClr val="000080"/>
                </a:solidFill>
                <a:latin typeface="Calibri" panose="020F0502020204030204" pitchFamily="34" charset="0"/>
              </a:rPr>
              <a:t>	</a:t>
            </a:r>
          </a:p>
          <a:p>
            <a:pPr hangingPunct="1">
              <a:lnSpc>
                <a:spcPct val="100000"/>
              </a:lnSpc>
            </a:pPr>
            <a:endParaRPr lang="en-US" altLang="en-US" sz="1400" dirty="0">
              <a:solidFill>
                <a:srgbClr val="000080"/>
              </a:solidFill>
              <a:latin typeface="Calibri" panose="020F0502020204030204" pitchFamily="34" charset="0"/>
            </a:endParaRPr>
          </a:p>
          <a:p>
            <a:pPr hangingPunct="1">
              <a:lnSpc>
                <a:spcPct val="100000"/>
              </a:lnSpc>
            </a:pPr>
            <a:r>
              <a:rPr lang="en-US" altLang="en-US" sz="1400" dirty="0">
                <a:solidFill>
                  <a:srgbClr val="000080"/>
                </a:solidFill>
                <a:latin typeface="Calibri" panose="020F0502020204030204" pitchFamily="34" charset="0"/>
              </a:rPr>
              <a:t>Presidential	               9	(94.3/1324)</a:t>
            </a:r>
          </a:p>
          <a:p>
            <a:pPr hangingPunct="1">
              <a:lnSpc>
                <a:spcPct val="100000"/>
              </a:lnSpc>
            </a:pPr>
            <a:r>
              <a:rPr lang="en-US" altLang="en-US" sz="1400" dirty="0">
                <a:solidFill>
                  <a:srgbClr val="000080"/>
                </a:solidFill>
                <a:latin typeface="Calibri" panose="020F0502020204030204" pitchFamily="34" charset="0"/>
              </a:rPr>
              <a:t>Out-of-State Merit   16	(92.7/1151)</a:t>
            </a:r>
          </a:p>
          <a:p>
            <a:pPr hangingPunct="1">
              <a:lnSpc>
                <a:spcPct val="100000"/>
              </a:lnSpc>
              <a:spcAft>
                <a:spcPts val="1300"/>
              </a:spcAft>
            </a:pPr>
            <a:endParaRPr lang="en-US" altLang="en-US" sz="1400" dirty="0">
              <a:solidFill>
                <a:srgbClr val="000080"/>
              </a:solidFill>
              <a:latin typeface="Calibri" panose="020F0502020204030204" pitchFamily="34" charset="0"/>
            </a:endParaRPr>
          </a:p>
          <a:p>
            <a:pPr hangingPunct="1">
              <a:lnSpc>
                <a:spcPct val="100000"/>
              </a:lnSpc>
            </a:pPr>
            <a:r>
              <a:rPr lang="en-US" altLang="en-US" sz="1400" dirty="0">
                <a:solidFill>
                  <a:srgbClr val="000080"/>
                </a:solidFill>
                <a:latin typeface="Calibri" panose="020F0502020204030204" pitchFamily="34" charset="0"/>
              </a:rPr>
              <a:t>*</a:t>
            </a:r>
            <a:r>
              <a:rPr lang="en-US" altLang="en-US" sz="1600" dirty="0">
                <a:solidFill>
                  <a:srgbClr val="000080"/>
                </a:solidFill>
                <a:latin typeface="Calibri" panose="020F0502020204030204" pitchFamily="34" charset="0"/>
              </a:rPr>
              <a:t>59 Tier 1 or 2; 50 Admit w </a:t>
            </a:r>
            <a:r>
              <a:rPr lang="en-US" altLang="en-US" sz="1600" dirty="0" smtClean="0">
                <a:solidFill>
                  <a:srgbClr val="000080"/>
                </a:solidFill>
                <a:latin typeface="Calibri" panose="020F0502020204030204" pitchFamily="34" charset="0"/>
              </a:rPr>
              <a:t>Consideration</a:t>
            </a:r>
            <a:r>
              <a:rPr lang="en-US" altLang="en-US" sz="1400" dirty="0" smtClean="0">
                <a:solidFill>
                  <a:srgbClr val="000080"/>
                </a:solidFill>
                <a:latin typeface="Calibri" panose="020F0502020204030204" pitchFamily="34" charset="0"/>
              </a:rPr>
              <a:t> </a:t>
            </a:r>
            <a:endParaRPr lang="en-US" altLang="en-US" sz="1400" dirty="0">
              <a:solidFill>
                <a:srgbClr val="000080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/>
        </p:nvSpPr>
        <p:spPr bwMode="auto">
          <a:xfrm>
            <a:off x="457200" y="273050"/>
            <a:ext cx="8226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charset="0"/>
                <a:cs typeface="Arial Unicode M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charset="0"/>
                <a:cs typeface="Arial Unicode M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charset="0"/>
                <a:cs typeface="Arial Unicode M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charset="0"/>
                <a:cs typeface="Arial Unicode M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charset="0"/>
                <a:cs typeface="Arial Unicode MS" charset="0"/>
              </a:defRPr>
            </a:lvl9pPr>
          </a:lstStyle>
          <a:p>
            <a:pPr algn="ctr" eaLnBrk="1" hangingPunct="1">
              <a:lnSpc>
                <a:spcPct val="100000"/>
              </a:lnSpc>
              <a:buFont typeface="Times New Roman" pitchFamily="16" charset="0"/>
              <a:buNone/>
              <a:defRPr/>
            </a:pPr>
            <a:r>
              <a:rPr lang="en-US" altLang="en-US" sz="2900" b="1" dirty="0" smtClean="0">
                <a:solidFill>
                  <a:schemeClr val="accent6"/>
                </a:solidFill>
                <a:latin typeface="Calibri" charset="0"/>
              </a:rPr>
              <a:t>Student-Athlete Majors By School/College</a:t>
            </a:r>
          </a:p>
        </p:txBody>
      </p:sp>
      <p:graphicFrame>
        <p:nvGraphicFramePr>
          <p:cNvPr id="6146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9789634"/>
              </p:ext>
            </p:extLst>
          </p:nvPr>
        </p:nvGraphicFramePr>
        <p:xfrm>
          <a:off x="228600" y="1143000"/>
          <a:ext cx="8764588" cy="4600580"/>
        </p:xfrm>
        <a:graphic>
          <a:graphicData uri="http://schemas.openxmlformats.org/drawingml/2006/table">
            <a:tbl>
              <a:tblPr/>
              <a:tblGrid>
                <a:gridCol w="2286000"/>
                <a:gridCol w="1676400"/>
                <a:gridCol w="1449388"/>
                <a:gridCol w="1600200"/>
                <a:gridCol w="1752600"/>
              </a:tblGrid>
              <a:tr h="36249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School</a:t>
                      </a: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S-A Number*</a:t>
                      </a: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Percent</a:t>
                      </a: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UA Number</a:t>
                      </a: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Percent</a:t>
                      </a: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9214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Business</a:t>
                      </a: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104</a:t>
                      </a: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21.3</a:t>
                      </a: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1023</a:t>
                      </a: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8</a:t>
                      </a: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9214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CAS</a:t>
                      </a: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324</a:t>
                      </a: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66.5</a:t>
                      </a: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5092</a:t>
                      </a: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40</a:t>
                      </a: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9214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Criminal Justice</a:t>
                      </a: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13</a:t>
                      </a: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2.6</a:t>
                      </a: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234</a:t>
                      </a: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2</a:t>
                      </a: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6247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CEAS</a:t>
                      </a: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11</a:t>
                      </a: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2.2</a:t>
                      </a: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661</a:t>
                      </a: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5.2</a:t>
                      </a: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6247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Rockefeller</a:t>
                      </a: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15</a:t>
                      </a: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3</a:t>
                      </a: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467</a:t>
                      </a: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3.7</a:t>
                      </a: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6247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Social Welfare</a:t>
                      </a: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2</a:t>
                      </a: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&lt;1</a:t>
                      </a: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81</a:t>
                      </a: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&lt;1</a:t>
                      </a: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62477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Education</a:t>
                      </a: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1</a:t>
                      </a: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 &lt;1</a:t>
                      </a: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142</a:t>
                      </a: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&lt;1.1</a:t>
                      </a: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6776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Public Health</a:t>
                      </a: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9</a:t>
                      </a: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          1.8</a:t>
                      </a:r>
                    </a:p>
                  </a:txBody>
                  <a:tcPr marT="66893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46</a:t>
                      </a: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&lt;1</a:t>
                      </a: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5281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Undec/Nonmatric**</a:t>
                      </a: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8</a:t>
                      </a: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     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   1.6</a:t>
                      </a:r>
                    </a:p>
                  </a:txBody>
                  <a:tcPr marT="66893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4953</a:t>
                      </a: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39</a:t>
                      </a: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2866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charset="0"/>
                      </a:endParaRP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charset="0"/>
                      </a:endParaRP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charset="0"/>
                      </a:endParaRP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charset="0"/>
                      </a:endParaRP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charset="0"/>
                      </a:endParaRP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6249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Total</a:t>
                      </a: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486</a:t>
                      </a: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100</a:t>
                      </a: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12699</a:t>
                      </a: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           100</a:t>
                      </a:r>
                    </a:p>
                  </a:txBody>
                  <a:tcPr marT="61601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  <p:sp>
        <p:nvSpPr>
          <p:cNvPr id="5184" name="Rectangle 58"/>
          <p:cNvSpPr>
            <a:spLocks noChangeArrowheads="1"/>
          </p:cNvSpPr>
          <p:nvPr/>
        </p:nvSpPr>
        <p:spPr bwMode="auto">
          <a:xfrm>
            <a:off x="223838" y="5657850"/>
            <a:ext cx="8458200" cy="644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>
            <a:spAutoFit/>
          </a:bodyPr>
          <a:lstStyle>
            <a:lvl1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 eaLnBrk="0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*Represents declared as well as intended majors.</a:t>
            </a:r>
          </a:p>
          <a:p>
            <a:pPr eaLnBrk="1" hangingPunct="1">
              <a:lnSpc>
                <a:spcPct val="100000"/>
              </a:lnSpc>
            </a:pPr>
            <a:r>
              <a:rPr lang="en-US" altLang="en-US" dirty="0" smtClean="0">
                <a:solidFill>
                  <a:srgbClr val="000000"/>
                </a:solidFill>
                <a:latin typeface="Calibri" panose="020F0502020204030204" pitchFamily="34" charset="0"/>
              </a:rPr>
              <a:t>**Student-Athletes </a:t>
            </a:r>
            <a:r>
              <a:rPr lang="en-US" altLang="en-US" dirty="0">
                <a:solidFill>
                  <a:srgbClr val="000000"/>
                </a:solidFill>
                <a:latin typeface="Calibri" panose="020F0502020204030204" pitchFamily="34" charset="0"/>
              </a:rPr>
              <a:t>cannot be non-matriculated.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8013" cy="565150"/>
          </a:xfrm>
        </p:spPr>
        <p:txBody>
          <a:bodyPr/>
          <a:lstStyle/>
          <a:p>
            <a:pPr lvl="0" eaLnBrk="1" hangingPunct="1">
              <a:lnSpc>
                <a:spcPct val="100000"/>
              </a:lnSpc>
            </a:pPr>
            <a:r>
              <a:rPr kumimoji="0" lang="en-US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8009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 Unicode MS" panose="020B0604020202020204" pitchFamily="34" charset="-128"/>
              </a:rPr>
              <a:t>Student-Athlete Majors, CAS</a:t>
            </a:r>
            <a:br>
              <a:rPr kumimoji="0" lang="en-US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8009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 Unicode MS" panose="020B0604020202020204" pitchFamily="34" charset="-128"/>
              </a:rPr>
            </a:b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459129"/>
              </p:ext>
            </p:extLst>
          </p:nvPr>
        </p:nvGraphicFramePr>
        <p:xfrm>
          <a:off x="304800" y="838200"/>
          <a:ext cx="8305799" cy="5882630"/>
        </p:xfrm>
        <a:graphic>
          <a:graphicData uri="http://schemas.openxmlformats.org/drawingml/2006/table">
            <a:tbl>
              <a:tblPr/>
              <a:tblGrid>
                <a:gridCol w="2437736"/>
                <a:gridCol w="914151"/>
                <a:gridCol w="725505"/>
                <a:gridCol w="2869276"/>
                <a:gridCol w="830580"/>
                <a:gridCol w="528551"/>
              </a:tblGrid>
              <a:tr h="31171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Major</a:t>
                      </a:r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S-As</a:t>
                      </a:r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UA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cs typeface="Arial Unicode MS" charset="0"/>
                      </a:endParaRPr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Major</a:t>
                      </a:r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S-As</a:t>
                      </a:r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UA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charset="0"/>
                        <a:cs typeface="Arial Unicode MS" charset="0"/>
                      </a:endParaRPr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9518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Africana Studies</a:t>
                      </a:r>
                      <a:endParaRPr lang="en-US" sz="1400" dirty="0"/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43</a:t>
                      </a:r>
                      <a:endParaRPr lang="en-US" sz="1400" dirty="0"/>
                    </a:p>
                  </a:txBody>
                  <a:tcPr marT="61579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Journalism</a:t>
                      </a:r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6</a:t>
                      </a:r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142</a:t>
                      </a:r>
                    </a:p>
                  </a:txBody>
                  <a:tcPr marT="61579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1956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Anthropology</a:t>
                      </a:r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1</a:t>
                      </a:r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  67</a:t>
                      </a:r>
                    </a:p>
                  </a:txBody>
                  <a:tcPr marT="61579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Mathematics</a:t>
                      </a:r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15</a:t>
                      </a:r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233</a:t>
                      </a:r>
                    </a:p>
                  </a:txBody>
                  <a:tcPr marT="61579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1956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Art</a:t>
                      </a:r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1</a:t>
                      </a:r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93</a:t>
                      </a:r>
                    </a:p>
                  </a:txBody>
                  <a:tcPr marT="61579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Physics</a:t>
                      </a:r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5</a:t>
                      </a:r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113</a:t>
                      </a:r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7882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Art History</a:t>
                      </a:r>
                      <a:endParaRPr lang="en-US" sz="1400" dirty="0"/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</a:t>
                      </a:r>
                      <a:endParaRPr lang="en-US" sz="1400" dirty="0"/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30</a:t>
                      </a:r>
                      <a:endParaRPr lang="en-US" sz="1400" dirty="0"/>
                    </a:p>
                  </a:txBody>
                  <a:tcPr marT="61579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Psychology</a:t>
                      </a:r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34</a:t>
                      </a:r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646</a:t>
                      </a:r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7882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Atmospheric Sciences</a:t>
                      </a:r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</a:t>
                      </a:r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  47</a:t>
                      </a:r>
                    </a:p>
                  </a:txBody>
                  <a:tcPr marT="61579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Sociology</a:t>
                      </a:r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59</a:t>
                      </a:r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471</a:t>
                      </a:r>
                    </a:p>
                  </a:txBody>
                  <a:tcPr marT="61579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7882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Biology</a:t>
                      </a:r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28</a:t>
                      </a:r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701</a:t>
                      </a:r>
                    </a:p>
                  </a:txBody>
                  <a:tcPr marT="61579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Urban Studies</a:t>
                      </a:r>
                      <a:r>
                        <a:rPr lang="en-US" sz="1400" baseline="0" dirty="0" smtClean="0"/>
                        <a:t> and Planning</a:t>
                      </a:r>
                      <a:endParaRPr lang="en-US" sz="1400" dirty="0"/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2</a:t>
                      </a:r>
                      <a:endParaRPr lang="en-US" sz="1400" dirty="0"/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  26</a:t>
                      </a:r>
                    </a:p>
                  </a:txBody>
                  <a:tcPr marT="61579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7882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Human Biology (Anthro)</a:t>
                      </a:r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40</a:t>
                      </a:r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 Unicode MS" charset="0"/>
                        </a:rPr>
                        <a:t>622</a:t>
                      </a:r>
                    </a:p>
                  </a:txBody>
                  <a:tcPr marT="61579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Spanish</a:t>
                      </a:r>
                    </a:p>
                  </a:txBody>
                  <a:tcPr marT="61579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2</a:t>
                      </a:r>
                    </a:p>
                  </a:txBody>
                  <a:tcPr marT="61579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28</a:t>
                      </a:r>
                    </a:p>
                  </a:txBody>
                  <a:tcPr marT="61579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7882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Chemistry</a:t>
                      </a:r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4</a:t>
                      </a:r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150</a:t>
                      </a:r>
                    </a:p>
                  </a:txBody>
                  <a:tcPr marT="61579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Theater</a:t>
                      </a:r>
                      <a:endParaRPr lang="en-US" sz="1400" dirty="0"/>
                    </a:p>
                  </a:txBody>
                  <a:tcPr marT="61579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 marT="61579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14</a:t>
                      </a:r>
                    </a:p>
                  </a:txBody>
                  <a:tcPr marT="61579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7882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Communication</a:t>
                      </a:r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59</a:t>
                      </a:r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488</a:t>
                      </a:r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1587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Documentary Studies</a:t>
                      </a:r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1</a:t>
                      </a:r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  15</a:t>
                      </a:r>
                    </a:p>
                  </a:txBody>
                  <a:tcPr marT="61579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7882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Economics</a:t>
                      </a:r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25</a:t>
                      </a:r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j-lt"/>
                          <a:cs typeface="Arial Unicode MS" charset="0"/>
                        </a:rPr>
                        <a:t>624</a:t>
                      </a:r>
                    </a:p>
                  </a:txBody>
                  <a:tcPr marT="61579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61579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78829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English</a:t>
                      </a:r>
                      <a:endParaRPr lang="en-US" sz="1400" dirty="0"/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10</a:t>
                      </a:r>
                      <a:endParaRPr lang="en-US" sz="1400" dirty="0"/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354</a:t>
                      </a:r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61579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2450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Environmental Sciences</a:t>
                      </a:r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</a:t>
                      </a:r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  72</a:t>
                      </a:r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61579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61579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61579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7882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Globalization Studies</a:t>
                      </a:r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4</a:t>
                      </a:r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  67</a:t>
                      </a:r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61579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61579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61579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59114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History</a:t>
                      </a:r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13</a:t>
                      </a:r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245</a:t>
                      </a:r>
                    </a:p>
                  </a:txBody>
                  <a:tcPr marT="58053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T="61579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T="61579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charset="0"/>
                      </a:endParaRPr>
                    </a:p>
                  </a:txBody>
                  <a:tcPr marT="61579" marB="4570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457200" y="273050"/>
            <a:ext cx="822642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 eaLnBrk="0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 eaLnBrk="0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 eaLnBrk="0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 eaLnBrk="0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</a:pPr>
            <a:r>
              <a:rPr lang="en-US" altLang="en-US" sz="4000" dirty="0">
                <a:solidFill>
                  <a:srgbClr val="280099"/>
                </a:solidFill>
                <a:latin typeface="Calibri" panose="020F0502020204030204" pitchFamily="34" charset="0"/>
              </a:rPr>
              <a:t>Student-Athlete </a:t>
            </a:r>
            <a:r>
              <a:rPr lang="en-US" altLang="en-US" sz="4000" dirty="0" smtClean="0">
                <a:solidFill>
                  <a:srgbClr val="280099"/>
                </a:solidFill>
                <a:latin typeface="Calibri" panose="020F0502020204030204" pitchFamily="34" charset="0"/>
              </a:rPr>
              <a:t>Majors</a:t>
            </a:r>
            <a:endParaRPr lang="en-US" altLang="en-US" sz="4000" dirty="0">
              <a:solidFill>
                <a:srgbClr val="280099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8194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2308105"/>
              </p:ext>
            </p:extLst>
          </p:nvPr>
        </p:nvGraphicFramePr>
        <p:xfrm>
          <a:off x="457200" y="914400"/>
          <a:ext cx="3963988" cy="4111226"/>
        </p:xfrm>
        <a:graphic>
          <a:graphicData uri="http://schemas.openxmlformats.org/drawingml/2006/table">
            <a:tbl>
              <a:tblPr/>
              <a:tblGrid>
                <a:gridCol w="2287588"/>
                <a:gridCol w="838200"/>
                <a:gridCol w="838200"/>
              </a:tblGrid>
              <a:tr h="3643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marT="61596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S-As</a:t>
                      </a:r>
                    </a:p>
                  </a:txBody>
                  <a:tcPr marT="61596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UA</a:t>
                      </a:r>
                    </a:p>
                  </a:txBody>
                  <a:tcPr marT="61596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43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School of Business</a:t>
                      </a:r>
                    </a:p>
                  </a:txBody>
                  <a:tcPr marT="61596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cs typeface="Arial Unicode MS" charset="0"/>
                      </a:endParaRPr>
                    </a:p>
                  </a:txBody>
                  <a:tcPr marT="61596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cs typeface="Arial Unicode MS" charset="0"/>
                      </a:endParaRPr>
                    </a:p>
                  </a:txBody>
                  <a:tcPr marT="61596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643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   Accounting</a:t>
                      </a:r>
                    </a:p>
                  </a:txBody>
                  <a:tcPr marT="61596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21</a:t>
                      </a:r>
                    </a:p>
                  </a:txBody>
                  <a:tcPr marT="61596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439</a:t>
                      </a:r>
                    </a:p>
                  </a:txBody>
                  <a:tcPr marT="61596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0158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   Bus. Administration</a:t>
                      </a:r>
                    </a:p>
                  </a:txBody>
                  <a:tcPr marT="61596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78</a:t>
                      </a:r>
                    </a:p>
                  </a:txBody>
                  <a:tcPr marT="61596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547</a:t>
                      </a:r>
                    </a:p>
                  </a:txBody>
                  <a:tcPr marT="61596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3082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   Digital Forensics</a:t>
                      </a:r>
                    </a:p>
                  </a:txBody>
                  <a:tcPr marT="61596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4</a:t>
                      </a:r>
                    </a:p>
                  </a:txBody>
                  <a:tcPr marT="61596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 Unicode MS" charset="0"/>
                        </a:rPr>
                        <a:t>33</a:t>
                      </a:r>
                    </a:p>
                  </a:txBody>
                  <a:tcPr marT="61596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43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SCJ</a:t>
                      </a:r>
                    </a:p>
                  </a:txBody>
                  <a:tcPr marT="61596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cs typeface="Arial Unicode MS" charset="0"/>
                      </a:endParaRPr>
                    </a:p>
                  </a:txBody>
                  <a:tcPr marT="61596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cs typeface="Arial Unicode MS" charset="0"/>
                      </a:endParaRPr>
                    </a:p>
                  </a:txBody>
                  <a:tcPr marT="61596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643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   Criminal Justice</a:t>
                      </a:r>
                    </a:p>
                  </a:txBody>
                  <a:tcPr marT="61596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13</a:t>
                      </a:r>
                    </a:p>
                  </a:txBody>
                  <a:tcPr marT="61596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274</a:t>
                      </a:r>
                    </a:p>
                  </a:txBody>
                  <a:tcPr marT="61596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431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CEAS</a:t>
                      </a:r>
                    </a:p>
                  </a:txBody>
                  <a:tcPr marT="61596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cs typeface="Arial Unicode MS" charset="0"/>
                      </a:endParaRPr>
                    </a:p>
                  </a:txBody>
                  <a:tcPr marT="61596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cs typeface="Arial Unicode MS" charset="0"/>
                      </a:endParaRPr>
                    </a:p>
                  </a:txBody>
                  <a:tcPr marT="61596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6431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   Computer Science</a:t>
                      </a:r>
                    </a:p>
                  </a:txBody>
                  <a:tcPr marT="61596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7</a:t>
                      </a:r>
                    </a:p>
                  </a:txBody>
                  <a:tcPr marT="61596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377</a:t>
                      </a:r>
                    </a:p>
                  </a:txBody>
                  <a:tcPr marT="61596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431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   Informatics </a:t>
                      </a:r>
                    </a:p>
                  </a:txBody>
                  <a:tcPr marT="61596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1</a:t>
                      </a:r>
                    </a:p>
                  </a:txBody>
                  <a:tcPr marT="61596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322</a:t>
                      </a:r>
                    </a:p>
                  </a:txBody>
                  <a:tcPr marT="61596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4316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   Financial Market Reg</a:t>
                      </a:r>
                    </a:p>
                  </a:txBody>
                  <a:tcPr marT="61596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1</a:t>
                      </a:r>
                    </a:p>
                  </a:txBody>
                  <a:tcPr marT="61596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4</a:t>
                      </a:r>
                    </a:p>
                  </a:txBody>
                  <a:tcPr marT="61596" marB="4571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234" name="Group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280399"/>
              </p:ext>
            </p:extLst>
          </p:nvPr>
        </p:nvGraphicFramePr>
        <p:xfrm>
          <a:off x="4797425" y="917575"/>
          <a:ext cx="3886200" cy="5797775"/>
        </p:xfrm>
        <a:graphic>
          <a:graphicData uri="http://schemas.openxmlformats.org/drawingml/2006/table">
            <a:tbl>
              <a:tblPr/>
              <a:tblGrid>
                <a:gridCol w="2441575"/>
                <a:gridCol w="608013"/>
                <a:gridCol w="836612"/>
              </a:tblGrid>
              <a:tr h="42867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marT="61603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S-As</a:t>
                      </a:r>
                    </a:p>
                  </a:txBody>
                  <a:tcPr marT="61603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UA</a:t>
                      </a:r>
                    </a:p>
                  </a:txBody>
                  <a:tcPr marT="61603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438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CNSE</a:t>
                      </a:r>
                    </a:p>
                  </a:txBody>
                  <a:tcPr marT="61603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1</a:t>
                      </a:r>
                    </a:p>
                  </a:txBody>
                  <a:tcPr marT="61603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142</a:t>
                      </a:r>
                    </a:p>
                  </a:txBody>
                  <a:tcPr marT="61603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44931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Rockefeller College</a:t>
                      </a:r>
                    </a:p>
                  </a:txBody>
                  <a:tcPr marT="61603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cs typeface="Arial Unicode MS" charset="0"/>
                      </a:endParaRPr>
                    </a:p>
                  </a:txBody>
                  <a:tcPr marT="61603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cs typeface="Arial Unicode MS" charset="0"/>
                      </a:endParaRPr>
                    </a:p>
                  </a:txBody>
                  <a:tcPr marT="61603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6249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   Political Science</a:t>
                      </a:r>
                    </a:p>
                  </a:txBody>
                  <a:tcPr marT="61603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11</a:t>
                      </a:r>
                    </a:p>
                  </a:txBody>
                  <a:tcPr marT="61603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432</a:t>
                      </a:r>
                    </a:p>
                  </a:txBody>
                  <a:tcPr marT="61603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249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   Public Policy</a:t>
                      </a:r>
                    </a:p>
                  </a:txBody>
                  <a:tcPr marT="61603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4</a:t>
                      </a:r>
                    </a:p>
                  </a:txBody>
                  <a:tcPr marT="61603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 91</a:t>
                      </a:r>
                    </a:p>
                  </a:txBody>
                  <a:tcPr marT="61603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1438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School of Public Health</a:t>
                      </a:r>
                    </a:p>
                  </a:txBody>
                  <a:tcPr marT="61603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9</a:t>
                      </a:r>
                    </a:p>
                  </a:txBody>
                  <a:tcPr marT="61603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47</a:t>
                      </a:r>
                    </a:p>
                  </a:txBody>
                  <a:tcPr marT="61603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41438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Social Welfare</a:t>
                      </a:r>
                    </a:p>
                  </a:txBody>
                  <a:tcPr marT="61603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2</a:t>
                      </a:r>
                    </a:p>
                  </a:txBody>
                  <a:tcPr marT="61603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82</a:t>
                      </a:r>
                    </a:p>
                  </a:txBody>
                  <a:tcPr marT="61603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42867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Open/Undecided</a:t>
                      </a:r>
                    </a:p>
                  </a:txBody>
                  <a:tcPr marT="61603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8</a:t>
                      </a:r>
                    </a:p>
                  </a:txBody>
                  <a:tcPr marT="61603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+mn-lt"/>
                        <a:cs typeface="Arial Unicode MS" charset="0"/>
                      </a:endParaRPr>
                    </a:p>
                  </a:txBody>
                  <a:tcPr marT="61603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37962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Graduate Students</a:t>
                      </a:r>
                    </a:p>
                  </a:txBody>
                  <a:tcPr marT="61603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5</a:t>
                      </a:r>
                    </a:p>
                  </a:txBody>
                  <a:tcPr marT="61603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marT="61603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9F1"/>
                    </a:solidFill>
                  </a:tcPr>
                </a:tc>
              </a:tr>
              <a:tr h="42867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 Unicode MS" charset="0"/>
                        </a:rPr>
                        <a:t>   MBA</a:t>
                      </a:r>
                    </a:p>
                  </a:txBody>
                  <a:tcPr marT="61603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 Unicode MS" charset="0"/>
                        </a:rPr>
                        <a:t>1</a:t>
                      </a:r>
                    </a:p>
                  </a:txBody>
                  <a:tcPr marT="61603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 Unicode MS" charset="0"/>
                      </a:endParaRPr>
                    </a:p>
                  </a:txBody>
                  <a:tcPr marT="61603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867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 Unicode MS" charset="0"/>
                        </a:rPr>
                        <a:t>   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 Unicode MS" charset="0"/>
                        </a:rPr>
                        <a:t>MPH</a:t>
                      </a:r>
                    </a:p>
                  </a:txBody>
                  <a:tcPr marT="61603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 Unicode MS" charset="0"/>
                        </a:rPr>
                        <a:t>1</a:t>
                      </a:r>
                    </a:p>
                  </a:txBody>
                  <a:tcPr marT="61603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 Unicode MS" charset="0"/>
                      </a:endParaRPr>
                    </a:p>
                  </a:txBody>
                  <a:tcPr marT="61603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867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 Unicode MS" charset="0"/>
                        </a:rPr>
                        <a:t>   MA Comm</a:t>
                      </a:r>
                    </a:p>
                  </a:txBody>
                  <a:tcPr marT="61603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 Unicode MS" charset="0"/>
                        </a:rPr>
                        <a:t>1</a:t>
                      </a:r>
                    </a:p>
                  </a:txBody>
                  <a:tcPr marT="61603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 Unicode MS" charset="0"/>
                      </a:endParaRPr>
                    </a:p>
                  </a:txBody>
                  <a:tcPr marT="61603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867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 Unicode MS" charset="0"/>
                        </a:rPr>
                        <a:t>   MSSE</a:t>
                      </a:r>
                    </a:p>
                  </a:txBody>
                  <a:tcPr marT="61603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 Unicode MS" charset="0"/>
                        </a:rPr>
                        <a:t>1</a:t>
                      </a:r>
                    </a:p>
                  </a:txBody>
                  <a:tcPr marT="61603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 Unicode MS" charset="0"/>
                      </a:endParaRPr>
                    </a:p>
                  </a:txBody>
                  <a:tcPr marT="61603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867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 Unicode MS" charset="0"/>
                        </a:rPr>
                        <a:t>   MSCDIT</a:t>
                      </a:r>
                    </a:p>
                  </a:txBody>
                  <a:tcPr marT="61603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 Unicode MS" charset="0"/>
                        </a:rPr>
                        <a:t>1</a:t>
                      </a:r>
                    </a:p>
                  </a:txBody>
                  <a:tcPr marT="61603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Arial Unicode MS" charset="0"/>
                      </a:endParaRPr>
                    </a:p>
                  </a:txBody>
                  <a:tcPr marT="61603" marB="45724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ChangeArrowheads="1"/>
          </p:cNvSpPr>
          <p:nvPr/>
        </p:nvSpPr>
        <p:spPr bwMode="auto">
          <a:xfrm>
            <a:off x="457200" y="273050"/>
            <a:ext cx="822642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1pPr>
            <a:lvl2pPr eaLnBrk="0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2pPr>
            <a:lvl3pPr eaLnBrk="0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3pPr>
            <a:lvl4pPr eaLnBrk="0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4pPr>
            <a:lvl5pPr eaLnBrk="0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 Unicode MS" panose="020B0604020202020204" pitchFamily="34" charset="-128"/>
              </a:defRPr>
            </a:lvl9pPr>
          </a:lstStyle>
          <a:p>
            <a:pPr algn="ctr" eaLnBrk="1" hangingPunct="1">
              <a:lnSpc>
                <a:spcPct val="100000"/>
              </a:lnSpc>
            </a:pPr>
            <a:r>
              <a:rPr lang="en-US" altLang="en-US" sz="4000" dirty="0">
                <a:solidFill>
                  <a:srgbClr val="280099"/>
                </a:solidFill>
                <a:latin typeface="Calibri" panose="020F0502020204030204" pitchFamily="34" charset="0"/>
              </a:rPr>
              <a:t>Majors for </a:t>
            </a:r>
            <a:r>
              <a:rPr lang="en-US" altLang="en-US" sz="4000" dirty="0" smtClean="0">
                <a:solidFill>
                  <a:srgbClr val="280099"/>
                </a:solidFill>
                <a:latin typeface="Calibri" panose="020F0502020204030204" pitchFamily="34" charset="0"/>
              </a:rPr>
              <a:t>Men’s and Women’s Basketball</a:t>
            </a:r>
            <a:endParaRPr lang="en-US" altLang="en-US" sz="4000" dirty="0">
              <a:solidFill>
                <a:srgbClr val="280099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9218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9800858"/>
              </p:ext>
            </p:extLst>
          </p:nvPr>
        </p:nvGraphicFramePr>
        <p:xfrm>
          <a:off x="457200" y="1828800"/>
          <a:ext cx="8380413" cy="4926327"/>
        </p:xfrm>
        <a:graphic>
          <a:graphicData uri="http://schemas.openxmlformats.org/drawingml/2006/table">
            <a:tbl>
              <a:tblPr/>
              <a:tblGrid>
                <a:gridCol w="2438400"/>
                <a:gridCol w="1368425"/>
                <a:gridCol w="2439988"/>
                <a:gridCol w="2133600"/>
              </a:tblGrid>
              <a:tr h="42851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MBB (14)</a:t>
                      </a:r>
                    </a:p>
                  </a:txBody>
                  <a:tcPr marT="61580" marB="457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marT="61580" marB="457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WBB (14)</a:t>
                      </a:r>
                    </a:p>
                  </a:txBody>
                  <a:tcPr marT="61580" marB="457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marT="61580" marB="457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62455">
                <a:tc>
                  <a:txBody>
                    <a:bodyPr/>
                    <a:lstStyle/>
                    <a:p>
                      <a:r>
                        <a:rPr lang="en-US" dirty="0" smtClean="0"/>
                        <a:t>Africana Studies</a:t>
                      </a:r>
                      <a:endParaRPr lang="en-US" dirty="0"/>
                    </a:p>
                  </a:txBody>
                  <a:tcPr marT="61580" marB="457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marT="61580" marB="457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Biology</a:t>
                      </a:r>
                      <a:endParaRPr lang="en-US" dirty="0"/>
                    </a:p>
                  </a:txBody>
                  <a:tcPr marT="61580" marB="457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marT="61580" marB="457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6245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Accounting</a:t>
                      </a:r>
                    </a:p>
                  </a:txBody>
                  <a:tcPr marT="61580" marB="457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1</a:t>
                      </a:r>
                    </a:p>
                  </a:txBody>
                  <a:tcPr marT="61580" marB="457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Business</a:t>
                      </a:r>
                    </a:p>
                  </a:txBody>
                  <a:tcPr marT="61580" marB="457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</a:t>
                      </a:r>
                    </a:p>
                  </a:txBody>
                  <a:tcPr marT="61580" marB="457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6245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Business</a:t>
                      </a:r>
                    </a:p>
                  </a:txBody>
                  <a:tcPr marT="61580" marB="457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2</a:t>
                      </a:r>
                    </a:p>
                  </a:txBody>
                  <a:tcPr marT="61580" marB="457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Communication</a:t>
                      </a:r>
                    </a:p>
                  </a:txBody>
                  <a:tcPr marT="61580" marB="457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2</a:t>
                      </a:r>
                    </a:p>
                  </a:txBody>
                  <a:tcPr marT="61580" marB="457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6245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Communication</a:t>
                      </a:r>
                    </a:p>
                  </a:txBody>
                  <a:tcPr marT="61580" marB="457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 (+1 MA)</a:t>
                      </a:r>
                    </a:p>
                  </a:txBody>
                  <a:tcPr marT="61580" marB="457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Digital Forensics</a:t>
                      </a:r>
                    </a:p>
                  </a:txBody>
                  <a:tcPr marT="61580" marB="457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1</a:t>
                      </a:r>
                    </a:p>
                  </a:txBody>
                  <a:tcPr marT="61580" marB="457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6245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Economics</a:t>
                      </a:r>
                    </a:p>
                  </a:txBody>
                  <a:tcPr marT="61580" marB="457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1</a:t>
                      </a:r>
                    </a:p>
                  </a:txBody>
                  <a:tcPr marT="61580" marB="457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English</a:t>
                      </a:r>
                      <a:endParaRPr lang="en-US" dirty="0"/>
                    </a:p>
                  </a:txBody>
                  <a:tcPr marT="61580" marB="457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marT="61580" marB="457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61762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Journalism</a:t>
                      </a:r>
                    </a:p>
                  </a:txBody>
                  <a:tcPr marT="61580" marB="457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1</a:t>
                      </a:r>
                    </a:p>
                  </a:txBody>
                  <a:tcPr marT="61580" marB="457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Informatics</a:t>
                      </a:r>
                      <a:endParaRPr lang="en-US" dirty="0"/>
                    </a:p>
                  </a:txBody>
                  <a:tcPr marT="61580" marB="457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marT="61580" marB="457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62455">
                <a:tc>
                  <a:txBody>
                    <a:bodyPr/>
                    <a:lstStyle/>
                    <a:p>
                      <a:r>
                        <a:rPr lang="en-US" dirty="0" smtClean="0"/>
                        <a:t>Open </a:t>
                      </a:r>
                      <a:endParaRPr lang="en-US" dirty="0"/>
                    </a:p>
                  </a:txBody>
                  <a:tcPr marT="61580" marB="457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marT="61580" marB="457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Psychology</a:t>
                      </a:r>
                    </a:p>
                  </a:txBody>
                  <a:tcPr marT="61580" marB="457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1</a:t>
                      </a:r>
                    </a:p>
                  </a:txBody>
                  <a:tcPr marT="61580" marB="457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6245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Sociology</a:t>
                      </a:r>
                    </a:p>
                  </a:txBody>
                  <a:tcPr marT="61580" marB="457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</a:t>
                      </a:r>
                    </a:p>
                  </a:txBody>
                  <a:tcPr marT="61580" marB="457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 Unicode MS" charset="0"/>
                        </a:rPr>
                        <a:t>Sociology</a:t>
                      </a:r>
                    </a:p>
                  </a:txBody>
                  <a:tcPr marT="61580" marB="457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 Unicode MS" charset="0"/>
                        </a:rPr>
                        <a:t>4</a:t>
                      </a:r>
                    </a:p>
                  </a:txBody>
                  <a:tcPr marT="61580" marB="457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2851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61580" marB="457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61580" marB="457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61580" marB="457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T="61580" marB="457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2851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cs typeface="Arial Unicode MS" charset="0"/>
                      </a:endParaRPr>
                    </a:p>
                  </a:txBody>
                  <a:tcPr marT="61580" marB="457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cs typeface="Arial Unicode MS" charset="0"/>
                      </a:endParaRPr>
                    </a:p>
                  </a:txBody>
                  <a:tcPr marT="61580" marB="457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marT="61580" marB="457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marT="61580" marB="457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2851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cs typeface="Arial Unicode MS" charset="0"/>
                      </a:endParaRPr>
                    </a:p>
                  </a:txBody>
                  <a:tcPr marT="61580" marB="457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charset="0"/>
                        <a:cs typeface="Arial Unicode MS" charset="0"/>
                      </a:endParaRPr>
                    </a:p>
                  </a:txBody>
                  <a:tcPr marT="61580" marB="457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marT="61580" marB="457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marT="61580" marB="45709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</a:pPr>
            <a:r>
              <a:rPr lang="en-US" altLang="en-US" sz="4400" dirty="0" smtClean="0"/>
              <a:t>Football</a:t>
            </a:r>
          </a:p>
        </p:txBody>
      </p:sp>
      <p:graphicFrame>
        <p:nvGraphicFramePr>
          <p:cNvPr id="10242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3532314"/>
              </p:ext>
            </p:extLst>
          </p:nvPr>
        </p:nvGraphicFramePr>
        <p:xfrm>
          <a:off x="532606" y="1404575"/>
          <a:ext cx="8078788" cy="3844091"/>
        </p:xfrm>
        <a:graphic>
          <a:graphicData uri="http://schemas.openxmlformats.org/drawingml/2006/table">
            <a:tbl>
              <a:tblPr/>
              <a:tblGrid>
                <a:gridCol w="2590800"/>
                <a:gridCol w="1220788"/>
                <a:gridCol w="3122612"/>
                <a:gridCol w="1144588"/>
              </a:tblGrid>
              <a:tr h="36245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 Unicode MS" charset="0"/>
                        </a:rPr>
                        <a:t>Accounting</a:t>
                      </a:r>
                    </a:p>
                  </a:txBody>
                  <a:tcPr marT="61593" marB="4571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 Unicode MS" charset="0"/>
                        </a:rPr>
                        <a:t>3</a:t>
                      </a:r>
                    </a:p>
                  </a:txBody>
                  <a:tcPr marT="61593" marB="4571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 Unicode MS" charset="0"/>
                        </a:rPr>
                        <a:t>Human Biology</a:t>
                      </a:r>
                    </a:p>
                  </a:txBody>
                  <a:tcPr marT="61593" marB="4571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 Unicode MS" charset="0"/>
                        </a:rPr>
                        <a:t>4</a:t>
                      </a:r>
                    </a:p>
                  </a:txBody>
                  <a:tcPr marT="61593" marB="4571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81629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Africana Studies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T="61593" marB="4571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1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T="61593" marB="4571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 Unicode MS" charset="0"/>
                        </a:rPr>
                        <a:t>Informatics</a:t>
                      </a:r>
                    </a:p>
                  </a:txBody>
                  <a:tcPr marT="61593" marB="4571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 Unicode MS" charset="0"/>
                        </a:rPr>
                        <a:t>5</a:t>
                      </a:r>
                    </a:p>
                  </a:txBody>
                  <a:tcPr marT="61593" marB="4571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81629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libri" panose="020F0502020204030204" pitchFamily="34" charset="0"/>
                        </a:rPr>
                        <a:t>Biology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T="61593" marB="4571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libri" panose="020F0502020204030204" pitchFamily="34" charset="0"/>
                        </a:rPr>
                        <a:t>4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T="61593" marB="4571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libri" panose="020F0502020204030204" pitchFamily="34" charset="0"/>
                        </a:rPr>
                        <a:t>Physics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T="61593" marB="4571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libri" panose="020F0502020204030204" pitchFamily="34" charset="0"/>
                        </a:rPr>
                        <a:t>1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T="61593" marB="4571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81629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libri" panose="020F0502020204030204" pitchFamily="34" charset="0"/>
                        </a:rPr>
                        <a:t>Business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T="61593" marB="4571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libri" panose="020F0502020204030204" pitchFamily="34" charset="0"/>
                        </a:rPr>
                        <a:t>24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T="61593" marB="4571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 Unicode MS" charset="0"/>
                        </a:rPr>
                        <a:t>Political Science</a:t>
                      </a:r>
                    </a:p>
                  </a:txBody>
                  <a:tcPr marT="61593" marB="4571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 Unicode MS" charset="0"/>
                        </a:rPr>
                        <a:t>2</a:t>
                      </a:r>
                    </a:p>
                  </a:txBody>
                  <a:tcPr marT="61593" marB="4571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6245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 Unicode MS" charset="0"/>
                        </a:rPr>
                        <a:t>Communication</a:t>
                      </a:r>
                    </a:p>
                  </a:txBody>
                  <a:tcPr marT="61593" marB="4571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 Unicode MS" charset="0"/>
                        </a:rPr>
                        <a:t>16</a:t>
                      </a:r>
                    </a:p>
                  </a:txBody>
                  <a:tcPr marT="61593" marB="4571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libri" panose="020F0502020204030204" pitchFamily="34" charset="0"/>
                        </a:rPr>
                        <a:t>Psychology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T="61593" marB="4571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libri" panose="020F0502020204030204" pitchFamily="34" charset="0"/>
                        </a:rPr>
                        <a:t>5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T="61593" marB="4571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8162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 Unicode MS" charset="0"/>
                        </a:rPr>
                        <a:t>Computer Science</a:t>
                      </a:r>
                    </a:p>
                  </a:txBody>
                  <a:tcPr marT="61593" marB="4571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 Unicode MS" charset="0"/>
                        </a:rPr>
                        <a:t>2</a:t>
                      </a:r>
                    </a:p>
                  </a:txBody>
                  <a:tcPr marT="61593" marB="4571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 Unicode MS" charset="0"/>
                        </a:rPr>
                        <a:t>Public Health</a:t>
                      </a:r>
                    </a:p>
                  </a:txBody>
                  <a:tcPr marT="61593" marB="4571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 Unicode MS" charset="0"/>
                        </a:rPr>
                        <a:t>1</a:t>
                      </a:r>
                    </a:p>
                  </a:txBody>
                  <a:tcPr marT="61593" marB="4571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6245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 Unicode MS" charset="0"/>
                        </a:rPr>
                        <a:t>Criminal Justice</a:t>
                      </a:r>
                    </a:p>
                  </a:txBody>
                  <a:tcPr marT="61593" marB="4571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 Unicode MS" charset="0"/>
                        </a:rPr>
                        <a:t>4</a:t>
                      </a:r>
                    </a:p>
                  </a:txBody>
                  <a:tcPr marT="61593" marB="4571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libri" panose="020F0502020204030204" pitchFamily="34" charset="0"/>
                        </a:rPr>
                        <a:t>Sociology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T="61593" marB="4571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Calibri" panose="020F0502020204030204" pitchFamily="34" charset="0"/>
                        </a:rPr>
                        <a:t>19</a:t>
                      </a:r>
                      <a:endParaRPr lang="en-US" sz="1800" dirty="0">
                        <a:latin typeface="Calibri" panose="020F0502020204030204" pitchFamily="34" charset="0"/>
                      </a:endParaRPr>
                    </a:p>
                  </a:txBody>
                  <a:tcPr marT="61593" marB="4571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6245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 Unicode MS" charset="0"/>
                        </a:rPr>
                        <a:t>Economics</a:t>
                      </a:r>
                    </a:p>
                  </a:txBody>
                  <a:tcPr marT="61593" marB="4571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 Unicode MS" charset="0"/>
                        </a:rPr>
                        <a:t>8</a:t>
                      </a:r>
                    </a:p>
                  </a:txBody>
                  <a:tcPr marT="61593" marB="4571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Urban Studies and Planning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T="61593" marB="4571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1 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 marT="61593" marB="4571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81629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 Unicode MS" charset="0"/>
                        </a:rPr>
                        <a:t>English</a:t>
                      </a:r>
                    </a:p>
                  </a:txBody>
                  <a:tcPr marT="61593" marB="4571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 Unicode MS" charset="0"/>
                        </a:rPr>
                        <a:t>1</a:t>
                      </a:r>
                    </a:p>
                  </a:txBody>
                  <a:tcPr marT="61593" marB="4571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 Unicode MS" charset="0"/>
                        </a:rPr>
                        <a:t>Open/Undecided</a:t>
                      </a:r>
                    </a:p>
                  </a:txBody>
                  <a:tcPr marT="61593" marB="4571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 Unicode MS" charset="0"/>
                        </a:rPr>
                        <a:t>1</a:t>
                      </a:r>
                    </a:p>
                  </a:txBody>
                  <a:tcPr marT="61593" marB="4571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2859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 Unicode MS" charset="0"/>
                        </a:rPr>
                        <a:t>History</a:t>
                      </a:r>
                    </a:p>
                  </a:txBody>
                  <a:tcPr marT="61593" marB="4571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 Unicode MS" charset="0"/>
                        </a:rPr>
                        <a:t>2</a:t>
                      </a:r>
                    </a:p>
                  </a:txBody>
                  <a:tcPr marT="61593" marB="4571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 Unicode MS" charset="0"/>
                        </a:rPr>
                        <a:t>Graduate School (MBA)</a:t>
                      </a:r>
                    </a:p>
                  </a:txBody>
                  <a:tcPr marT="61593" marB="4571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Arial Unicode MS" charset="0"/>
                        </a:rPr>
                        <a:t>1</a:t>
                      </a:r>
                    </a:p>
                  </a:txBody>
                  <a:tcPr marT="61593" marB="45718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ChangeArrowheads="1"/>
          </p:cNvSpPr>
          <p:nvPr/>
        </p:nvSpPr>
        <p:spPr bwMode="auto">
          <a:xfrm>
            <a:off x="457200" y="228600"/>
            <a:ext cx="8226425" cy="1233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charset="0"/>
                <a:cs typeface="Arial Unicode M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charset="0"/>
                <a:cs typeface="Arial Unicode M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charset="0"/>
                <a:cs typeface="Arial Unicode M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charset="0"/>
                <a:cs typeface="Arial Unicode M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charset="0"/>
                <a:cs typeface="Arial Unicode MS" charset="0"/>
              </a:defRPr>
            </a:lvl9pPr>
          </a:lstStyle>
          <a:p>
            <a:pPr algn="ctr" eaLnBrk="1" hangingPunct="1">
              <a:lnSpc>
                <a:spcPct val="100000"/>
              </a:lnSpc>
              <a:buFont typeface="Times New Roman" pitchFamily="16" charset="0"/>
              <a:buNone/>
              <a:defRPr/>
            </a:pPr>
            <a:r>
              <a:rPr lang="en-US" altLang="en-US" sz="4000" dirty="0" smtClean="0">
                <a:solidFill>
                  <a:srgbClr val="280099"/>
                </a:solidFill>
                <a:latin typeface="Calibri" charset="0"/>
              </a:rPr>
              <a:t>Spring 15 S-A GPA: </a:t>
            </a:r>
            <a:br>
              <a:rPr lang="en-US" altLang="en-US" sz="4000" dirty="0" smtClean="0">
                <a:solidFill>
                  <a:srgbClr val="280099"/>
                </a:solidFill>
                <a:latin typeface="Calibri" charset="0"/>
              </a:rPr>
            </a:br>
            <a:r>
              <a:rPr lang="en-US" altLang="en-US" sz="2400" dirty="0" smtClean="0">
                <a:solidFill>
                  <a:srgbClr val="280099"/>
                </a:solidFill>
                <a:latin typeface="Calibri" charset="0"/>
              </a:rPr>
              <a:t>59% Semester GPA above 3.0; 50% Cum GPA above 3.0 </a:t>
            </a:r>
            <a:br>
              <a:rPr lang="en-US" altLang="en-US" sz="2400" dirty="0" smtClean="0">
                <a:solidFill>
                  <a:srgbClr val="280099"/>
                </a:solidFill>
                <a:latin typeface="Calibri" charset="0"/>
              </a:rPr>
            </a:br>
            <a:r>
              <a:rPr lang="en-US" altLang="en-US" sz="2400" dirty="0" smtClean="0">
                <a:solidFill>
                  <a:schemeClr val="accent6"/>
                </a:solidFill>
                <a:latin typeface="Calibri" charset="0"/>
              </a:rPr>
              <a:t>UA Average Term GPA: 2.94/Cum: </a:t>
            </a:r>
            <a:r>
              <a:rPr lang="en-US" altLang="en-US" sz="2400" dirty="0" smtClean="0">
                <a:solidFill>
                  <a:schemeClr val="accent6"/>
                </a:solidFill>
                <a:latin typeface="Calibri" charset="0"/>
              </a:rPr>
              <a:t>2.92</a:t>
            </a:r>
            <a:endParaRPr lang="en-US" altLang="en-US" sz="2400" dirty="0" smtClean="0">
              <a:solidFill>
                <a:schemeClr val="accent6"/>
              </a:solidFill>
              <a:latin typeface="Calibri" charset="0"/>
            </a:endParaRPr>
          </a:p>
        </p:txBody>
      </p:sp>
      <p:graphicFrame>
        <p:nvGraphicFramePr>
          <p:cNvPr id="11266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046567"/>
              </p:ext>
            </p:extLst>
          </p:nvPr>
        </p:nvGraphicFramePr>
        <p:xfrm>
          <a:off x="227013" y="1600200"/>
          <a:ext cx="8688387" cy="4962524"/>
        </p:xfrm>
        <a:graphic>
          <a:graphicData uri="http://schemas.openxmlformats.org/drawingml/2006/table">
            <a:tbl>
              <a:tblPr/>
              <a:tblGrid>
                <a:gridCol w="1830387"/>
                <a:gridCol w="1219200"/>
                <a:gridCol w="1066800"/>
                <a:gridCol w="2439988"/>
                <a:gridCol w="1066800"/>
                <a:gridCol w="1065212"/>
              </a:tblGrid>
              <a:tr h="36247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Male Teams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Term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Cum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Women’s Teams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Term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Cum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6247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Cross Country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2.97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3.11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Cross Country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3.16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3.08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6247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Football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2.85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2.84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Field Hockey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3.54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3.38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6247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Soccer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3.14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3.02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Golf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3.16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3.11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6247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Basketball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2.68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2.81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Soccer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3.50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3.38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6247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Indoor Track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2.71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2.84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Tennis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3.50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3.24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6247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Outdoor Track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2.71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2.84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Volleyball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3.78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3.44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6247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Baseball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2.92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2.93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Basketball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3.24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3.12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6247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Lacrosse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3.12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3.01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Indoor Track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3.08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3.0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2864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Outdoor Track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3.08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3.0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1435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Average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2.91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2.91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Lacrosse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3.20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3.15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2864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Softball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3.08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3.07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2864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+mn-lt"/>
                          <a:cs typeface="Arial Unicode MS" charset="0"/>
                        </a:rPr>
                        <a:t>M&amp;W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3.10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3.01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Average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3.27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3.16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ChangeArrowheads="1"/>
          </p:cNvSpPr>
          <p:nvPr/>
        </p:nvSpPr>
        <p:spPr bwMode="auto">
          <a:xfrm>
            <a:off x="457200" y="228600"/>
            <a:ext cx="8226425" cy="1233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36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charset="0"/>
                <a:cs typeface="Arial Unicode MS" charset="0"/>
              </a:defRPr>
            </a:lvl1pPr>
            <a:lvl2pPr eaLnBrk="0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charset="0"/>
                <a:cs typeface="Arial Unicode MS" charset="0"/>
              </a:defRPr>
            </a:lvl2pPr>
            <a:lvl3pPr eaLnBrk="0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charset="0"/>
                <a:cs typeface="Arial Unicode MS" charset="0"/>
              </a:defRPr>
            </a:lvl3pPr>
            <a:lvl4pPr eaLnBrk="0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charset="0"/>
                <a:cs typeface="Arial Unicode MS" charset="0"/>
              </a:defRPr>
            </a:lvl4pPr>
            <a:lvl5pPr eaLnBrk="0"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charset="0"/>
                <a:cs typeface="Arial Unicode MS" charset="0"/>
              </a:defRPr>
            </a:lvl5pPr>
            <a:lvl6pPr marL="25146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charset="0"/>
                <a:cs typeface="Arial Unicode MS" charset="0"/>
              </a:defRPr>
            </a:lvl6pPr>
            <a:lvl7pPr marL="29718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charset="0"/>
                <a:cs typeface="Arial Unicode MS" charset="0"/>
              </a:defRPr>
            </a:lvl7pPr>
            <a:lvl8pPr marL="34290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charset="0"/>
                <a:cs typeface="Arial Unicode MS" charset="0"/>
              </a:defRPr>
            </a:lvl8pPr>
            <a:lvl9pPr marL="3886200" indent="-228600" defTabSz="457200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14338" algn="l"/>
                <a:tab pos="828675" algn="l"/>
                <a:tab pos="1243013" algn="l"/>
                <a:tab pos="1657350" algn="l"/>
                <a:tab pos="2073275" algn="l"/>
                <a:tab pos="2487613" algn="l"/>
                <a:tab pos="2901950" algn="l"/>
                <a:tab pos="3316288" algn="l"/>
                <a:tab pos="3732213" algn="l"/>
                <a:tab pos="4146550" algn="l"/>
                <a:tab pos="4560888" algn="l"/>
                <a:tab pos="4975225" algn="l"/>
                <a:tab pos="5391150" algn="l"/>
                <a:tab pos="5805488" algn="l"/>
                <a:tab pos="6219825" algn="l"/>
                <a:tab pos="6634163" algn="l"/>
                <a:tab pos="7050088" algn="l"/>
                <a:tab pos="7464425" algn="l"/>
                <a:tab pos="7878763" algn="l"/>
                <a:tab pos="8293100" algn="l"/>
              </a:tabLst>
              <a:defRPr>
                <a:solidFill>
                  <a:schemeClr val="tx1"/>
                </a:solidFill>
                <a:latin typeface="Arial" charset="0"/>
                <a:cs typeface="Arial Unicode MS" charset="0"/>
              </a:defRPr>
            </a:lvl9pPr>
          </a:lstStyle>
          <a:p>
            <a:pPr algn="ctr" eaLnBrk="1" hangingPunct="1">
              <a:lnSpc>
                <a:spcPct val="100000"/>
              </a:lnSpc>
              <a:buFont typeface="Times New Roman" pitchFamily="16" charset="0"/>
              <a:buNone/>
              <a:defRPr/>
            </a:pPr>
            <a:r>
              <a:rPr lang="en-US" altLang="en-US" sz="4000" dirty="0" smtClean="0">
                <a:solidFill>
                  <a:srgbClr val="280099"/>
                </a:solidFill>
                <a:latin typeface="Calibri" charset="0"/>
              </a:rPr>
              <a:t>Fall 15 S-A GPA: </a:t>
            </a:r>
            <a:br>
              <a:rPr lang="en-US" altLang="en-US" sz="4000" dirty="0" smtClean="0">
                <a:solidFill>
                  <a:srgbClr val="280099"/>
                </a:solidFill>
                <a:latin typeface="Calibri" charset="0"/>
              </a:rPr>
            </a:br>
            <a:r>
              <a:rPr lang="en-US" altLang="en-US" sz="2400" dirty="0" smtClean="0">
                <a:solidFill>
                  <a:srgbClr val="280099"/>
                </a:solidFill>
                <a:latin typeface="Calibri" charset="0"/>
              </a:rPr>
              <a:t>61% Semester GPA above 3.0; 53% Cum GPA above 3.0 </a:t>
            </a:r>
            <a:br>
              <a:rPr lang="en-US" altLang="en-US" sz="2400" dirty="0" smtClean="0">
                <a:solidFill>
                  <a:srgbClr val="280099"/>
                </a:solidFill>
                <a:latin typeface="Calibri" charset="0"/>
              </a:rPr>
            </a:br>
            <a:r>
              <a:rPr lang="en-US" altLang="en-US" sz="2400" dirty="0" smtClean="0">
                <a:solidFill>
                  <a:schemeClr val="accent6"/>
                </a:solidFill>
                <a:latin typeface="Calibri" charset="0"/>
              </a:rPr>
              <a:t>UA Avg Term GPA:  2.95/ Cum: 2.91</a:t>
            </a:r>
          </a:p>
        </p:txBody>
      </p:sp>
      <p:graphicFrame>
        <p:nvGraphicFramePr>
          <p:cNvPr id="12290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2460824"/>
              </p:ext>
            </p:extLst>
          </p:nvPr>
        </p:nvGraphicFramePr>
        <p:xfrm>
          <a:off x="227013" y="1600200"/>
          <a:ext cx="8688387" cy="4962524"/>
        </p:xfrm>
        <a:graphic>
          <a:graphicData uri="http://schemas.openxmlformats.org/drawingml/2006/table">
            <a:tbl>
              <a:tblPr/>
              <a:tblGrid>
                <a:gridCol w="1830387"/>
                <a:gridCol w="1219200"/>
                <a:gridCol w="1066800"/>
                <a:gridCol w="2439988"/>
                <a:gridCol w="1066800"/>
                <a:gridCol w="1065212"/>
              </a:tblGrid>
              <a:tr h="36247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Male Teams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Term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Cum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Women’s Teams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Term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Cum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6247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Cross Country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3.40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3.14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Cross Country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3.25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2.97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6247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Football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2.76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2.76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Field Hockey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3.49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3.43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6247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Soccer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2.83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2.97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Golf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3.41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3.27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6247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Basketball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2.92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3.14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Soccer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3.60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3.50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6247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Indoor Track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2.93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2.74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Tennis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3.35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3.47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6247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Outdoor Track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2.89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2.72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Volleyball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3.18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3.55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6247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Baseball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3.19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2.98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Basketball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3.43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3.19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62472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Lacrosse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3.11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3.18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Indoor Track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3.16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3.03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2864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Outdoor Track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3.19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3.05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1435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Average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2.92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2.90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Lacrosse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3.27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3.11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2864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M &amp; W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3.10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 Unicode MS" charset="0"/>
                        </a:rPr>
                        <a:t>3.04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Softball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3.32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3.28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428641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 Unicode MS" charset="0"/>
                      </a:endParaRP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Average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3.32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itchFamily="16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  <a:tab pos="5067300" algn="l"/>
                          <a:tab pos="5791200" algn="l"/>
                          <a:tab pos="6515100" algn="l"/>
                          <a:tab pos="7239000" algn="l"/>
                          <a:tab pos="7962900" algn="l"/>
                          <a:tab pos="8686800" algn="l"/>
                        </a:tabLst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charset="0"/>
                          <a:cs typeface="Arial Unicode MS" charset="0"/>
                        </a:rPr>
                        <a:t>3.24</a:t>
                      </a:r>
                    </a:p>
                  </a:txBody>
                  <a:tcPr marT="61598" marB="45722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"/>
        <a:cs typeface="Arial Unicode MS"/>
      </a:majorFont>
      <a:minorFont>
        <a:latin typeface="Calibri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Calibri"/>
        <a:ea typeface=""/>
        <a:cs typeface="Arial Unicode MS"/>
      </a:majorFont>
      <a:minorFont>
        <a:latin typeface="Calibri"/>
        <a:ea typeface="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effectLst/>
            <a:latin typeface="Arial" charset="0"/>
            <a:cs typeface="Arial Unicode M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1159</TotalTime>
  <Words>850</Words>
  <Application>Microsoft Office PowerPoint</Application>
  <PresentationFormat>On-screen Show (4:3)</PresentationFormat>
  <Paragraphs>538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 Unicode MS</vt:lpstr>
      <vt:lpstr>Arial</vt:lpstr>
      <vt:lpstr>Calibri</vt:lpstr>
      <vt:lpstr>Times New Roman</vt:lpstr>
      <vt:lpstr>Office Theme</vt:lpstr>
      <vt:lpstr>1_Office Theme</vt:lpstr>
      <vt:lpstr>PowerPoint Presentation</vt:lpstr>
      <vt:lpstr>PowerPoint Presentation</vt:lpstr>
      <vt:lpstr>PowerPoint Presentation</vt:lpstr>
      <vt:lpstr>Student-Athlete Majors, CAS </vt:lpstr>
      <vt:lpstr>PowerPoint Presentation</vt:lpstr>
      <vt:lpstr>PowerPoint Presentation</vt:lpstr>
      <vt:lpstr>Football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Academic Notes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Harrison, Teresa M</dc:creator>
  <cp:lastModifiedBy>Fogarty, Richard</cp:lastModifiedBy>
  <cp:revision>143</cp:revision>
  <cp:lastPrinted>2015-04-11T20:45:05Z</cp:lastPrinted>
  <dcterms:created xsi:type="dcterms:W3CDTF">1601-01-01T00:00:00Z</dcterms:created>
  <dcterms:modified xsi:type="dcterms:W3CDTF">2016-04-04T16:01:47Z</dcterms:modified>
</cp:coreProperties>
</file>