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58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3" r:id="rId15"/>
  </p:sldIdLst>
  <p:sldSz cx="9144000" cy="6858000" type="screen4x3"/>
  <p:notesSz cx="7010400" cy="9236075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02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9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33513" y="771525"/>
            <a:ext cx="5076825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95338" y="4824413"/>
            <a:ext cx="6354762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4464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497388" y="0"/>
            <a:ext cx="344646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652000"/>
            <a:ext cx="34464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497388" y="9652000"/>
            <a:ext cx="344646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EA31091-3334-4562-A534-6E3730A915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717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1841633C-0EC5-4514-81C7-52545E12C54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5CF92BC-E4B1-4618-8580-5EFB04466E5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16DF2517-FBC9-420E-B34D-8B3C9E1C81D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1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19625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922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1A24B498-3126-4965-814C-1DD216404B3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11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A59F395-6A17-4327-A110-3A3C9286E42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11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FC37DCA9-AE8C-4139-9945-1043329E2FFF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11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1675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0324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95F17669-B2A7-4342-8F40-F1076C966FD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12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27D2D83D-9CA5-410E-B6CA-8609C88FE3D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12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7B36C19D-B251-4226-9B9E-2A7931ECB98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12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513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2E040686-3BED-4E62-8748-5939AA33E3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1777D91-E144-464E-BA57-D68E7BDB814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2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5D12249C-FB40-43CD-A3C9-9E34CB2EA143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2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18037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408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01F550A8-C3E9-43FC-9C18-E860A45CCD32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F2CFEA5-CE24-4A8F-B20B-EBD25BDCC5F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3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A9BC2A08-C9D7-4460-A98C-2D0AD2C6B07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3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568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0B6BF464-260B-4046-AE64-B07CBD55190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70B4B7C6-6B14-41BF-AF3A-4CDCB273050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5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B51F45DA-C5F1-4A85-80FB-278D7CBE245E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5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52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6605B19C-E625-4331-9138-89C42F679454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1798398-A217-4D3D-BBBF-9F50625C744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6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C4C971B2-4E4D-48D1-82F5-A24DE2677171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6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763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2525F5A3-842E-461D-B2D9-7BCFEE77198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1925" y="771525"/>
            <a:ext cx="5081588" cy="3810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5338" y="4824413"/>
            <a:ext cx="6356350" cy="4572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0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F95884BD-F38D-460C-BA91-50D917163052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39EEAE7-BFEB-4EFD-B98E-A20507D7030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8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AFD90730-7EB9-45BD-972F-7786B30BCAE3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8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7554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C99F6E9D-9D4C-4C49-B24D-8CA423DBFF3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8723073D-D013-45E1-A9FA-B31505E5282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9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61B6777C-2FC8-4822-A89A-CE8311A8361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9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821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CED0AAAC-8BF2-47B0-B375-9B3F18E5F147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AB56D8C-2070-4D66-B6AE-8D3B3CEAB78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10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AD5C610C-2B0D-4B19-8962-9A23E5908C6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10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3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98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91671-0452-498F-9AE2-925E4F45A1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484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912BE-A6BF-465F-9185-9BAFAE0B6B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180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A0DF4-82F4-4E46-B72D-79503DEB920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626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9D03A-DAD9-4BBC-986E-D04CF1EC6D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292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EB959-5ED0-4DEF-8F6C-2EE8996686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0992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8FD1-0D4F-4DD7-A2F9-D283AC5165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9017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5F3D1-8C73-41AC-9DB3-1471A273CD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56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95D500-DC51-4E20-965B-B9E6BDD3C6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267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B236A-3542-405B-8047-CC9C610EF0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9328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69F3D-5258-4113-B334-108F6D2BEF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754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A177C-3019-42B1-A2F1-445006D798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297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4D5D9-5B84-4A04-94FD-FFCF056C0A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4731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E8E12-7B62-4A25-96AE-DFC220C968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1508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88092-A8C3-4FDD-9EE9-5B84A77DE7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153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4C572-1BE4-4858-B33C-6BF5546B12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663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8F853-5601-45F5-8EF3-6620603E88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42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D63BA-52B8-40FE-B28E-A2E440F287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45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EA3D9-414C-48DB-9D36-21B41386F2C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94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1CC99-2B1A-4A05-8112-3DC8A37139F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725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C4F60-75FA-4B30-94FA-3D1CA6FD6E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204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0C2FF-D538-474D-987D-7139758584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70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F7553-BB78-4B59-A3C3-E26F3CEF4C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13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5A5C3188-5468-497D-8D16-A3B9E4D0EE8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CF55B5A1-A194-4EFF-A518-26B4E044B5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263525"/>
            <a:ext cx="8228013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000" dirty="0" smtClean="0">
                <a:solidFill>
                  <a:srgbClr val="280099"/>
                </a:solidFill>
                <a:latin typeface="Calibri" panose="020F0502020204030204" pitchFamily="34" charset="0"/>
              </a:rPr>
              <a:t>2016 </a:t>
            </a: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Report on Academic</a:t>
            </a:r>
            <a:b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</a:b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 Profile of UA Student-Athletes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54050" y="1795463"/>
            <a:ext cx="8032750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29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Richard S. Fogarty</a:t>
            </a:r>
            <a:endParaRPr lang="en-US" altLang="en-US" sz="2900" b="1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2900" dirty="0">
                <a:solidFill>
                  <a:srgbClr val="000080"/>
                </a:solidFill>
                <a:latin typeface="Calibri" panose="020F0502020204030204" pitchFamily="34" charset="0"/>
              </a:rPr>
              <a:t>Faculty Athletics Representative</a:t>
            </a:r>
          </a:p>
          <a:p>
            <a:pPr algn="ctr"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2900" dirty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457200" y="76200"/>
            <a:ext cx="80772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Graduation Success Rate &amp; </a:t>
            </a:r>
            <a:b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</a:b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Federal Graduation Rate*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828800" y="1416050"/>
            <a:ext cx="59309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900" b="1" dirty="0" smtClean="0">
                <a:solidFill>
                  <a:srgbClr val="000080"/>
                </a:solidFill>
                <a:latin typeface="Calibri" charset="0"/>
              </a:rPr>
              <a:t>Cohort Year          GSR             FGR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400" dirty="0" smtClean="0">
                <a:solidFill>
                  <a:srgbClr val="000080"/>
                </a:solidFill>
                <a:latin typeface="Calibri" charset="0"/>
              </a:rPr>
              <a:t>2008						     81			    64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400" dirty="0" smtClean="0">
                <a:solidFill>
                  <a:srgbClr val="000080"/>
                </a:solidFill>
                <a:latin typeface="Calibri" charset="0"/>
              </a:rPr>
              <a:t>2007						     80			    65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400" dirty="0" smtClean="0">
                <a:solidFill>
                  <a:srgbClr val="000080"/>
                </a:solidFill>
                <a:latin typeface="Calibri" charset="0"/>
              </a:rPr>
              <a:t>2006						     80                   66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400" dirty="0" smtClean="0">
                <a:solidFill>
                  <a:srgbClr val="000080"/>
                </a:solidFill>
                <a:latin typeface="Calibri" charset="0"/>
              </a:rPr>
              <a:t>2005						     82			    69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400" dirty="0" smtClean="0">
                <a:solidFill>
                  <a:srgbClr val="000080"/>
                </a:solidFill>
                <a:latin typeface="Calibri" charset="0"/>
              </a:rPr>
              <a:t>2004			         		     84                   73	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400" dirty="0" smtClean="0">
                <a:solidFill>
                  <a:srgbClr val="000080"/>
                </a:solidFill>
                <a:latin typeface="Calibri" charset="0"/>
              </a:rPr>
              <a:t>2003                               86                   72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400" dirty="0" smtClean="0">
                <a:solidFill>
                  <a:srgbClr val="000080"/>
                </a:solidFill>
                <a:latin typeface="Calibri" charset="0"/>
              </a:rPr>
              <a:t>2002                              79                    69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400" dirty="0" smtClean="0">
                <a:solidFill>
                  <a:srgbClr val="000080"/>
                </a:solidFill>
                <a:latin typeface="Calibri" charset="0"/>
              </a:rPr>
              <a:t>2001                              77                    68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900" dirty="0" smtClean="0">
                <a:solidFill>
                  <a:srgbClr val="000080"/>
                </a:solidFill>
                <a:latin typeface="Calibri" charset="0"/>
              </a:rPr>
              <a:t>*</a:t>
            </a:r>
            <a:r>
              <a:rPr lang="en-US" altLang="en-US" sz="2500" dirty="0" smtClean="0">
                <a:solidFill>
                  <a:schemeClr val="accent6"/>
                </a:solidFill>
                <a:latin typeface="Calibri" charset="0"/>
              </a:rPr>
              <a:t>All UAlbany Student 2009 FGR– 68%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57200" y="314325"/>
            <a:ext cx="822483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Academic Progress Rate: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Men’s Sports </a:t>
            </a:r>
            <a:r>
              <a:rPr lang="en-US" altLang="en-US" sz="3300" b="1" dirty="0" smtClean="0">
                <a:solidFill>
                  <a:srgbClr val="280099"/>
                </a:solidFill>
                <a:latin typeface="Calibri" panose="020F0502020204030204" pitchFamily="34" charset="0"/>
              </a:rPr>
              <a:t>14-15 </a:t>
            </a: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– 4 year avg</a:t>
            </a:r>
          </a:p>
        </p:txBody>
      </p:sp>
      <p:graphicFrame>
        <p:nvGraphicFramePr>
          <p:cNvPr id="153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1078"/>
              </p:ext>
            </p:extLst>
          </p:nvPr>
        </p:nvGraphicFramePr>
        <p:xfrm>
          <a:off x="2133600" y="1374775"/>
          <a:ext cx="4800600" cy="4202113"/>
        </p:xfrm>
        <a:graphic>
          <a:graphicData uri="http://schemas.openxmlformats.org/drawingml/2006/table">
            <a:tbl>
              <a:tblPr/>
              <a:tblGrid>
                <a:gridCol w="3781425"/>
                <a:gridCol w="1019175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Football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967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Soccer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982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Cross Country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966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Basketball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965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Track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939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Baseball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952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Lacrosse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975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82600" y="207963"/>
            <a:ext cx="82264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Academic Progress Rate: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Women’s Sports </a:t>
            </a:r>
            <a:r>
              <a:rPr lang="en-US" altLang="en-US" sz="3300" b="1" dirty="0" smtClean="0">
                <a:solidFill>
                  <a:srgbClr val="280099"/>
                </a:solidFill>
                <a:latin typeface="Calibri" panose="020F0502020204030204" pitchFamily="34" charset="0"/>
              </a:rPr>
              <a:t>14-15 </a:t>
            </a: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– 4 year avg</a:t>
            </a:r>
          </a:p>
          <a:p>
            <a:pPr algn="ctr" eaLnBrk="1" hangingPunct="1">
              <a:lnSpc>
                <a:spcPct val="100000"/>
              </a:lnSpc>
            </a:pPr>
            <a:endParaRPr lang="en-US" altLang="en-US" sz="3300" b="1" dirty="0">
              <a:solidFill>
                <a:srgbClr val="2800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94"/>
              </p:ext>
            </p:extLst>
          </p:nvPr>
        </p:nvGraphicFramePr>
        <p:xfrm>
          <a:off x="2271713" y="1371600"/>
          <a:ext cx="4648200" cy="4575175"/>
        </p:xfrm>
        <a:graphic>
          <a:graphicData uri="http://schemas.openxmlformats.org/drawingml/2006/table">
            <a:tbl>
              <a:tblPr/>
              <a:tblGrid>
                <a:gridCol w="3695700"/>
                <a:gridCol w="952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Cross Country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979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Field Hockey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958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Golf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929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Soccer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987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Tennis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972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Volleyball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958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Basketball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1000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Track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968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Lacrosse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980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Softball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975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6" y="33338"/>
            <a:ext cx="8228013" cy="804862"/>
          </a:xfrm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Notes</a:t>
            </a:r>
            <a:endParaRPr lang="en-US" sz="36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46" y="864326"/>
            <a:ext cx="8462554" cy="53840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chemeClr val="accent6"/>
                </a:solidFill>
              </a:rPr>
              <a:t>The University at Albany football team has had 30 players named to the 2015 CAA All-Conference Team.  To be eligible for CAA Academic All-Conference honors, student-athletes must hold a cumulative GPA of 3.00 or higher</a:t>
            </a:r>
            <a:r>
              <a:rPr lang="en-US" sz="2300" dirty="0" smtClean="0">
                <a:solidFill>
                  <a:schemeClr val="accent6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solidFill>
                  <a:schemeClr val="accent6"/>
                </a:solidFill>
              </a:rPr>
              <a:t>Three UAlbany student-athletes, Paula Heuser of field hockey, Alexa Schneider of women’s soccer and Laini Leindecker of volleyball, have been honored as America East Fall Scholar-Athletes for the 2015-16 season.  These three make up half of the six America East Fall Scholar-Athletes.  No other America East school had more than one scholar-athlete in the fall </a:t>
            </a:r>
            <a:r>
              <a:rPr lang="en-US" sz="2300" dirty="0" smtClean="0">
                <a:solidFill>
                  <a:schemeClr val="accent6"/>
                </a:solidFill>
              </a:rPr>
              <a:t>season.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solidFill>
                  <a:schemeClr val="accent6"/>
                </a:solidFill>
              </a:rPr>
              <a:t>Mary Adeyeye earned one of two UAlbany Academic Leadership Awards for 2016, and was named to the America East All-Academic Team for Women’s Indoor Track</a:t>
            </a:r>
            <a:r>
              <a:rPr lang="en-US" sz="2300" dirty="0">
                <a:solidFill>
                  <a:schemeClr val="accent6"/>
                </a:solidFill>
              </a:rPr>
              <a:t>. </a:t>
            </a:r>
            <a:r>
              <a:rPr lang="en-US" sz="2300" dirty="0" smtClean="0">
                <a:solidFill>
                  <a:schemeClr val="accent6"/>
                </a:solidFill>
              </a:rPr>
              <a:t>She holds a </a:t>
            </a:r>
            <a:r>
              <a:rPr lang="en-US" sz="2300" dirty="0">
                <a:solidFill>
                  <a:schemeClr val="accent6"/>
                </a:solidFill>
              </a:rPr>
              <a:t>3.90 GPA </a:t>
            </a:r>
            <a:r>
              <a:rPr lang="en-US" sz="2300" dirty="0" smtClean="0">
                <a:solidFill>
                  <a:schemeClr val="accent6"/>
                </a:solidFill>
              </a:rPr>
              <a:t>in Honors Chemistry, </a:t>
            </a:r>
            <a:r>
              <a:rPr lang="en-US" sz="2300" dirty="0">
                <a:solidFill>
                  <a:schemeClr val="accent6"/>
                </a:solidFill>
              </a:rPr>
              <a:t>with a minor in </a:t>
            </a:r>
            <a:r>
              <a:rPr lang="en-US" sz="2300" dirty="0" smtClean="0">
                <a:solidFill>
                  <a:schemeClr val="accent6"/>
                </a:solidFill>
              </a:rPr>
              <a:t>Physics.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solidFill>
                  <a:schemeClr val="accent6"/>
                </a:solidFill>
              </a:rPr>
              <a:t>Academic Progress Report requests to instructors: response rate spring 2016, 41%</a:t>
            </a:r>
            <a:endParaRPr lang="en-US" sz="2300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354" y="7315200"/>
            <a:ext cx="2132013" cy="36353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3050"/>
            <a:ext cx="8228013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en-US" sz="3300" dirty="0" smtClean="0">
                <a:solidFill>
                  <a:srgbClr val="280099"/>
                </a:solidFill>
                <a:latin typeface="Calibri" charset="0"/>
              </a:rPr>
              <a:t>2015 Incoming Student-Athletes</a:t>
            </a:r>
            <a:br>
              <a:rPr lang="en-US" altLang="en-US" sz="33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500" dirty="0" smtClean="0">
                <a:solidFill>
                  <a:srgbClr val="280099"/>
                </a:solidFill>
                <a:latin typeface="Calibri" charset="0"/>
              </a:rPr>
              <a:t>(UA Trad Admits</a:t>
            </a:r>
            <a:r>
              <a:rPr lang="en-US" altLang="en-US" sz="2500" dirty="0" smtClean="0">
                <a:solidFill>
                  <a:schemeClr val="accent6"/>
                </a:solidFill>
                <a:latin typeface="Calibri" charset="0"/>
              </a:rPr>
              <a:t>: 91.4; 1132 SAT</a:t>
            </a:r>
            <a:r>
              <a:rPr lang="en-US" altLang="en-US" sz="2500" dirty="0" smtClean="0">
                <a:solidFill>
                  <a:srgbClr val="280099"/>
                </a:solidFill>
                <a:latin typeface="Calibri" charset="0"/>
              </a:rPr>
              <a:t>)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54050" y="1420813"/>
            <a:ext cx="3492500" cy="583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600" rIns="0" bIns="0"/>
          <a:lstStyle>
            <a:lvl1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500" b="1" dirty="0">
                <a:solidFill>
                  <a:srgbClr val="000080"/>
                </a:solidFill>
                <a:latin typeface="Calibri" panose="020F0502020204030204" pitchFamily="34" charset="0"/>
              </a:rPr>
              <a:t>Fall </a:t>
            </a:r>
            <a:r>
              <a:rPr lang="en-US" altLang="en-US" sz="15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2015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                        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Athletic Admits	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151(134Fr/17Tr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500" b="1" dirty="0">
                <a:solidFill>
                  <a:srgbClr val="000080"/>
                </a:solidFill>
                <a:latin typeface="Calibri" panose="020F0502020204030204" pitchFamily="34" charset="0"/>
              </a:rPr>
              <a:t>Deposits		       Avg   GPA/SAT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Total Freshmen*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118    (90.3/1073)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Total Transfers   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16    (3.01)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Overall Total    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134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500" b="1" dirty="0">
                <a:solidFill>
                  <a:srgbClr val="000080"/>
                </a:solidFill>
                <a:latin typeface="Calibri" panose="020F0502020204030204" pitchFamily="34" charset="0"/>
              </a:rPr>
              <a:t>Out-of-State Deposits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Freshmen	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46    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92.4/1087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Transfers	   	  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3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b="1" dirty="0">
                <a:solidFill>
                  <a:srgbClr val="000080"/>
                </a:solidFill>
                <a:latin typeface="Calibri" panose="020F0502020204030204" pitchFamily="34" charset="0"/>
              </a:rPr>
              <a:t>Deposited Scholars	</a:t>
            </a:r>
          </a:p>
          <a:p>
            <a:pPr eaLnBrk="1" hangingPunct="1">
              <a:lnSpc>
                <a:spcPct val="100000"/>
              </a:lnSpc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Presidential	    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13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(95.7/1325)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Out-of-State Merit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13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(95.8/1148)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*68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Tier 1 or 2;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50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Admit w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Consideration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354513" y="1450975"/>
            <a:ext cx="4146550" cy="497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600" rIns="0" bIns="0"/>
          <a:lstStyle>
            <a:lvl1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4354513" y="1417638"/>
            <a:ext cx="4330700" cy="487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600" b="1" dirty="0">
                <a:solidFill>
                  <a:srgbClr val="000080"/>
                </a:solidFill>
                <a:latin typeface="Calibri" panose="020F0502020204030204" pitchFamily="34" charset="0"/>
              </a:rPr>
              <a:t>Fall 2014     </a:t>
            </a:r>
            <a:r>
              <a:rPr lang="en-US" altLang="en-US" sz="1600" dirty="0">
                <a:solidFill>
                  <a:srgbClr val="000080"/>
                </a:solidFill>
                <a:latin typeface="Calibri" panose="020F0502020204030204" pitchFamily="34" charset="0"/>
              </a:rPr>
              <a:t>                          </a:t>
            </a: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Athletic Admits	168 (134Fr/34Tr)</a:t>
            </a: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600" b="1" dirty="0">
                <a:solidFill>
                  <a:srgbClr val="000080"/>
                </a:solidFill>
                <a:latin typeface="Calibri" panose="020F0502020204030204" pitchFamily="34" charset="0"/>
              </a:rPr>
              <a:t>Deposits		       Avg   GPA/SAT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Total Freshmen*  109    (88.5/1060)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Total Transfers        31    (3.06)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Overall Total         140</a:t>
            </a: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600" b="1" dirty="0">
                <a:solidFill>
                  <a:srgbClr val="000080"/>
                </a:solidFill>
                <a:latin typeface="Calibri" panose="020F0502020204030204" pitchFamily="34" charset="0"/>
              </a:rPr>
              <a:t>Out-of-State Deposits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Freshmen	          40     (88.1/1056)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Transfers	          11</a:t>
            </a:r>
          </a:p>
          <a:p>
            <a:pPr hangingPunct="1">
              <a:lnSpc>
                <a:spcPct val="100000"/>
              </a:lnSpc>
            </a:pP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en-US" altLang="en-US" sz="1600" b="1" dirty="0">
                <a:solidFill>
                  <a:srgbClr val="000080"/>
                </a:solidFill>
                <a:latin typeface="Calibri" panose="020F0502020204030204" pitchFamily="34" charset="0"/>
              </a:rPr>
              <a:t>Deposited Scholars</a:t>
            </a:r>
            <a:r>
              <a:rPr lang="en-US" altLang="en-US" sz="1400" b="1" dirty="0">
                <a:solidFill>
                  <a:srgbClr val="000080"/>
                </a:solidFill>
                <a:latin typeface="Calibri" panose="020F0502020204030204" pitchFamily="34" charset="0"/>
              </a:rPr>
              <a:t>	</a:t>
            </a:r>
          </a:p>
          <a:p>
            <a:pPr hangingPunct="1">
              <a:lnSpc>
                <a:spcPct val="100000"/>
              </a:lnSpc>
            </a:pP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Presidential	               9	(94.3/1324)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Out-of-State Merit   16	(92.7/1151)</a:t>
            </a: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80"/>
                </a:solidFill>
                <a:latin typeface="Calibri" panose="020F0502020204030204" pitchFamily="34" charset="0"/>
              </a:rPr>
              <a:t>*</a:t>
            </a:r>
            <a:r>
              <a:rPr lang="en-US" altLang="en-US" sz="1600" dirty="0">
                <a:solidFill>
                  <a:srgbClr val="000080"/>
                </a:solidFill>
                <a:latin typeface="Calibri" panose="020F0502020204030204" pitchFamily="34" charset="0"/>
              </a:rPr>
              <a:t>59 Tier 1 or 2; 50 Admit w </a:t>
            </a:r>
            <a:r>
              <a:rPr lang="en-US" altLang="en-US" sz="16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Consideration</a:t>
            </a:r>
            <a:r>
              <a:rPr lang="en-US" altLang="en-US" sz="14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457200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en-US" sz="2900" b="1" dirty="0" smtClean="0">
                <a:solidFill>
                  <a:schemeClr val="accent6"/>
                </a:solidFill>
                <a:latin typeface="Calibri" charset="0"/>
              </a:rPr>
              <a:t>Student-Athlete Majors By School/College</a:t>
            </a:r>
          </a:p>
        </p:txBody>
      </p:sp>
      <p:graphicFrame>
        <p:nvGraphicFramePr>
          <p:cNvPr id="61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789634"/>
              </p:ext>
            </p:extLst>
          </p:nvPr>
        </p:nvGraphicFramePr>
        <p:xfrm>
          <a:off x="228600" y="1143000"/>
          <a:ext cx="8764588" cy="4600580"/>
        </p:xfrm>
        <a:graphic>
          <a:graphicData uri="http://schemas.openxmlformats.org/drawingml/2006/table">
            <a:tbl>
              <a:tblPr/>
              <a:tblGrid>
                <a:gridCol w="2286000"/>
                <a:gridCol w="1676400"/>
                <a:gridCol w="1449388"/>
                <a:gridCol w="1600200"/>
                <a:gridCol w="1752600"/>
              </a:tblGrid>
              <a:tr h="3624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School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S-A Number*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Percent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UA Number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Percent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21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Business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104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21.3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1023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8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21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CAS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324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66.5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5092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40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21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Criminal Justice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13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2.6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234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CEAS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2.2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661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5.2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Rockefeller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15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467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3.7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Social Welfare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81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Education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&lt;1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142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&lt;1.1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77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Public Health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9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       1.8</a:t>
                      </a:r>
                    </a:p>
                  </a:txBody>
                  <a:tcPr marT="6689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46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2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Undec/Nonmatric**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8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1.6</a:t>
                      </a:r>
                    </a:p>
                  </a:txBody>
                  <a:tcPr marT="6689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4953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39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6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Total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486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100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12699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        100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5184" name="Rectangle 58"/>
          <p:cNvSpPr>
            <a:spLocks noChangeArrowheads="1"/>
          </p:cNvSpPr>
          <p:nvPr/>
        </p:nvSpPr>
        <p:spPr bwMode="auto">
          <a:xfrm>
            <a:off x="223838" y="5657850"/>
            <a:ext cx="8458200" cy="644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*Represents declared as well as intended majors.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**Student-Athletes 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</a:rPr>
              <a:t>cannot be non-matriculated.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8013" cy="565150"/>
          </a:xfrm>
        </p:spPr>
        <p:txBody>
          <a:bodyPr/>
          <a:lstStyle/>
          <a:p>
            <a:pPr lvl="0" eaLnBrk="1" hangingPunct="1">
              <a:lnSpc>
                <a:spcPct val="100000"/>
              </a:lnSpc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00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 Unicode MS" panose="020B0604020202020204" pitchFamily="34" charset="-128"/>
              </a:rPr>
              <a:t>Student-Athlete Majors, CAS</a:t>
            </a:r>
            <a:b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00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459129"/>
              </p:ext>
            </p:extLst>
          </p:nvPr>
        </p:nvGraphicFramePr>
        <p:xfrm>
          <a:off x="304800" y="838200"/>
          <a:ext cx="8305799" cy="5882630"/>
        </p:xfrm>
        <a:graphic>
          <a:graphicData uri="http://schemas.openxmlformats.org/drawingml/2006/table">
            <a:tbl>
              <a:tblPr/>
              <a:tblGrid>
                <a:gridCol w="2437736"/>
                <a:gridCol w="914151"/>
                <a:gridCol w="725505"/>
                <a:gridCol w="2869276"/>
                <a:gridCol w="830580"/>
                <a:gridCol w="528551"/>
              </a:tblGrid>
              <a:tr h="3117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Major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S-As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UA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Major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S-As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UA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51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Africana Studies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43</a:t>
                      </a:r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Journalism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6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142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95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Anthropology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67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Mathematics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15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233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95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Art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93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Physics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113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Art History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Psychology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34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646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Atmospheric Sciences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47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Sociology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59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471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Biology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28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701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Urban Studies</a:t>
                      </a:r>
                      <a:r>
                        <a:rPr lang="en-US" sz="1400" baseline="0" dirty="0" smtClean="0"/>
                        <a:t> and Planning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26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Human Biology (Anthro)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40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 Unicode MS" charset="0"/>
                        </a:rPr>
                        <a:t>622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Spanish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28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Chemistry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150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Theater</a:t>
                      </a:r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14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Communication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59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488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58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Documentary Studies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15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Economics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25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 Unicode MS" charset="0"/>
                        </a:rPr>
                        <a:t>624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354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45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Environmental Sciences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72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Globalization Studies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67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91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History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13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245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57200" y="273050"/>
            <a:ext cx="822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Student-Athlete </a:t>
            </a:r>
            <a:r>
              <a:rPr lang="en-US" altLang="en-US" sz="4000" dirty="0" smtClean="0">
                <a:solidFill>
                  <a:srgbClr val="280099"/>
                </a:solidFill>
                <a:latin typeface="Calibri" panose="020F0502020204030204" pitchFamily="34" charset="0"/>
              </a:rPr>
              <a:t>Majors</a:t>
            </a:r>
            <a:endParaRPr lang="en-US" altLang="en-US" sz="4000" dirty="0">
              <a:solidFill>
                <a:srgbClr val="2800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1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308105"/>
              </p:ext>
            </p:extLst>
          </p:nvPr>
        </p:nvGraphicFramePr>
        <p:xfrm>
          <a:off x="457200" y="914400"/>
          <a:ext cx="3963988" cy="4111226"/>
        </p:xfrm>
        <a:graphic>
          <a:graphicData uri="http://schemas.openxmlformats.org/drawingml/2006/table">
            <a:tbl>
              <a:tblPr/>
              <a:tblGrid>
                <a:gridCol w="2287588"/>
                <a:gridCol w="838200"/>
                <a:gridCol w="838200"/>
              </a:tblGrid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S-As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UA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School of Business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Accounting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21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439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15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Bus. Administration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78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547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8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Digital Forensics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33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SCJ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Criminal Justice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13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274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CEAS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43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Computer Science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7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377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Informatics 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322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Financial Market Reg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3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280399"/>
              </p:ext>
            </p:extLst>
          </p:nvPr>
        </p:nvGraphicFramePr>
        <p:xfrm>
          <a:off x="4797425" y="917575"/>
          <a:ext cx="3886200" cy="5797775"/>
        </p:xfrm>
        <a:graphic>
          <a:graphicData uri="http://schemas.openxmlformats.org/drawingml/2006/table">
            <a:tbl>
              <a:tblPr/>
              <a:tblGrid>
                <a:gridCol w="2441575"/>
                <a:gridCol w="608013"/>
                <a:gridCol w="836612"/>
              </a:tblGrid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S-As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UA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43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CNSE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142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4931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Rockefeller College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24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Political Science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432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24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Public Policy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91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43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School of Public Health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47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143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Social Welfare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82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Open/Undecided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8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796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Graduate Students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MBA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MPH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MA Comm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MSSE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MSCDIT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457200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Majors for </a:t>
            </a:r>
            <a:r>
              <a:rPr lang="en-US" altLang="en-US" sz="4000" dirty="0" smtClean="0">
                <a:solidFill>
                  <a:srgbClr val="280099"/>
                </a:solidFill>
                <a:latin typeface="Calibri" panose="020F0502020204030204" pitchFamily="34" charset="0"/>
              </a:rPr>
              <a:t>Men’s and Women’s Basketball</a:t>
            </a:r>
            <a:endParaRPr lang="en-US" altLang="en-US" sz="4000" dirty="0">
              <a:solidFill>
                <a:srgbClr val="2800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00858"/>
              </p:ext>
            </p:extLst>
          </p:nvPr>
        </p:nvGraphicFramePr>
        <p:xfrm>
          <a:off x="457200" y="1828800"/>
          <a:ext cx="8380413" cy="4926327"/>
        </p:xfrm>
        <a:graphic>
          <a:graphicData uri="http://schemas.openxmlformats.org/drawingml/2006/table">
            <a:tbl>
              <a:tblPr/>
              <a:tblGrid>
                <a:gridCol w="2438400"/>
                <a:gridCol w="1368425"/>
                <a:gridCol w="2439988"/>
                <a:gridCol w="2133600"/>
              </a:tblGrid>
              <a:tr h="42851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MBB (14)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WBB (14)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Africana Studies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Biology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Accounting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Business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Business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Communication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Communication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 (+1 MA)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Digital Forensics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Economics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176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Journalism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Informatics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r>
                        <a:rPr lang="en-US" dirty="0" smtClean="0"/>
                        <a:t>Open 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Psychology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Sociology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Sociology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4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51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51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4400" dirty="0" smtClean="0"/>
              <a:t>Football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532314"/>
              </p:ext>
            </p:extLst>
          </p:nvPr>
        </p:nvGraphicFramePr>
        <p:xfrm>
          <a:off x="532606" y="1404575"/>
          <a:ext cx="8078788" cy="3844091"/>
        </p:xfrm>
        <a:graphic>
          <a:graphicData uri="http://schemas.openxmlformats.org/drawingml/2006/table">
            <a:tbl>
              <a:tblPr/>
              <a:tblGrid>
                <a:gridCol w="2590800"/>
                <a:gridCol w="1220788"/>
                <a:gridCol w="3122612"/>
                <a:gridCol w="1144588"/>
              </a:tblGrid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Accounting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3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Human Biology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4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Africana Studies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Informatics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5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Biology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Physics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Business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24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Political Science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Communication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16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Psychology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5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Computer Science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Public Health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Criminal Justice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4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Sociology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19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Economics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8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Urban Studies and Planning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 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English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Open/Undecided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5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History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Graduate School (MBA)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57200" y="228600"/>
            <a:ext cx="8226425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  <a:t>Spring 15 S-A GPA: </a:t>
            </a:r>
            <a:b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59% Semester GPA above 3.0; 50% Cum GPA above 3.0 </a:t>
            </a:r>
            <a:b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UA Average Term GPA: 2.94/Cum: </a:t>
            </a: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2.92</a:t>
            </a:r>
            <a:endParaRPr lang="en-US" altLang="en-US" sz="2400" dirty="0" smtClean="0">
              <a:solidFill>
                <a:schemeClr val="accent6"/>
              </a:solidFill>
              <a:latin typeface="Calibri" charset="0"/>
            </a:endParaRP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46567"/>
              </p:ext>
            </p:extLst>
          </p:nvPr>
        </p:nvGraphicFramePr>
        <p:xfrm>
          <a:off x="227013" y="1600200"/>
          <a:ext cx="8688387" cy="4962524"/>
        </p:xfrm>
        <a:graphic>
          <a:graphicData uri="http://schemas.openxmlformats.org/drawingml/2006/table">
            <a:tbl>
              <a:tblPr/>
              <a:tblGrid>
                <a:gridCol w="1830387"/>
                <a:gridCol w="1219200"/>
                <a:gridCol w="1066800"/>
                <a:gridCol w="2439988"/>
                <a:gridCol w="1066800"/>
                <a:gridCol w="1065212"/>
              </a:tblGrid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Male Teams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Term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Cum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Teams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Term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Cum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Cross Country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2.97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Cross Country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3.16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Football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2.85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Field Hockey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Soccer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Golf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3.16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Basketball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2.68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Soccer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Indoor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Tennis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Outdoor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Volleyball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3.78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Baseball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2.93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Basketball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Lacrosse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Indoor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Outdoor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143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Average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Lacrosse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3.15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Softball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3.07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M&amp;W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3.10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Average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3.27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3.16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457200" y="228600"/>
            <a:ext cx="8226425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  <a:t>Fall 15 S-A GPA: </a:t>
            </a:r>
            <a:b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61% Semester GPA above 3.0; 53% Cum GPA above 3.0 </a:t>
            </a:r>
            <a:b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UA Avg Term GPA:  2.95/ Cum: 2.91</a:t>
            </a: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460824"/>
              </p:ext>
            </p:extLst>
          </p:nvPr>
        </p:nvGraphicFramePr>
        <p:xfrm>
          <a:off x="227013" y="1600200"/>
          <a:ext cx="8688387" cy="4962524"/>
        </p:xfrm>
        <a:graphic>
          <a:graphicData uri="http://schemas.openxmlformats.org/drawingml/2006/table">
            <a:tbl>
              <a:tblPr/>
              <a:tblGrid>
                <a:gridCol w="1830387"/>
                <a:gridCol w="1219200"/>
                <a:gridCol w="1066800"/>
                <a:gridCol w="2439988"/>
                <a:gridCol w="1066800"/>
                <a:gridCol w="1065212"/>
              </a:tblGrid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Male Teams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Term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Cum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Teams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Term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Cum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Cross Country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Cross Country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3.25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2.97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Football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2.76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2.76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Field Hockey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3.49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3.43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Soccer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2.83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2.97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Golf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3.27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Basketball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Soccer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3.60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Indoor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2.93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Tennis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3.35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3.47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Outdoor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2.89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Volleyball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3.55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Baseball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3.19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Basketball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3.43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3.19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Lacrosse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Indoor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3.16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3.03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Outdoor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3.19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3.05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143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Average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Lacrosse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3.27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3.11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M &amp; W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3.10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Softball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Average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3.32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3.24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850</Words>
  <Application>Microsoft Office PowerPoint</Application>
  <PresentationFormat>On-screen Show (4:3)</PresentationFormat>
  <Paragraphs>538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Student-Athlete Majors, CAS </vt:lpstr>
      <vt:lpstr>PowerPoint Presentation</vt:lpstr>
      <vt:lpstr>PowerPoint Presentation</vt:lpstr>
      <vt:lpstr>Football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Academic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Teresa M</dc:creator>
  <cp:lastModifiedBy>Fogarty, Richard</cp:lastModifiedBy>
  <cp:revision>143</cp:revision>
  <cp:lastPrinted>2015-04-11T20:45:05Z</cp:lastPrinted>
  <dcterms:created xsi:type="dcterms:W3CDTF">1601-01-01T00:00:00Z</dcterms:created>
  <dcterms:modified xsi:type="dcterms:W3CDTF">2016-04-04T16:01:47Z</dcterms:modified>
</cp:coreProperties>
</file>