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05" r:id="rId2"/>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1" d="100"/>
          <a:sy n="101" d="100"/>
        </p:scale>
        <p:origin x="-186"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48A9787-3B5D-409B-9A9D-5E30AC426168}" type="datetimeFigureOut">
              <a:rPr lang="en-US" smtClean="0"/>
              <a:t>2/2/2012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09BF71-DC5F-4C9A-86AD-6B47BE5E7BAF}" type="slidenum">
              <a:rPr lang="en-US" smtClean="0"/>
              <a:t>‹#›</a:t>
            </a:fld>
            <a:endParaRPr lang="en-US"/>
          </a:p>
        </p:txBody>
      </p:sp>
    </p:spTree>
    <p:extLst>
      <p:ext uri="{BB962C8B-B14F-4D97-AF65-F5344CB8AC3E}">
        <p14:creationId xmlns:p14="http://schemas.microsoft.com/office/powerpoint/2010/main" val="2012967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48A9787-3B5D-409B-9A9D-5E30AC426168}" type="datetimeFigureOut">
              <a:rPr lang="en-US" smtClean="0"/>
              <a:t>2/2/2012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09BF71-DC5F-4C9A-86AD-6B47BE5E7BAF}" type="slidenum">
              <a:rPr lang="en-US" smtClean="0"/>
              <a:t>‹#›</a:t>
            </a:fld>
            <a:endParaRPr lang="en-US"/>
          </a:p>
        </p:txBody>
      </p:sp>
    </p:spTree>
    <p:extLst>
      <p:ext uri="{BB962C8B-B14F-4D97-AF65-F5344CB8AC3E}">
        <p14:creationId xmlns:p14="http://schemas.microsoft.com/office/powerpoint/2010/main" val="20378249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48A9787-3B5D-409B-9A9D-5E30AC426168}" type="datetimeFigureOut">
              <a:rPr lang="en-US" smtClean="0"/>
              <a:t>2/2/2012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09BF71-DC5F-4C9A-86AD-6B47BE5E7BAF}" type="slidenum">
              <a:rPr lang="en-US" smtClean="0"/>
              <a:t>‹#›</a:t>
            </a:fld>
            <a:endParaRPr lang="en-US"/>
          </a:p>
        </p:txBody>
      </p:sp>
    </p:spTree>
    <p:extLst>
      <p:ext uri="{BB962C8B-B14F-4D97-AF65-F5344CB8AC3E}">
        <p14:creationId xmlns:p14="http://schemas.microsoft.com/office/powerpoint/2010/main" val="24221165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48A9787-3B5D-409B-9A9D-5E30AC426168}" type="datetimeFigureOut">
              <a:rPr lang="en-US" smtClean="0"/>
              <a:t>2/2/2012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09BF71-DC5F-4C9A-86AD-6B47BE5E7BAF}" type="slidenum">
              <a:rPr lang="en-US" smtClean="0"/>
              <a:t>‹#›</a:t>
            </a:fld>
            <a:endParaRPr lang="en-US"/>
          </a:p>
        </p:txBody>
      </p:sp>
    </p:spTree>
    <p:extLst>
      <p:ext uri="{BB962C8B-B14F-4D97-AF65-F5344CB8AC3E}">
        <p14:creationId xmlns:p14="http://schemas.microsoft.com/office/powerpoint/2010/main" val="29560087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48A9787-3B5D-409B-9A9D-5E30AC426168}" type="datetimeFigureOut">
              <a:rPr lang="en-US" smtClean="0"/>
              <a:t>2/2/2012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09BF71-DC5F-4C9A-86AD-6B47BE5E7BAF}" type="slidenum">
              <a:rPr lang="en-US" smtClean="0"/>
              <a:t>‹#›</a:t>
            </a:fld>
            <a:endParaRPr lang="en-US"/>
          </a:p>
        </p:txBody>
      </p:sp>
    </p:spTree>
    <p:extLst>
      <p:ext uri="{BB962C8B-B14F-4D97-AF65-F5344CB8AC3E}">
        <p14:creationId xmlns:p14="http://schemas.microsoft.com/office/powerpoint/2010/main" val="8089257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48A9787-3B5D-409B-9A9D-5E30AC426168}" type="datetimeFigureOut">
              <a:rPr lang="en-US" smtClean="0"/>
              <a:t>2/2/2012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09BF71-DC5F-4C9A-86AD-6B47BE5E7BAF}" type="slidenum">
              <a:rPr lang="en-US" smtClean="0"/>
              <a:t>‹#›</a:t>
            </a:fld>
            <a:endParaRPr lang="en-US"/>
          </a:p>
        </p:txBody>
      </p:sp>
    </p:spTree>
    <p:extLst>
      <p:ext uri="{BB962C8B-B14F-4D97-AF65-F5344CB8AC3E}">
        <p14:creationId xmlns:p14="http://schemas.microsoft.com/office/powerpoint/2010/main" val="42763973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48A9787-3B5D-409B-9A9D-5E30AC426168}" type="datetimeFigureOut">
              <a:rPr lang="en-US" smtClean="0"/>
              <a:t>2/2/2012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409BF71-DC5F-4C9A-86AD-6B47BE5E7BAF}" type="slidenum">
              <a:rPr lang="en-US" smtClean="0"/>
              <a:t>‹#›</a:t>
            </a:fld>
            <a:endParaRPr lang="en-US"/>
          </a:p>
        </p:txBody>
      </p:sp>
    </p:spTree>
    <p:extLst>
      <p:ext uri="{BB962C8B-B14F-4D97-AF65-F5344CB8AC3E}">
        <p14:creationId xmlns:p14="http://schemas.microsoft.com/office/powerpoint/2010/main" val="17693871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48A9787-3B5D-409B-9A9D-5E30AC426168}" type="datetimeFigureOut">
              <a:rPr lang="en-US" smtClean="0"/>
              <a:t>2/2/2012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409BF71-DC5F-4C9A-86AD-6B47BE5E7BAF}" type="slidenum">
              <a:rPr lang="en-US" smtClean="0"/>
              <a:t>‹#›</a:t>
            </a:fld>
            <a:endParaRPr lang="en-US"/>
          </a:p>
        </p:txBody>
      </p:sp>
    </p:spTree>
    <p:extLst>
      <p:ext uri="{BB962C8B-B14F-4D97-AF65-F5344CB8AC3E}">
        <p14:creationId xmlns:p14="http://schemas.microsoft.com/office/powerpoint/2010/main" val="11203794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8A9787-3B5D-409B-9A9D-5E30AC426168}" type="datetimeFigureOut">
              <a:rPr lang="en-US" smtClean="0"/>
              <a:t>2/2/2012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409BF71-DC5F-4C9A-86AD-6B47BE5E7BAF}" type="slidenum">
              <a:rPr lang="en-US" smtClean="0"/>
              <a:t>‹#›</a:t>
            </a:fld>
            <a:endParaRPr lang="en-US"/>
          </a:p>
        </p:txBody>
      </p:sp>
    </p:spTree>
    <p:extLst>
      <p:ext uri="{BB962C8B-B14F-4D97-AF65-F5344CB8AC3E}">
        <p14:creationId xmlns:p14="http://schemas.microsoft.com/office/powerpoint/2010/main" val="15180848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48A9787-3B5D-409B-9A9D-5E30AC426168}" type="datetimeFigureOut">
              <a:rPr lang="en-US" smtClean="0"/>
              <a:t>2/2/2012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09BF71-DC5F-4C9A-86AD-6B47BE5E7BAF}" type="slidenum">
              <a:rPr lang="en-US" smtClean="0"/>
              <a:t>‹#›</a:t>
            </a:fld>
            <a:endParaRPr lang="en-US"/>
          </a:p>
        </p:txBody>
      </p:sp>
    </p:spTree>
    <p:extLst>
      <p:ext uri="{BB962C8B-B14F-4D97-AF65-F5344CB8AC3E}">
        <p14:creationId xmlns:p14="http://schemas.microsoft.com/office/powerpoint/2010/main" val="39900066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48A9787-3B5D-409B-9A9D-5E30AC426168}" type="datetimeFigureOut">
              <a:rPr lang="en-US" smtClean="0"/>
              <a:t>2/2/2012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09BF71-DC5F-4C9A-86AD-6B47BE5E7BAF}" type="slidenum">
              <a:rPr lang="en-US" smtClean="0"/>
              <a:t>‹#›</a:t>
            </a:fld>
            <a:endParaRPr lang="en-US"/>
          </a:p>
        </p:txBody>
      </p:sp>
    </p:spTree>
    <p:extLst>
      <p:ext uri="{BB962C8B-B14F-4D97-AF65-F5344CB8AC3E}">
        <p14:creationId xmlns:p14="http://schemas.microsoft.com/office/powerpoint/2010/main" val="6656892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8A9787-3B5D-409B-9A9D-5E30AC426168}" type="datetimeFigureOut">
              <a:rPr lang="en-US" smtClean="0"/>
              <a:t>2/2/2012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409BF71-DC5F-4C9A-86AD-6B47BE5E7BAF}" type="slidenum">
              <a:rPr lang="en-US" smtClean="0"/>
              <a:t>‹#›</a:t>
            </a:fld>
            <a:endParaRPr lang="en-US"/>
          </a:p>
        </p:txBody>
      </p:sp>
    </p:spTree>
    <p:extLst>
      <p:ext uri="{BB962C8B-B14F-4D97-AF65-F5344CB8AC3E}">
        <p14:creationId xmlns:p14="http://schemas.microsoft.com/office/powerpoint/2010/main" val="21942331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3" Type="http://schemas.openxmlformats.org/officeDocument/2006/relationships/hyperlink" Target="http://www.albany.edu/presidentialsearch/" TargetMode="External"/><Relationship Id="rId2" Type="http://schemas.openxmlformats.org/officeDocument/2006/relationships/hyperlink" Target="http://www.albany.edu/ualbanyday/index.php?WT.svl=image" TargetMode="External"/><Relationship Id="rId1" Type="http://schemas.openxmlformats.org/officeDocument/2006/relationships/slideLayout" Target="../slideLayouts/slideLayout8.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28600" y="273050"/>
            <a:ext cx="3236913" cy="336550"/>
          </a:xfrm>
        </p:spPr>
        <p:txBody>
          <a:bodyPr>
            <a:normAutofit fontScale="90000"/>
          </a:bodyPr>
          <a:lstStyle/>
          <a:p>
            <a:r>
              <a:rPr lang="en-US" dirty="0" smtClean="0"/>
              <a:t>Agenda 2/6/12</a:t>
            </a:r>
            <a:endParaRPr lang="en-US" dirty="0"/>
          </a:p>
        </p:txBody>
      </p:sp>
      <p:sp>
        <p:nvSpPr>
          <p:cNvPr id="5" name="Content Placeholder 4"/>
          <p:cNvSpPr>
            <a:spLocks noGrp="1"/>
          </p:cNvSpPr>
          <p:nvPr>
            <p:ph idx="1"/>
          </p:nvPr>
        </p:nvSpPr>
        <p:spPr/>
        <p:txBody>
          <a:bodyPr/>
          <a:lstStyle/>
          <a:p>
            <a:pPr marL="0" indent="0" algn="ctr">
              <a:buNone/>
            </a:pPr>
            <a:r>
              <a:rPr lang="en-US" dirty="0" smtClean="0"/>
              <a:t>Welcome to the</a:t>
            </a:r>
          </a:p>
          <a:p>
            <a:pPr marL="0" indent="0" algn="ctr">
              <a:buNone/>
            </a:pPr>
            <a:r>
              <a:rPr lang="en-US" dirty="0" smtClean="0"/>
              <a:t>University Senate</a:t>
            </a:r>
          </a:p>
          <a:p>
            <a:pPr marL="0" indent="0" algn="ctr">
              <a:buNone/>
            </a:pPr>
            <a:endParaRPr lang="en-US" dirty="0"/>
          </a:p>
          <a:p>
            <a:pPr marL="0" indent="0" algn="ctr">
              <a:buNone/>
            </a:pPr>
            <a:r>
              <a:rPr lang="en-US" dirty="0" smtClean="0"/>
              <a:t>Senators: Please sign in and pick up your </a:t>
            </a:r>
            <a:r>
              <a:rPr lang="en-US" dirty="0" err="1" smtClean="0"/>
              <a:t>iClickers</a:t>
            </a:r>
            <a:endParaRPr lang="en-US" dirty="0" smtClean="0"/>
          </a:p>
          <a:p>
            <a:pPr marL="0" indent="0" algn="ctr">
              <a:buNone/>
            </a:pPr>
            <a:endParaRPr lang="en-US" dirty="0" smtClean="0"/>
          </a:p>
          <a:p>
            <a:pPr marL="0" indent="0" algn="ctr">
              <a:buNone/>
            </a:pPr>
            <a:r>
              <a:rPr lang="en-US" dirty="0" smtClean="0"/>
              <a:t>(Teaching Faculty Senators should also pick up a ballot)</a:t>
            </a:r>
          </a:p>
          <a:p>
            <a:pPr marL="0" indent="0" algn="ctr">
              <a:buNone/>
            </a:pPr>
            <a:endParaRPr lang="en-US" dirty="0" smtClean="0"/>
          </a:p>
          <a:p>
            <a:pPr marL="0" indent="0" algn="ctr">
              <a:buNone/>
            </a:pPr>
            <a:r>
              <a:rPr lang="en-US" dirty="0" smtClean="0"/>
              <a:t>Guests: Please sign in</a:t>
            </a:r>
            <a:endParaRPr lang="en-US" dirty="0"/>
          </a:p>
        </p:txBody>
      </p:sp>
      <p:sp>
        <p:nvSpPr>
          <p:cNvPr id="6" name="Text Placeholder 5"/>
          <p:cNvSpPr>
            <a:spLocks noGrp="1"/>
          </p:cNvSpPr>
          <p:nvPr>
            <p:ph type="body" sz="half" idx="2"/>
          </p:nvPr>
        </p:nvSpPr>
        <p:spPr>
          <a:xfrm>
            <a:off x="152400" y="685800"/>
            <a:ext cx="3313113" cy="5440363"/>
          </a:xfrm>
        </p:spPr>
        <p:txBody>
          <a:bodyPr>
            <a:noAutofit/>
          </a:bodyPr>
          <a:lstStyle/>
          <a:p>
            <a:r>
              <a:rPr lang="en-US" sz="1050" b="1" dirty="0"/>
              <a:t>Approval of Minutes of December 12, 2011</a:t>
            </a:r>
          </a:p>
          <a:p>
            <a:r>
              <a:rPr lang="en-US" sz="1050" b="1" dirty="0" smtClean="0"/>
              <a:t>Senate </a:t>
            </a:r>
            <a:r>
              <a:rPr lang="en-US" sz="1050" b="1" dirty="0"/>
              <a:t>Chair’s Report – Susanna Fessler</a:t>
            </a:r>
          </a:p>
          <a:p>
            <a:r>
              <a:rPr lang="en-US" sz="1050" dirty="0"/>
              <a:t> </a:t>
            </a:r>
            <a:endParaRPr lang="en-US" sz="1050" dirty="0" smtClean="0"/>
          </a:p>
          <a:p>
            <a:pPr marL="112713" lvl="0" indent="-112713">
              <a:buFont typeface="Arial" pitchFamily="34" charset="0"/>
              <a:buChar char="•"/>
            </a:pPr>
            <a:r>
              <a:rPr lang="en-US" sz="1050" dirty="0" smtClean="0"/>
              <a:t>SUNY-wide Senate Report – J. Philippe Abraham, Shadi Shahedipour-Sandvik and Daniel White</a:t>
            </a:r>
            <a:endParaRPr lang="en-US" sz="1050" b="1" dirty="0" smtClean="0"/>
          </a:p>
          <a:p>
            <a:pPr marL="112713" lvl="0" indent="-112713">
              <a:buFont typeface="Arial" pitchFamily="34" charset="0"/>
              <a:buChar char="•"/>
            </a:pPr>
            <a:r>
              <a:rPr lang="en-US" sz="1050" dirty="0" smtClean="0"/>
              <a:t>Graduate </a:t>
            </a:r>
            <a:r>
              <a:rPr lang="en-US" sz="1050" dirty="0"/>
              <a:t>Student Organization Report – Heidi Nicholls</a:t>
            </a:r>
            <a:endParaRPr lang="en-US" sz="1050" b="1" dirty="0"/>
          </a:p>
          <a:p>
            <a:pPr marL="112713" lvl="0" indent="-112713">
              <a:buFont typeface="Arial" pitchFamily="34" charset="0"/>
              <a:buChar char="•"/>
            </a:pPr>
            <a:r>
              <a:rPr lang="en-US" sz="1050" dirty="0"/>
              <a:t>Student Association Report – Bryant Barksdale</a:t>
            </a:r>
            <a:endParaRPr lang="en-US" sz="1050" b="1" dirty="0"/>
          </a:p>
          <a:p>
            <a:pPr marL="112713" lvl="0" indent="-112713">
              <a:buFont typeface="Arial" pitchFamily="34" charset="0"/>
              <a:buChar char="•"/>
            </a:pPr>
            <a:r>
              <a:rPr lang="en-US" sz="1050" dirty="0"/>
              <a:t>Council/Committee </a:t>
            </a:r>
            <a:r>
              <a:rPr lang="en-US" sz="1050" dirty="0" smtClean="0"/>
              <a:t>Reports</a:t>
            </a:r>
            <a:r>
              <a:rPr lang="en-US" sz="1050" dirty="0"/>
              <a:t>	</a:t>
            </a:r>
            <a:endParaRPr lang="en-US" sz="1050" b="1" u="sng" dirty="0"/>
          </a:p>
          <a:p>
            <a:r>
              <a:rPr lang="en-US" sz="1050" b="1" dirty="0" smtClean="0"/>
              <a:t>Old </a:t>
            </a:r>
            <a:r>
              <a:rPr lang="en-US" sz="1050" b="1" dirty="0"/>
              <a:t>Business</a:t>
            </a:r>
          </a:p>
          <a:p>
            <a:r>
              <a:rPr lang="en-US" sz="1050" b="1" dirty="0" smtClean="0"/>
              <a:t>New </a:t>
            </a:r>
            <a:r>
              <a:rPr lang="en-US" sz="1050" b="1" dirty="0"/>
              <a:t>Business</a:t>
            </a:r>
          </a:p>
          <a:p>
            <a:pPr marL="112713" indent="-112713">
              <a:buFont typeface="Arial" pitchFamily="34" charset="0"/>
              <a:buChar char="•"/>
            </a:pPr>
            <a:r>
              <a:rPr lang="en-US" sz="1050" dirty="0" smtClean="0"/>
              <a:t>Approval </a:t>
            </a:r>
            <a:r>
              <a:rPr lang="en-US" sz="1050" dirty="0"/>
              <a:t>of Changes to Council Memberships</a:t>
            </a:r>
            <a:endParaRPr lang="en-US" sz="1050" b="1" dirty="0"/>
          </a:p>
          <a:p>
            <a:pPr marL="112713" lvl="0" indent="-112713">
              <a:buFont typeface="Arial" pitchFamily="34" charset="0"/>
              <a:buChar char="•"/>
            </a:pPr>
            <a:r>
              <a:rPr lang="en-US" sz="1050" dirty="0"/>
              <a:t>Elections of Teaching Faculty for the Presidential Search Committee</a:t>
            </a:r>
            <a:endParaRPr lang="en-US" sz="1050" b="1" dirty="0"/>
          </a:p>
          <a:p>
            <a:pPr marL="112713" lvl="0" indent="-112713">
              <a:buFont typeface="Arial" pitchFamily="34" charset="0"/>
              <a:buChar char="•"/>
            </a:pPr>
            <a:r>
              <a:rPr lang="en-US" sz="1050" dirty="0"/>
              <a:t>Charter Amendment 1112-03A: Creation of Council on Administrative Review and Evaluation: CARE (GOV)</a:t>
            </a:r>
            <a:endParaRPr lang="en-US" sz="1050" b="1" dirty="0"/>
          </a:p>
          <a:p>
            <a:pPr marL="112713" lvl="0" indent="-112713">
              <a:buFont typeface="Arial" pitchFamily="34" charset="0"/>
              <a:buChar char="•"/>
            </a:pPr>
            <a:r>
              <a:rPr lang="en-US" sz="1050" dirty="0"/>
              <a:t>Senate Bill 1112-08: “Principles for a Just Community” Statement—Removal from University Documents (</a:t>
            </a:r>
            <a:r>
              <a:rPr lang="en-US" sz="1050" dirty="0" err="1"/>
              <a:t>CAFFECoR</a:t>
            </a:r>
            <a:r>
              <a:rPr lang="en-US" sz="1050" dirty="0"/>
              <a:t>)</a:t>
            </a:r>
            <a:endParaRPr lang="en-US" sz="1050" b="1" dirty="0"/>
          </a:p>
          <a:p>
            <a:pPr marL="112713" lvl="0" indent="-112713">
              <a:buFont typeface="Arial" pitchFamily="34" charset="0"/>
              <a:buChar char="•"/>
            </a:pPr>
            <a:r>
              <a:rPr lang="en-US" sz="1050" dirty="0"/>
              <a:t>Senate Resolution 1112-03R:  Resolution to Investigate Violations of Governance Procedures in the Matter of the 2010 Program Deactivations (Senator David Wills)</a:t>
            </a:r>
          </a:p>
          <a:p>
            <a:pPr marL="112713" lvl="0" indent="-112713">
              <a:buFont typeface="Arial" pitchFamily="34" charset="0"/>
              <a:buChar char="•"/>
            </a:pPr>
            <a:r>
              <a:rPr lang="en-US" sz="1050" dirty="0"/>
              <a:t>Senate Resolution 1112-04R:  Resolution to Institute Specific Consultation Procedures Before </a:t>
            </a:r>
            <a:r>
              <a:rPr lang="en-US" sz="1050" dirty="0" err="1"/>
              <a:t>Enaction</a:t>
            </a:r>
            <a:r>
              <a:rPr lang="en-US" sz="1050" dirty="0"/>
              <a:t> of Deactivations (Senator David Wills)</a:t>
            </a:r>
          </a:p>
          <a:p>
            <a:pPr marL="112713" lvl="0" indent="-112713">
              <a:buFont typeface="Arial" pitchFamily="34" charset="0"/>
              <a:buChar char="•"/>
            </a:pPr>
            <a:r>
              <a:rPr lang="en-US" sz="1050" dirty="0"/>
              <a:t>Senate Resolution 1112-05R:  Resolution to Determine Offerings in European Languages and Classical Studies in Accordance with </a:t>
            </a:r>
            <a:r>
              <a:rPr lang="en-US" sz="1050" dirty="0" err="1"/>
              <a:t>UAlbany’s</a:t>
            </a:r>
            <a:r>
              <a:rPr lang="en-US" sz="1050" dirty="0"/>
              <a:t> Mission and Strategic Plan (Senator David Wills)</a:t>
            </a:r>
          </a:p>
          <a:p>
            <a:r>
              <a:rPr lang="en-US" sz="1050" dirty="0"/>
              <a:t> </a:t>
            </a:r>
            <a:endParaRPr lang="en-US" sz="1050" b="1" dirty="0"/>
          </a:p>
          <a:p>
            <a:r>
              <a:rPr lang="en-US" sz="1050" b="1" dirty="0" smtClean="0"/>
              <a:t>Adjournment</a:t>
            </a:r>
            <a:endParaRPr lang="en-US" sz="1050" b="1" dirty="0"/>
          </a:p>
          <a:p>
            <a:endParaRPr lang="en-US" sz="1050" dirty="0"/>
          </a:p>
        </p:txBody>
      </p:sp>
    </p:spTree>
    <p:extLst>
      <p:ext uri="{BB962C8B-B14F-4D97-AF65-F5344CB8AC3E}">
        <p14:creationId xmlns:p14="http://schemas.microsoft.com/office/powerpoint/2010/main" val="20615537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28600" y="273050"/>
            <a:ext cx="3236913" cy="336550"/>
          </a:xfrm>
        </p:spPr>
        <p:txBody>
          <a:bodyPr>
            <a:normAutofit fontScale="90000"/>
          </a:bodyPr>
          <a:lstStyle/>
          <a:p>
            <a:r>
              <a:rPr lang="en-US" dirty="0" smtClean="0"/>
              <a:t>Agenda 2/6/12</a:t>
            </a:r>
            <a:endParaRPr lang="en-US" dirty="0"/>
          </a:p>
        </p:txBody>
      </p:sp>
      <p:sp>
        <p:nvSpPr>
          <p:cNvPr id="5" name="Content Placeholder 4"/>
          <p:cNvSpPr>
            <a:spLocks noGrp="1"/>
          </p:cNvSpPr>
          <p:nvPr>
            <p:ph idx="1"/>
          </p:nvPr>
        </p:nvSpPr>
        <p:spPr/>
        <p:txBody>
          <a:bodyPr/>
          <a:lstStyle/>
          <a:p>
            <a:r>
              <a:rPr lang="en-US" b="1" dirty="0"/>
              <a:t>CAA (Council on Academic Assessment) – Adrian Masters, Chair</a:t>
            </a:r>
          </a:p>
          <a:p>
            <a:r>
              <a:rPr lang="en-US" dirty="0"/>
              <a:t>At its meeting on 12 December the CAA approved the program review reports for LACS, Educational Psychology and Counseling Psychology.</a:t>
            </a:r>
          </a:p>
          <a:p>
            <a:pPr marL="0" indent="0">
              <a:buNone/>
            </a:pPr>
            <a:endParaRPr lang="en-US" b="1" dirty="0"/>
          </a:p>
        </p:txBody>
      </p:sp>
      <p:sp>
        <p:nvSpPr>
          <p:cNvPr id="6" name="Text Placeholder 5"/>
          <p:cNvSpPr>
            <a:spLocks noGrp="1"/>
          </p:cNvSpPr>
          <p:nvPr>
            <p:ph type="body" sz="half" idx="2"/>
          </p:nvPr>
        </p:nvSpPr>
        <p:spPr>
          <a:xfrm>
            <a:off x="152400" y="685800"/>
            <a:ext cx="3313113" cy="5440363"/>
          </a:xfrm>
        </p:spPr>
        <p:txBody>
          <a:bodyPr>
            <a:noAutofit/>
          </a:bodyPr>
          <a:lstStyle/>
          <a:p>
            <a:r>
              <a:rPr lang="en-US" sz="1050" b="1" dirty="0"/>
              <a:t>Approval of Minutes of December 12, 2011</a:t>
            </a:r>
          </a:p>
          <a:p>
            <a:r>
              <a:rPr lang="en-US" sz="1050" b="1" dirty="0" smtClean="0"/>
              <a:t>Senate </a:t>
            </a:r>
            <a:r>
              <a:rPr lang="en-US" sz="1050" b="1" dirty="0"/>
              <a:t>Chair’s Report – Susanna Fessler</a:t>
            </a:r>
          </a:p>
          <a:p>
            <a:r>
              <a:rPr lang="en-US" sz="1050" dirty="0"/>
              <a:t> </a:t>
            </a:r>
            <a:endParaRPr lang="en-US" sz="1050" dirty="0" smtClean="0"/>
          </a:p>
          <a:p>
            <a:pPr marL="112713" lvl="0" indent="-112713">
              <a:buFont typeface="Arial" pitchFamily="34" charset="0"/>
              <a:buChar char="•"/>
            </a:pPr>
            <a:r>
              <a:rPr lang="en-US" sz="1050" dirty="0" smtClean="0"/>
              <a:t>SUNY-wide Senate Report – J. Philippe Abraham, Shadi Shahedipour-Sandvik and Daniel White</a:t>
            </a:r>
            <a:endParaRPr lang="en-US" sz="1050" b="1" dirty="0" smtClean="0"/>
          </a:p>
          <a:p>
            <a:pPr marL="112713" lvl="0" indent="-112713">
              <a:buFont typeface="Arial" pitchFamily="34" charset="0"/>
              <a:buChar char="•"/>
            </a:pPr>
            <a:r>
              <a:rPr lang="en-US" sz="1050" dirty="0" smtClean="0"/>
              <a:t>Graduate </a:t>
            </a:r>
            <a:r>
              <a:rPr lang="en-US" sz="1050" dirty="0"/>
              <a:t>Student Organization Report – Heidi Nicholls</a:t>
            </a:r>
            <a:endParaRPr lang="en-US" sz="1050" b="1" dirty="0"/>
          </a:p>
          <a:p>
            <a:pPr marL="112713" lvl="0" indent="-112713">
              <a:buFont typeface="Arial" pitchFamily="34" charset="0"/>
              <a:buChar char="•"/>
            </a:pPr>
            <a:r>
              <a:rPr lang="en-US" sz="1050" dirty="0"/>
              <a:t>Student Association Report – Bryant Barksdale</a:t>
            </a:r>
            <a:endParaRPr lang="en-US" sz="1050" b="1" dirty="0"/>
          </a:p>
          <a:p>
            <a:pPr marL="112713" lvl="0" indent="-112713">
              <a:buFont typeface="Arial" pitchFamily="34" charset="0"/>
              <a:buChar char="•"/>
            </a:pPr>
            <a:r>
              <a:rPr lang="en-US" sz="1050" b="1" u="sng" dirty="0"/>
              <a:t>Council/Committee </a:t>
            </a:r>
            <a:r>
              <a:rPr lang="en-US" sz="1050" b="1" u="sng" dirty="0" smtClean="0"/>
              <a:t>Reports</a:t>
            </a:r>
            <a:endParaRPr lang="en-US" sz="1050" b="1" u="sng" dirty="0"/>
          </a:p>
          <a:p>
            <a:r>
              <a:rPr lang="en-US" sz="1050" b="1" dirty="0" smtClean="0"/>
              <a:t>Old </a:t>
            </a:r>
            <a:r>
              <a:rPr lang="en-US" sz="1050" b="1" dirty="0"/>
              <a:t>Business</a:t>
            </a:r>
          </a:p>
          <a:p>
            <a:r>
              <a:rPr lang="en-US" sz="1050" b="1" dirty="0" smtClean="0"/>
              <a:t>New </a:t>
            </a:r>
            <a:r>
              <a:rPr lang="en-US" sz="1050" b="1" dirty="0"/>
              <a:t>Business</a:t>
            </a:r>
          </a:p>
          <a:p>
            <a:pPr marL="112713" indent="-112713">
              <a:buFont typeface="Arial" pitchFamily="34" charset="0"/>
              <a:buChar char="•"/>
            </a:pPr>
            <a:r>
              <a:rPr lang="en-US" sz="1050" dirty="0" smtClean="0"/>
              <a:t>Approval </a:t>
            </a:r>
            <a:r>
              <a:rPr lang="en-US" sz="1050" dirty="0"/>
              <a:t>of Changes to Council Memberships</a:t>
            </a:r>
            <a:endParaRPr lang="en-US" sz="1050" b="1" dirty="0"/>
          </a:p>
          <a:p>
            <a:pPr marL="112713" lvl="0" indent="-112713">
              <a:buFont typeface="Arial" pitchFamily="34" charset="0"/>
              <a:buChar char="•"/>
            </a:pPr>
            <a:r>
              <a:rPr lang="en-US" sz="1050" dirty="0"/>
              <a:t>Elections of Teaching Faculty for the Presidential Search Committee</a:t>
            </a:r>
            <a:endParaRPr lang="en-US" sz="1050" b="1" dirty="0"/>
          </a:p>
          <a:p>
            <a:pPr marL="112713" lvl="0" indent="-112713">
              <a:buFont typeface="Arial" pitchFamily="34" charset="0"/>
              <a:buChar char="•"/>
            </a:pPr>
            <a:r>
              <a:rPr lang="en-US" sz="1050" dirty="0"/>
              <a:t>Charter Amendment 1112-03A: Creation of Council on Administrative Review and Evaluation: CARE (GOV)</a:t>
            </a:r>
            <a:endParaRPr lang="en-US" sz="1050" b="1" dirty="0"/>
          </a:p>
          <a:p>
            <a:pPr marL="112713" lvl="0" indent="-112713">
              <a:buFont typeface="Arial" pitchFamily="34" charset="0"/>
              <a:buChar char="•"/>
            </a:pPr>
            <a:r>
              <a:rPr lang="en-US" sz="1050" dirty="0"/>
              <a:t>Senate Bill 1112-08: “Principles for a Just Community” Statement—Removal from University Documents (</a:t>
            </a:r>
            <a:r>
              <a:rPr lang="en-US" sz="1050" dirty="0" err="1"/>
              <a:t>CAFFECoR</a:t>
            </a:r>
            <a:r>
              <a:rPr lang="en-US" sz="1050" dirty="0"/>
              <a:t>)</a:t>
            </a:r>
            <a:endParaRPr lang="en-US" sz="1050" b="1" dirty="0"/>
          </a:p>
          <a:p>
            <a:pPr marL="112713" lvl="0" indent="-112713">
              <a:buFont typeface="Arial" pitchFamily="34" charset="0"/>
              <a:buChar char="•"/>
            </a:pPr>
            <a:r>
              <a:rPr lang="en-US" sz="1050" dirty="0"/>
              <a:t>Senate Resolution 1112-03R:  Resolution to Investigate Violations of Governance Procedures in the Matter of the 2010 Program Deactivations (Senator David Wills)</a:t>
            </a:r>
          </a:p>
          <a:p>
            <a:pPr marL="112713" lvl="0" indent="-112713">
              <a:buFont typeface="Arial" pitchFamily="34" charset="0"/>
              <a:buChar char="•"/>
            </a:pPr>
            <a:r>
              <a:rPr lang="en-US" sz="1050" dirty="0"/>
              <a:t>Senate Resolution 1112-04R:  Resolution to Institute Specific Consultation Procedures Before </a:t>
            </a:r>
            <a:r>
              <a:rPr lang="en-US" sz="1050" dirty="0" err="1"/>
              <a:t>Enaction</a:t>
            </a:r>
            <a:r>
              <a:rPr lang="en-US" sz="1050" dirty="0"/>
              <a:t> of Deactivations (Senator David Wills)</a:t>
            </a:r>
          </a:p>
          <a:p>
            <a:pPr marL="112713" lvl="0" indent="-112713">
              <a:buFont typeface="Arial" pitchFamily="34" charset="0"/>
              <a:buChar char="•"/>
            </a:pPr>
            <a:r>
              <a:rPr lang="en-US" sz="1050" dirty="0"/>
              <a:t>Senate Resolution 1112-05R:  Resolution to Determine Offerings in European Languages and Classical Studies in Accordance with </a:t>
            </a:r>
            <a:r>
              <a:rPr lang="en-US" sz="1050" dirty="0" err="1"/>
              <a:t>UAlbany’s</a:t>
            </a:r>
            <a:r>
              <a:rPr lang="en-US" sz="1050" dirty="0"/>
              <a:t> Mission and Strategic Plan (Senator David Wills)</a:t>
            </a:r>
          </a:p>
          <a:p>
            <a:r>
              <a:rPr lang="en-US" sz="1050" dirty="0"/>
              <a:t> </a:t>
            </a:r>
            <a:endParaRPr lang="en-US" sz="1050" b="1" dirty="0"/>
          </a:p>
          <a:p>
            <a:r>
              <a:rPr lang="en-US" sz="1050" b="1" dirty="0" smtClean="0"/>
              <a:t>Adjournment</a:t>
            </a:r>
            <a:endParaRPr lang="en-US" sz="1050" b="1" dirty="0"/>
          </a:p>
          <a:p>
            <a:endParaRPr lang="en-US" sz="1050" dirty="0"/>
          </a:p>
        </p:txBody>
      </p:sp>
    </p:spTree>
    <p:extLst>
      <p:ext uri="{BB962C8B-B14F-4D97-AF65-F5344CB8AC3E}">
        <p14:creationId xmlns:p14="http://schemas.microsoft.com/office/powerpoint/2010/main" val="20615537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28600" y="273050"/>
            <a:ext cx="3236913" cy="336550"/>
          </a:xfrm>
        </p:spPr>
        <p:txBody>
          <a:bodyPr>
            <a:normAutofit fontScale="90000"/>
          </a:bodyPr>
          <a:lstStyle/>
          <a:p>
            <a:r>
              <a:rPr lang="en-US" dirty="0" smtClean="0"/>
              <a:t>Agenda 2/6/12</a:t>
            </a:r>
            <a:endParaRPr lang="en-US" dirty="0"/>
          </a:p>
        </p:txBody>
      </p:sp>
      <p:sp>
        <p:nvSpPr>
          <p:cNvPr id="5" name="Content Placeholder 4"/>
          <p:cNvSpPr>
            <a:spLocks noGrp="1"/>
          </p:cNvSpPr>
          <p:nvPr>
            <p:ph idx="1"/>
          </p:nvPr>
        </p:nvSpPr>
        <p:spPr/>
        <p:txBody>
          <a:bodyPr>
            <a:normAutofit fontScale="92500"/>
          </a:bodyPr>
          <a:lstStyle/>
          <a:p>
            <a:r>
              <a:rPr lang="en-US" b="1" dirty="0" err="1"/>
              <a:t>CAFFECoR</a:t>
            </a:r>
            <a:r>
              <a:rPr lang="en-US" b="1" dirty="0"/>
              <a:t> (Committee on Academic Freedom, Freedom of Expression, and Community Responsibility) – Aran Mull, Chair</a:t>
            </a:r>
          </a:p>
          <a:p>
            <a:r>
              <a:rPr lang="en-US" dirty="0"/>
              <a:t>Three training sessions were held with the Department of Residential Life staff addressing First Amendment and Academic Freedom issues in the residential hall environment</a:t>
            </a:r>
            <a:r>
              <a:rPr lang="en-US" dirty="0" smtClean="0"/>
              <a:t>.</a:t>
            </a:r>
            <a:endParaRPr lang="en-US" dirty="0"/>
          </a:p>
        </p:txBody>
      </p:sp>
      <p:sp>
        <p:nvSpPr>
          <p:cNvPr id="6" name="Text Placeholder 5"/>
          <p:cNvSpPr>
            <a:spLocks noGrp="1"/>
          </p:cNvSpPr>
          <p:nvPr>
            <p:ph type="body" sz="half" idx="2"/>
          </p:nvPr>
        </p:nvSpPr>
        <p:spPr>
          <a:xfrm>
            <a:off x="152400" y="685800"/>
            <a:ext cx="3313113" cy="5440363"/>
          </a:xfrm>
        </p:spPr>
        <p:txBody>
          <a:bodyPr>
            <a:noAutofit/>
          </a:bodyPr>
          <a:lstStyle/>
          <a:p>
            <a:r>
              <a:rPr lang="en-US" sz="1050" b="1" dirty="0"/>
              <a:t>Approval of Minutes of December 12, 2011</a:t>
            </a:r>
          </a:p>
          <a:p>
            <a:r>
              <a:rPr lang="en-US" sz="1050" b="1" dirty="0" smtClean="0"/>
              <a:t>Senate </a:t>
            </a:r>
            <a:r>
              <a:rPr lang="en-US" sz="1050" b="1" dirty="0"/>
              <a:t>Chair’s Report – Susanna Fessler</a:t>
            </a:r>
          </a:p>
          <a:p>
            <a:r>
              <a:rPr lang="en-US" sz="1050" dirty="0"/>
              <a:t> </a:t>
            </a:r>
            <a:endParaRPr lang="en-US" sz="1050" dirty="0" smtClean="0"/>
          </a:p>
          <a:p>
            <a:pPr marL="112713" lvl="0" indent="-112713">
              <a:buFont typeface="Arial" pitchFamily="34" charset="0"/>
              <a:buChar char="•"/>
            </a:pPr>
            <a:r>
              <a:rPr lang="en-US" sz="1050" dirty="0" smtClean="0"/>
              <a:t>SUNY-wide Senate Report – J. Philippe Abraham, Shadi Shahedipour-Sandvik and Daniel White</a:t>
            </a:r>
            <a:endParaRPr lang="en-US" sz="1050" b="1" dirty="0" smtClean="0"/>
          </a:p>
          <a:p>
            <a:pPr marL="112713" lvl="0" indent="-112713">
              <a:buFont typeface="Arial" pitchFamily="34" charset="0"/>
              <a:buChar char="•"/>
            </a:pPr>
            <a:r>
              <a:rPr lang="en-US" sz="1050" dirty="0" smtClean="0"/>
              <a:t>Graduate </a:t>
            </a:r>
            <a:r>
              <a:rPr lang="en-US" sz="1050" dirty="0"/>
              <a:t>Student Organization Report – Heidi Nicholls</a:t>
            </a:r>
            <a:endParaRPr lang="en-US" sz="1050" b="1" dirty="0"/>
          </a:p>
          <a:p>
            <a:pPr marL="112713" lvl="0" indent="-112713">
              <a:buFont typeface="Arial" pitchFamily="34" charset="0"/>
              <a:buChar char="•"/>
            </a:pPr>
            <a:r>
              <a:rPr lang="en-US" sz="1050" dirty="0"/>
              <a:t>Student Association Report – Bryant Barksdale</a:t>
            </a:r>
            <a:endParaRPr lang="en-US" sz="1050" b="1" dirty="0"/>
          </a:p>
          <a:p>
            <a:pPr marL="112713" lvl="0" indent="-112713">
              <a:buFont typeface="Arial" pitchFamily="34" charset="0"/>
              <a:buChar char="•"/>
            </a:pPr>
            <a:r>
              <a:rPr lang="en-US" sz="1050" b="1" u="sng" dirty="0"/>
              <a:t>Council/Committee </a:t>
            </a:r>
            <a:r>
              <a:rPr lang="en-US" sz="1050" b="1" u="sng" dirty="0" smtClean="0"/>
              <a:t>Reports</a:t>
            </a:r>
            <a:r>
              <a:rPr lang="en-US" sz="1050" b="1" dirty="0"/>
              <a:t>	</a:t>
            </a:r>
            <a:endParaRPr lang="en-US" sz="1050" b="1" u="sng" dirty="0"/>
          </a:p>
          <a:p>
            <a:r>
              <a:rPr lang="en-US" sz="1050" b="1" dirty="0" smtClean="0"/>
              <a:t>Old </a:t>
            </a:r>
            <a:r>
              <a:rPr lang="en-US" sz="1050" b="1" dirty="0"/>
              <a:t>Business</a:t>
            </a:r>
          </a:p>
          <a:p>
            <a:r>
              <a:rPr lang="en-US" sz="1050" b="1" dirty="0" smtClean="0"/>
              <a:t>New </a:t>
            </a:r>
            <a:r>
              <a:rPr lang="en-US" sz="1050" b="1" dirty="0"/>
              <a:t>Business</a:t>
            </a:r>
          </a:p>
          <a:p>
            <a:pPr marL="112713" indent="-112713">
              <a:buFont typeface="Arial" pitchFamily="34" charset="0"/>
              <a:buChar char="•"/>
            </a:pPr>
            <a:r>
              <a:rPr lang="en-US" sz="1050" dirty="0" smtClean="0"/>
              <a:t>Approval </a:t>
            </a:r>
            <a:r>
              <a:rPr lang="en-US" sz="1050" dirty="0"/>
              <a:t>of Changes to Council Memberships</a:t>
            </a:r>
            <a:endParaRPr lang="en-US" sz="1050" b="1" dirty="0"/>
          </a:p>
          <a:p>
            <a:pPr marL="112713" lvl="0" indent="-112713">
              <a:buFont typeface="Arial" pitchFamily="34" charset="0"/>
              <a:buChar char="•"/>
            </a:pPr>
            <a:r>
              <a:rPr lang="en-US" sz="1050" dirty="0"/>
              <a:t>Elections of Teaching Faculty for the Presidential Search Committee</a:t>
            </a:r>
            <a:endParaRPr lang="en-US" sz="1050" b="1" dirty="0"/>
          </a:p>
          <a:p>
            <a:pPr marL="112713" lvl="0" indent="-112713">
              <a:buFont typeface="Arial" pitchFamily="34" charset="0"/>
              <a:buChar char="•"/>
            </a:pPr>
            <a:r>
              <a:rPr lang="en-US" sz="1050" dirty="0"/>
              <a:t>Charter Amendment 1112-03A: Creation of Council on Administrative Review and Evaluation: CARE (GOV)</a:t>
            </a:r>
            <a:endParaRPr lang="en-US" sz="1050" b="1" dirty="0"/>
          </a:p>
          <a:p>
            <a:pPr marL="112713" lvl="0" indent="-112713">
              <a:buFont typeface="Arial" pitchFamily="34" charset="0"/>
              <a:buChar char="•"/>
            </a:pPr>
            <a:r>
              <a:rPr lang="en-US" sz="1050" dirty="0"/>
              <a:t>Senate Bill 1112-08: “Principles for a Just Community” Statement—Removal from University Documents (</a:t>
            </a:r>
            <a:r>
              <a:rPr lang="en-US" sz="1050" dirty="0" err="1"/>
              <a:t>CAFFECoR</a:t>
            </a:r>
            <a:r>
              <a:rPr lang="en-US" sz="1050" dirty="0"/>
              <a:t>)</a:t>
            </a:r>
            <a:endParaRPr lang="en-US" sz="1050" b="1" dirty="0"/>
          </a:p>
          <a:p>
            <a:pPr marL="112713" lvl="0" indent="-112713">
              <a:buFont typeface="Arial" pitchFamily="34" charset="0"/>
              <a:buChar char="•"/>
            </a:pPr>
            <a:r>
              <a:rPr lang="en-US" sz="1050" dirty="0"/>
              <a:t>Senate Resolution 1112-03R:  Resolution to Investigate Violations of Governance Procedures in the Matter of the 2010 Program Deactivations (Senator David Wills)</a:t>
            </a:r>
          </a:p>
          <a:p>
            <a:pPr marL="112713" lvl="0" indent="-112713">
              <a:buFont typeface="Arial" pitchFamily="34" charset="0"/>
              <a:buChar char="•"/>
            </a:pPr>
            <a:r>
              <a:rPr lang="en-US" sz="1050" dirty="0"/>
              <a:t>Senate Resolution 1112-04R:  Resolution to Institute Specific Consultation Procedures Before </a:t>
            </a:r>
            <a:r>
              <a:rPr lang="en-US" sz="1050" dirty="0" err="1"/>
              <a:t>Enaction</a:t>
            </a:r>
            <a:r>
              <a:rPr lang="en-US" sz="1050" dirty="0"/>
              <a:t> of Deactivations (Senator David Wills)</a:t>
            </a:r>
          </a:p>
          <a:p>
            <a:pPr marL="112713" lvl="0" indent="-112713">
              <a:buFont typeface="Arial" pitchFamily="34" charset="0"/>
              <a:buChar char="•"/>
            </a:pPr>
            <a:r>
              <a:rPr lang="en-US" sz="1050" dirty="0"/>
              <a:t>Senate Resolution 1112-05R:  Resolution to Determine Offerings in European Languages and Classical Studies in Accordance with </a:t>
            </a:r>
            <a:r>
              <a:rPr lang="en-US" sz="1050" dirty="0" err="1"/>
              <a:t>UAlbany’s</a:t>
            </a:r>
            <a:r>
              <a:rPr lang="en-US" sz="1050" dirty="0"/>
              <a:t> Mission and Strategic Plan (Senator David Wills)</a:t>
            </a:r>
          </a:p>
          <a:p>
            <a:r>
              <a:rPr lang="en-US" sz="1050" dirty="0"/>
              <a:t> </a:t>
            </a:r>
            <a:endParaRPr lang="en-US" sz="1050" b="1" dirty="0"/>
          </a:p>
          <a:p>
            <a:r>
              <a:rPr lang="en-US" sz="1050" b="1" dirty="0" smtClean="0"/>
              <a:t>Adjournment</a:t>
            </a:r>
            <a:endParaRPr lang="en-US" sz="1050" b="1" dirty="0"/>
          </a:p>
          <a:p>
            <a:endParaRPr lang="en-US" sz="1050" dirty="0"/>
          </a:p>
        </p:txBody>
      </p:sp>
    </p:spTree>
    <p:extLst>
      <p:ext uri="{BB962C8B-B14F-4D97-AF65-F5344CB8AC3E}">
        <p14:creationId xmlns:p14="http://schemas.microsoft.com/office/powerpoint/2010/main" val="20615537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28600" y="273050"/>
            <a:ext cx="3236913" cy="336550"/>
          </a:xfrm>
        </p:spPr>
        <p:txBody>
          <a:bodyPr>
            <a:normAutofit fontScale="90000"/>
          </a:bodyPr>
          <a:lstStyle/>
          <a:p>
            <a:r>
              <a:rPr lang="en-US" dirty="0" smtClean="0"/>
              <a:t>Agenda 2/6/12</a:t>
            </a:r>
            <a:endParaRPr lang="en-US" dirty="0"/>
          </a:p>
        </p:txBody>
      </p:sp>
      <p:sp>
        <p:nvSpPr>
          <p:cNvPr id="5" name="Content Placeholder 4"/>
          <p:cNvSpPr>
            <a:spLocks noGrp="1"/>
          </p:cNvSpPr>
          <p:nvPr>
            <p:ph idx="1"/>
          </p:nvPr>
        </p:nvSpPr>
        <p:spPr/>
        <p:txBody>
          <a:bodyPr>
            <a:normAutofit fontScale="92500"/>
          </a:bodyPr>
          <a:lstStyle/>
          <a:p>
            <a:r>
              <a:rPr lang="en-US" b="1" dirty="0"/>
              <a:t>CERS (Committee on Ethics in Research and Scholarship) – Carolyn MacDonald, Chair</a:t>
            </a:r>
          </a:p>
          <a:p>
            <a:r>
              <a:rPr lang="en-US" dirty="0"/>
              <a:t>The CERS chair met with the senate chair, university counsel, the VPR and the chief of staff to discuss changes in the misconduct policy.  Some compromises were proposed to be brought to the president.  CERS is awaiting a reply</a:t>
            </a:r>
            <a:r>
              <a:rPr lang="en-US" dirty="0" smtClean="0"/>
              <a:t>.</a:t>
            </a:r>
            <a:endParaRPr lang="en-US" dirty="0"/>
          </a:p>
        </p:txBody>
      </p:sp>
      <p:sp>
        <p:nvSpPr>
          <p:cNvPr id="6" name="Text Placeholder 5"/>
          <p:cNvSpPr>
            <a:spLocks noGrp="1"/>
          </p:cNvSpPr>
          <p:nvPr>
            <p:ph type="body" sz="half" idx="2"/>
          </p:nvPr>
        </p:nvSpPr>
        <p:spPr>
          <a:xfrm>
            <a:off x="152400" y="685800"/>
            <a:ext cx="3313113" cy="5440363"/>
          </a:xfrm>
        </p:spPr>
        <p:txBody>
          <a:bodyPr>
            <a:noAutofit/>
          </a:bodyPr>
          <a:lstStyle/>
          <a:p>
            <a:r>
              <a:rPr lang="en-US" sz="1050" b="1" dirty="0"/>
              <a:t>Approval of Minutes of December 12, 2011</a:t>
            </a:r>
          </a:p>
          <a:p>
            <a:r>
              <a:rPr lang="en-US" sz="1050" b="1" dirty="0" smtClean="0"/>
              <a:t>Senate </a:t>
            </a:r>
            <a:r>
              <a:rPr lang="en-US" sz="1050" b="1" dirty="0"/>
              <a:t>Chair’s Report – Susanna Fessler</a:t>
            </a:r>
          </a:p>
          <a:p>
            <a:r>
              <a:rPr lang="en-US" sz="1050" dirty="0"/>
              <a:t> </a:t>
            </a:r>
            <a:endParaRPr lang="en-US" sz="1050" dirty="0" smtClean="0"/>
          </a:p>
          <a:p>
            <a:pPr marL="112713" lvl="0" indent="-112713">
              <a:buFont typeface="Arial" pitchFamily="34" charset="0"/>
              <a:buChar char="•"/>
            </a:pPr>
            <a:r>
              <a:rPr lang="en-US" sz="1050" dirty="0" smtClean="0"/>
              <a:t>SUNY-wide Senate Report – J. Philippe Abraham, Shadi Shahedipour-Sandvik and Daniel White</a:t>
            </a:r>
            <a:endParaRPr lang="en-US" sz="1050" b="1" dirty="0" smtClean="0"/>
          </a:p>
          <a:p>
            <a:pPr marL="112713" lvl="0" indent="-112713">
              <a:buFont typeface="Arial" pitchFamily="34" charset="0"/>
              <a:buChar char="•"/>
            </a:pPr>
            <a:r>
              <a:rPr lang="en-US" sz="1050" dirty="0" smtClean="0"/>
              <a:t>Graduate </a:t>
            </a:r>
            <a:r>
              <a:rPr lang="en-US" sz="1050" dirty="0"/>
              <a:t>Student Organization Report – Heidi Nicholls</a:t>
            </a:r>
            <a:endParaRPr lang="en-US" sz="1050" b="1" dirty="0"/>
          </a:p>
          <a:p>
            <a:pPr marL="112713" lvl="0" indent="-112713">
              <a:buFont typeface="Arial" pitchFamily="34" charset="0"/>
              <a:buChar char="•"/>
            </a:pPr>
            <a:r>
              <a:rPr lang="en-US" sz="1050" dirty="0"/>
              <a:t>Student Association Report – Bryant Barksdale</a:t>
            </a:r>
            <a:endParaRPr lang="en-US" sz="1050" b="1" dirty="0"/>
          </a:p>
          <a:p>
            <a:pPr marL="112713" lvl="0" indent="-112713">
              <a:buFont typeface="Arial" pitchFamily="34" charset="0"/>
              <a:buChar char="•"/>
            </a:pPr>
            <a:r>
              <a:rPr lang="en-US" sz="1050" b="1" u="sng" dirty="0"/>
              <a:t>Council/Committee </a:t>
            </a:r>
            <a:r>
              <a:rPr lang="en-US" sz="1050" b="1" u="sng" dirty="0" smtClean="0"/>
              <a:t>Reports</a:t>
            </a:r>
            <a:endParaRPr lang="en-US" sz="1050" b="1" u="sng" dirty="0"/>
          </a:p>
          <a:p>
            <a:r>
              <a:rPr lang="en-US" sz="1050" b="1" dirty="0" smtClean="0"/>
              <a:t>Old </a:t>
            </a:r>
            <a:r>
              <a:rPr lang="en-US" sz="1050" b="1" dirty="0"/>
              <a:t>Business</a:t>
            </a:r>
          </a:p>
          <a:p>
            <a:r>
              <a:rPr lang="en-US" sz="1050" b="1" dirty="0" smtClean="0"/>
              <a:t>New </a:t>
            </a:r>
            <a:r>
              <a:rPr lang="en-US" sz="1050" b="1" dirty="0"/>
              <a:t>Business</a:t>
            </a:r>
          </a:p>
          <a:p>
            <a:pPr marL="112713" indent="-112713">
              <a:buFont typeface="Arial" pitchFamily="34" charset="0"/>
              <a:buChar char="•"/>
            </a:pPr>
            <a:r>
              <a:rPr lang="en-US" sz="1050" dirty="0" smtClean="0"/>
              <a:t>Approval </a:t>
            </a:r>
            <a:r>
              <a:rPr lang="en-US" sz="1050" dirty="0"/>
              <a:t>of Changes to Council Memberships</a:t>
            </a:r>
            <a:endParaRPr lang="en-US" sz="1050" b="1" dirty="0"/>
          </a:p>
          <a:p>
            <a:pPr marL="112713" lvl="0" indent="-112713">
              <a:buFont typeface="Arial" pitchFamily="34" charset="0"/>
              <a:buChar char="•"/>
            </a:pPr>
            <a:r>
              <a:rPr lang="en-US" sz="1050" dirty="0"/>
              <a:t>Elections of Teaching Faculty for the Presidential Search Committee</a:t>
            </a:r>
            <a:endParaRPr lang="en-US" sz="1050" b="1" dirty="0"/>
          </a:p>
          <a:p>
            <a:pPr marL="112713" lvl="0" indent="-112713">
              <a:buFont typeface="Arial" pitchFamily="34" charset="0"/>
              <a:buChar char="•"/>
            </a:pPr>
            <a:r>
              <a:rPr lang="en-US" sz="1050" dirty="0"/>
              <a:t>Charter Amendment 1112-03A: Creation of Council on Administrative Review and Evaluation: CARE (GOV)</a:t>
            </a:r>
            <a:endParaRPr lang="en-US" sz="1050" b="1" dirty="0"/>
          </a:p>
          <a:p>
            <a:pPr marL="112713" lvl="0" indent="-112713">
              <a:buFont typeface="Arial" pitchFamily="34" charset="0"/>
              <a:buChar char="•"/>
            </a:pPr>
            <a:r>
              <a:rPr lang="en-US" sz="1050" dirty="0"/>
              <a:t>Senate Bill 1112-08: “Principles for a Just Community” Statement—Removal from University Documents (</a:t>
            </a:r>
            <a:r>
              <a:rPr lang="en-US" sz="1050" dirty="0" err="1"/>
              <a:t>CAFFECoR</a:t>
            </a:r>
            <a:r>
              <a:rPr lang="en-US" sz="1050" dirty="0"/>
              <a:t>)</a:t>
            </a:r>
            <a:endParaRPr lang="en-US" sz="1050" b="1" dirty="0"/>
          </a:p>
          <a:p>
            <a:pPr marL="112713" lvl="0" indent="-112713">
              <a:buFont typeface="Arial" pitchFamily="34" charset="0"/>
              <a:buChar char="•"/>
            </a:pPr>
            <a:r>
              <a:rPr lang="en-US" sz="1050" dirty="0"/>
              <a:t>Senate Resolution 1112-03R:  Resolution to Investigate Violations of Governance Procedures in the Matter of the 2010 Program Deactivations (Senator David Wills)</a:t>
            </a:r>
          </a:p>
          <a:p>
            <a:pPr marL="112713" lvl="0" indent="-112713">
              <a:buFont typeface="Arial" pitchFamily="34" charset="0"/>
              <a:buChar char="•"/>
            </a:pPr>
            <a:r>
              <a:rPr lang="en-US" sz="1050" dirty="0"/>
              <a:t>Senate Resolution 1112-04R:  Resolution to Institute Specific Consultation Procedures Before </a:t>
            </a:r>
            <a:r>
              <a:rPr lang="en-US" sz="1050" dirty="0" err="1"/>
              <a:t>Enaction</a:t>
            </a:r>
            <a:r>
              <a:rPr lang="en-US" sz="1050" dirty="0"/>
              <a:t> of Deactivations (Senator David Wills)</a:t>
            </a:r>
          </a:p>
          <a:p>
            <a:pPr marL="112713" lvl="0" indent="-112713">
              <a:buFont typeface="Arial" pitchFamily="34" charset="0"/>
              <a:buChar char="•"/>
            </a:pPr>
            <a:r>
              <a:rPr lang="en-US" sz="1050" dirty="0"/>
              <a:t>Senate Resolution 1112-05R:  Resolution to Determine Offerings in European Languages and Classical Studies in Accordance with </a:t>
            </a:r>
            <a:r>
              <a:rPr lang="en-US" sz="1050" dirty="0" err="1"/>
              <a:t>UAlbany’s</a:t>
            </a:r>
            <a:r>
              <a:rPr lang="en-US" sz="1050" dirty="0"/>
              <a:t> Mission and Strategic Plan (Senator David Wills)</a:t>
            </a:r>
          </a:p>
          <a:p>
            <a:r>
              <a:rPr lang="en-US" sz="1050" dirty="0"/>
              <a:t> </a:t>
            </a:r>
            <a:endParaRPr lang="en-US" sz="1050" b="1" dirty="0"/>
          </a:p>
          <a:p>
            <a:r>
              <a:rPr lang="en-US" sz="1050" b="1" dirty="0" smtClean="0"/>
              <a:t>Adjournment</a:t>
            </a:r>
            <a:endParaRPr lang="en-US" sz="1050" b="1" dirty="0"/>
          </a:p>
          <a:p>
            <a:endParaRPr lang="en-US" sz="1050" dirty="0"/>
          </a:p>
        </p:txBody>
      </p:sp>
    </p:spTree>
    <p:extLst>
      <p:ext uri="{BB962C8B-B14F-4D97-AF65-F5344CB8AC3E}">
        <p14:creationId xmlns:p14="http://schemas.microsoft.com/office/powerpoint/2010/main" val="20615537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28600" y="273050"/>
            <a:ext cx="3236913" cy="336550"/>
          </a:xfrm>
        </p:spPr>
        <p:txBody>
          <a:bodyPr>
            <a:normAutofit fontScale="90000"/>
          </a:bodyPr>
          <a:lstStyle/>
          <a:p>
            <a:r>
              <a:rPr lang="en-US" dirty="0" smtClean="0"/>
              <a:t>Agenda 2/6/12</a:t>
            </a:r>
            <a:endParaRPr lang="en-US" dirty="0"/>
          </a:p>
        </p:txBody>
      </p:sp>
      <p:sp>
        <p:nvSpPr>
          <p:cNvPr id="5" name="Content Placeholder 4"/>
          <p:cNvSpPr>
            <a:spLocks noGrp="1"/>
          </p:cNvSpPr>
          <p:nvPr>
            <p:ph idx="1"/>
          </p:nvPr>
        </p:nvSpPr>
        <p:spPr/>
        <p:txBody>
          <a:bodyPr>
            <a:normAutofit fontScale="55000" lnSpcReduction="20000"/>
          </a:bodyPr>
          <a:lstStyle/>
          <a:p>
            <a:r>
              <a:rPr lang="en-US" b="1" dirty="0"/>
              <a:t>COR (Council on Research) – James Castracane, Chair</a:t>
            </a:r>
          </a:p>
          <a:p>
            <a:r>
              <a:rPr lang="en-US" dirty="0"/>
              <a:t>The Council on Research met on December 12</a:t>
            </a:r>
            <a:r>
              <a:rPr lang="en-US" baseline="30000" dirty="0"/>
              <a:t>th</a:t>
            </a:r>
            <a:r>
              <a:rPr lang="en-US" dirty="0"/>
              <a:t> and considered multiple agenda items:</a:t>
            </a:r>
          </a:p>
          <a:p>
            <a:r>
              <a:rPr lang="en-US" dirty="0" smtClean="0"/>
              <a:t>Associate </a:t>
            </a:r>
            <a:r>
              <a:rPr lang="en-US" dirty="0"/>
              <a:t>VP Bob Webster reported on the status of the Research Working Group participating in the implementation of the University’s Strategic Plan.  He also reported on the University’s receipt of approximately $3M from the State’s first economic development grant.  The funds were targeted on the RNA Institute and East Campus for core biotechnology initiatives.</a:t>
            </a:r>
          </a:p>
          <a:p>
            <a:r>
              <a:rPr lang="en-US" dirty="0" smtClean="0"/>
              <a:t>The </a:t>
            </a:r>
            <a:r>
              <a:rPr lang="en-US" dirty="0"/>
              <a:t>Benevolent Awards review sub-committee recommended 8 applicants for funding totaling $3,500 and the Conference/Journal Support Award sub-committee will provide $2,500 to its lone applicant.</a:t>
            </a:r>
          </a:p>
          <a:p>
            <a:r>
              <a:rPr lang="en-US" dirty="0" smtClean="0"/>
              <a:t>The </a:t>
            </a:r>
            <a:r>
              <a:rPr lang="en-US" dirty="0"/>
              <a:t>FRAP-A sub-committee will meet January 19</a:t>
            </a:r>
            <a:r>
              <a:rPr lang="en-US" baseline="30000" dirty="0"/>
              <a:t>th</a:t>
            </a:r>
            <a:r>
              <a:rPr lang="en-US" dirty="0"/>
              <a:t> to review its 15 applications. Recommendations will be discussed at the next (2/2/12) COR meeting.</a:t>
            </a:r>
          </a:p>
          <a:p>
            <a:r>
              <a:rPr lang="en-US" dirty="0" smtClean="0"/>
              <a:t>The </a:t>
            </a:r>
            <a:r>
              <a:rPr lang="en-US" dirty="0"/>
              <a:t>Excellence in Research and Creative Activities sub-committee forwarded 3 recommendations to VPR Dias</a:t>
            </a:r>
            <a:r>
              <a:rPr lang="en-US" dirty="0" smtClean="0"/>
              <a:t>.</a:t>
            </a:r>
            <a:endParaRPr lang="en-US" dirty="0"/>
          </a:p>
        </p:txBody>
      </p:sp>
      <p:sp>
        <p:nvSpPr>
          <p:cNvPr id="6" name="Text Placeholder 5"/>
          <p:cNvSpPr>
            <a:spLocks noGrp="1"/>
          </p:cNvSpPr>
          <p:nvPr>
            <p:ph type="body" sz="half" idx="2"/>
          </p:nvPr>
        </p:nvSpPr>
        <p:spPr>
          <a:xfrm>
            <a:off x="152400" y="685800"/>
            <a:ext cx="3313113" cy="5440363"/>
          </a:xfrm>
        </p:spPr>
        <p:txBody>
          <a:bodyPr>
            <a:noAutofit/>
          </a:bodyPr>
          <a:lstStyle/>
          <a:p>
            <a:r>
              <a:rPr lang="en-US" sz="1050" b="1" dirty="0"/>
              <a:t>Approval of Minutes of December 12, 2011</a:t>
            </a:r>
          </a:p>
          <a:p>
            <a:r>
              <a:rPr lang="en-US" sz="1050" b="1" dirty="0" smtClean="0"/>
              <a:t>Senate </a:t>
            </a:r>
            <a:r>
              <a:rPr lang="en-US" sz="1050" b="1" dirty="0"/>
              <a:t>Chair’s Report – Susanna Fessler</a:t>
            </a:r>
          </a:p>
          <a:p>
            <a:r>
              <a:rPr lang="en-US" sz="1050" dirty="0"/>
              <a:t> </a:t>
            </a:r>
            <a:endParaRPr lang="en-US" sz="1050" dirty="0" smtClean="0"/>
          </a:p>
          <a:p>
            <a:pPr marL="112713" lvl="0" indent="-112713">
              <a:buFont typeface="Arial" pitchFamily="34" charset="0"/>
              <a:buChar char="•"/>
            </a:pPr>
            <a:r>
              <a:rPr lang="en-US" sz="1050" dirty="0" smtClean="0"/>
              <a:t>SUNY-wide Senate Report – J. Philippe Abraham, Shadi Shahedipour-Sandvik and Daniel White</a:t>
            </a:r>
            <a:endParaRPr lang="en-US" sz="1050" b="1" dirty="0" smtClean="0"/>
          </a:p>
          <a:p>
            <a:pPr marL="112713" lvl="0" indent="-112713">
              <a:buFont typeface="Arial" pitchFamily="34" charset="0"/>
              <a:buChar char="•"/>
            </a:pPr>
            <a:r>
              <a:rPr lang="en-US" sz="1050" dirty="0" smtClean="0"/>
              <a:t>Graduate </a:t>
            </a:r>
            <a:r>
              <a:rPr lang="en-US" sz="1050" dirty="0"/>
              <a:t>Student Organization Report – Heidi Nicholls</a:t>
            </a:r>
            <a:endParaRPr lang="en-US" sz="1050" b="1" dirty="0"/>
          </a:p>
          <a:p>
            <a:pPr marL="112713" lvl="0" indent="-112713">
              <a:buFont typeface="Arial" pitchFamily="34" charset="0"/>
              <a:buChar char="•"/>
            </a:pPr>
            <a:r>
              <a:rPr lang="en-US" sz="1050" dirty="0"/>
              <a:t>Student Association Report – Bryant Barksdale</a:t>
            </a:r>
            <a:endParaRPr lang="en-US" sz="1050" b="1" dirty="0"/>
          </a:p>
          <a:p>
            <a:pPr marL="112713" lvl="0" indent="-112713">
              <a:buFont typeface="Arial" pitchFamily="34" charset="0"/>
              <a:buChar char="•"/>
            </a:pPr>
            <a:r>
              <a:rPr lang="en-US" sz="1050" b="1" u="sng" dirty="0"/>
              <a:t>Council/Committee </a:t>
            </a:r>
            <a:r>
              <a:rPr lang="en-US" sz="1050" b="1" u="sng" dirty="0" smtClean="0"/>
              <a:t>Reports</a:t>
            </a:r>
            <a:r>
              <a:rPr lang="en-US" sz="1050" dirty="0"/>
              <a:t>	</a:t>
            </a:r>
            <a:endParaRPr lang="en-US" sz="1050" b="1" u="sng" dirty="0"/>
          </a:p>
          <a:p>
            <a:r>
              <a:rPr lang="en-US" sz="1050" b="1" dirty="0" smtClean="0"/>
              <a:t>Old </a:t>
            </a:r>
            <a:r>
              <a:rPr lang="en-US" sz="1050" b="1" dirty="0"/>
              <a:t>Business</a:t>
            </a:r>
          </a:p>
          <a:p>
            <a:r>
              <a:rPr lang="en-US" sz="1050" b="1" dirty="0" smtClean="0"/>
              <a:t>New </a:t>
            </a:r>
            <a:r>
              <a:rPr lang="en-US" sz="1050" b="1" dirty="0"/>
              <a:t>Business</a:t>
            </a:r>
          </a:p>
          <a:p>
            <a:pPr marL="112713" indent="-112713">
              <a:buFont typeface="Arial" pitchFamily="34" charset="0"/>
              <a:buChar char="•"/>
            </a:pPr>
            <a:r>
              <a:rPr lang="en-US" sz="1050" dirty="0" smtClean="0"/>
              <a:t>Approval </a:t>
            </a:r>
            <a:r>
              <a:rPr lang="en-US" sz="1050" dirty="0"/>
              <a:t>of Changes to Council Memberships</a:t>
            </a:r>
            <a:endParaRPr lang="en-US" sz="1050" b="1" dirty="0"/>
          </a:p>
          <a:p>
            <a:pPr marL="112713" lvl="0" indent="-112713">
              <a:buFont typeface="Arial" pitchFamily="34" charset="0"/>
              <a:buChar char="•"/>
            </a:pPr>
            <a:r>
              <a:rPr lang="en-US" sz="1050" dirty="0"/>
              <a:t>Elections of Teaching Faculty for the Presidential Search Committee</a:t>
            </a:r>
            <a:endParaRPr lang="en-US" sz="1050" b="1" dirty="0"/>
          </a:p>
          <a:p>
            <a:pPr marL="112713" lvl="0" indent="-112713">
              <a:buFont typeface="Arial" pitchFamily="34" charset="0"/>
              <a:buChar char="•"/>
            </a:pPr>
            <a:r>
              <a:rPr lang="en-US" sz="1050" dirty="0"/>
              <a:t>Charter Amendment 1112-03A: Creation of Council on Administrative Review and Evaluation: CARE (GOV)</a:t>
            </a:r>
            <a:endParaRPr lang="en-US" sz="1050" b="1" dirty="0"/>
          </a:p>
          <a:p>
            <a:pPr marL="112713" lvl="0" indent="-112713">
              <a:buFont typeface="Arial" pitchFamily="34" charset="0"/>
              <a:buChar char="•"/>
            </a:pPr>
            <a:r>
              <a:rPr lang="en-US" sz="1050" dirty="0"/>
              <a:t>Senate Bill 1112-08: “Principles for a Just Community” Statement—Removal from University Documents (</a:t>
            </a:r>
            <a:r>
              <a:rPr lang="en-US" sz="1050" dirty="0" err="1"/>
              <a:t>CAFFECoR</a:t>
            </a:r>
            <a:r>
              <a:rPr lang="en-US" sz="1050" dirty="0"/>
              <a:t>)</a:t>
            </a:r>
            <a:endParaRPr lang="en-US" sz="1050" b="1" dirty="0"/>
          </a:p>
          <a:p>
            <a:pPr marL="112713" lvl="0" indent="-112713">
              <a:buFont typeface="Arial" pitchFamily="34" charset="0"/>
              <a:buChar char="•"/>
            </a:pPr>
            <a:r>
              <a:rPr lang="en-US" sz="1050" dirty="0"/>
              <a:t>Senate Resolution 1112-03R:  Resolution to Investigate Violations of Governance Procedures in the Matter of the 2010 Program Deactivations (Senator David Wills)</a:t>
            </a:r>
          </a:p>
          <a:p>
            <a:pPr marL="112713" lvl="0" indent="-112713">
              <a:buFont typeface="Arial" pitchFamily="34" charset="0"/>
              <a:buChar char="•"/>
            </a:pPr>
            <a:r>
              <a:rPr lang="en-US" sz="1050" dirty="0"/>
              <a:t>Senate Resolution 1112-04R:  Resolution to Institute Specific Consultation Procedures Before </a:t>
            </a:r>
            <a:r>
              <a:rPr lang="en-US" sz="1050" dirty="0" err="1"/>
              <a:t>Enaction</a:t>
            </a:r>
            <a:r>
              <a:rPr lang="en-US" sz="1050" dirty="0"/>
              <a:t> of Deactivations (Senator David Wills)</a:t>
            </a:r>
          </a:p>
          <a:p>
            <a:pPr marL="112713" lvl="0" indent="-112713">
              <a:buFont typeface="Arial" pitchFamily="34" charset="0"/>
              <a:buChar char="•"/>
            </a:pPr>
            <a:r>
              <a:rPr lang="en-US" sz="1050" dirty="0"/>
              <a:t>Senate Resolution 1112-05R:  Resolution to Determine Offerings in European Languages and Classical Studies in Accordance with </a:t>
            </a:r>
            <a:r>
              <a:rPr lang="en-US" sz="1050" dirty="0" err="1"/>
              <a:t>UAlbany’s</a:t>
            </a:r>
            <a:r>
              <a:rPr lang="en-US" sz="1050" dirty="0"/>
              <a:t> Mission and Strategic Plan (Senator David Wills)</a:t>
            </a:r>
          </a:p>
          <a:p>
            <a:r>
              <a:rPr lang="en-US" sz="1050" dirty="0"/>
              <a:t> </a:t>
            </a:r>
            <a:endParaRPr lang="en-US" sz="1050" b="1" dirty="0"/>
          </a:p>
          <a:p>
            <a:r>
              <a:rPr lang="en-US" sz="1050" b="1" dirty="0" smtClean="0"/>
              <a:t>Adjournment</a:t>
            </a:r>
            <a:endParaRPr lang="en-US" sz="1050" b="1" dirty="0"/>
          </a:p>
          <a:p>
            <a:endParaRPr lang="en-US" sz="1050" dirty="0"/>
          </a:p>
        </p:txBody>
      </p:sp>
    </p:spTree>
    <p:extLst>
      <p:ext uri="{BB962C8B-B14F-4D97-AF65-F5344CB8AC3E}">
        <p14:creationId xmlns:p14="http://schemas.microsoft.com/office/powerpoint/2010/main" val="20615537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28600" y="273050"/>
            <a:ext cx="3236913" cy="336550"/>
          </a:xfrm>
        </p:spPr>
        <p:txBody>
          <a:bodyPr>
            <a:normAutofit fontScale="90000"/>
          </a:bodyPr>
          <a:lstStyle/>
          <a:p>
            <a:r>
              <a:rPr lang="en-US" dirty="0" smtClean="0"/>
              <a:t>Agenda 2/6/12</a:t>
            </a:r>
            <a:endParaRPr lang="en-US" dirty="0"/>
          </a:p>
        </p:txBody>
      </p:sp>
      <p:sp>
        <p:nvSpPr>
          <p:cNvPr id="5" name="Content Placeholder 4"/>
          <p:cNvSpPr>
            <a:spLocks noGrp="1"/>
          </p:cNvSpPr>
          <p:nvPr>
            <p:ph idx="1"/>
          </p:nvPr>
        </p:nvSpPr>
        <p:spPr/>
        <p:txBody>
          <a:bodyPr>
            <a:normAutofit fontScale="85000" lnSpcReduction="10000"/>
          </a:bodyPr>
          <a:lstStyle/>
          <a:p>
            <a:r>
              <a:rPr lang="en-US" b="1" dirty="0"/>
              <a:t>CPCA (Council on Promotions and Continuing Appointments) – Christine Wagner, Chair</a:t>
            </a:r>
          </a:p>
          <a:p>
            <a:r>
              <a:rPr lang="en-US" dirty="0"/>
              <a:t>CPCA has completed the review of fifteen cases during the fall semester. Provost Phillips attended the December 12</a:t>
            </a:r>
            <a:r>
              <a:rPr lang="en-US" baseline="30000" dirty="0"/>
              <a:t>th</a:t>
            </a:r>
            <a:r>
              <a:rPr lang="en-US" dirty="0"/>
              <a:t> meeting during which general issues pertaining to the preparation and evaluation of promotion and continuing appointment cases were discussed. The first meeting of the spring semester will occur February 3</a:t>
            </a:r>
            <a:r>
              <a:rPr lang="en-US" baseline="30000" dirty="0"/>
              <a:t>rd</a:t>
            </a:r>
            <a:r>
              <a:rPr lang="en-US" dirty="0"/>
              <a:t>, 2012. </a:t>
            </a:r>
          </a:p>
        </p:txBody>
      </p:sp>
      <p:sp>
        <p:nvSpPr>
          <p:cNvPr id="6" name="Text Placeholder 5"/>
          <p:cNvSpPr>
            <a:spLocks noGrp="1"/>
          </p:cNvSpPr>
          <p:nvPr>
            <p:ph type="body" sz="half" idx="2"/>
          </p:nvPr>
        </p:nvSpPr>
        <p:spPr>
          <a:xfrm>
            <a:off x="152400" y="685800"/>
            <a:ext cx="3313113" cy="5440363"/>
          </a:xfrm>
        </p:spPr>
        <p:txBody>
          <a:bodyPr>
            <a:noAutofit/>
          </a:bodyPr>
          <a:lstStyle/>
          <a:p>
            <a:r>
              <a:rPr lang="en-US" sz="1050" b="1" dirty="0"/>
              <a:t>Approval of Minutes of December 12, 2011</a:t>
            </a:r>
          </a:p>
          <a:p>
            <a:r>
              <a:rPr lang="en-US" sz="1050" b="1" dirty="0" smtClean="0"/>
              <a:t>Senate </a:t>
            </a:r>
            <a:r>
              <a:rPr lang="en-US" sz="1050" b="1" dirty="0"/>
              <a:t>Chair’s Report – Susanna Fessler</a:t>
            </a:r>
          </a:p>
          <a:p>
            <a:r>
              <a:rPr lang="en-US" sz="1050" dirty="0"/>
              <a:t> </a:t>
            </a:r>
            <a:endParaRPr lang="en-US" sz="1050" dirty="0" smtClean="0"/>
          </a:p>
          <a:p>
            <a:pPr marL="112713" lvl="0" indent="-112713">
              <a:buFont typeface="Arial" pitchFamily="34" charset="0"/>
              <a:buChar char="•"/>
            </a:pPr>
            <a:r>
              <a:rPr lang="en-US" sz="1050" dirty="0" smtClean="0"/>
              <a:t>SUNY-wide Senate Report – J. Philippe Abraham, Shadi Shahedipour-Sandvik and Daniel White</a:t>
            </a:r>
            <a:endParaRPr lang="en-US" sz="1050" b="1" dirty="0" smtClean="0"/>
          </a:p>
          <a:p>
            <a:pPr marL="112713" lvl="0" indent="-112713">
              <a:buFont typeface="Arial" pitchFamily="34" charset="0"/>
              <a:buChar char="•"/>
            </a:pPr>
            <a:r>
              <a:rPr lang="en-US" sz="1050" dirty="0" smtClean="0"/>
              <a:t>Graduate </a:t>
            </a:r>
            <a:r>
              <a:rPr lang="en-US" sz="1050" dirty="0"/>
              <a:t>Student Organization Report – Heidi Nicholls</a:t>
            </a:r>
            <a:endParaRPr lang="en-US" sz="1050" b="1" dirty="0"/>
          </a:p>
          <a:p>
            <a:pPr marL="112713" lvl="0" indent="-112713">
              <a:buFont typeface="Arial" pitchFamily="34" charset="0"/>
              <a:buChar char="•"/>
            </a:pPr>
            <a:r>
              <a:rPr lang="en-US" sz="1050" dirty="0"/>
              <a:t>Student Association Report – Bryant Barksdale</a:t>
            </a:r>
            <a:endParaRPr lang="en-US" sz="1050" b="1" dirty="0"/>
          </a:p>
          <a:p>
            <a:pPr marL="112713" lvl="0" indent="-112713">
              <a:buFont typeface="Arial" pitchFamily="34" charset="0"/>
              <a:buChar char="•"/>
            </a:pPr>
            <a:r>
              <a:rPr lang="en-US" sz="1050" b="1" u="sng" dirty="0"/>
              <a:t>Council/Committee </a:t>
            </a:r>
            <a:r>
              <a:rPr lang="en-US" sz="1050" b="1" u="sng" dirty="0" smtClean="0"/>
              <a:t>Reports</a:t>
            </a:r>
            <a:r>
              <a:rPr lang="en-US" sz="1050" dirty="0"/>
              <a:t>	</a:t>
            </a:r>
            <a:endParaRPr lang="en-US" sz="1050" b="1" u="sng" dirty="0"/>
          </a:p>
          <a:p>
            <a:r>
              <a:rPr lang="en-US" sz="1050" b="1" dirty="0" smtClean="0"/>
              <a:t>Old </a:t>
            </a:r>
            <a:r>
              <a:rPr lang="en-US" sz="1050" b="1" dirty="0"/>
              <a:t>Business</a:t>
            </a:r>
          </a:p>
          <a:p>
            <a:r>
              <a:rPr lang="en-US" sz="1050" b="1" dirty="0" smtClean="0"/>
              <a:t>New </a:t>
            </a:r>
            <a:r>
              <a:rPr lang="en-US" sz="1050" b="1" dirty="0"/>
              <a:t>Business</a:t>
            </a:r>
          </a:p>
          <a:p>
            <a:pPr marL="112713" indent="-112713">
              <a:buFont typeface="Arial" pitchFamily="34" charset="0"/>
              <a:buChar char="•"/>
            </a:pPr>
            <a:r>
              <a:rPr lang="en-US" sz="1050" dirty="0" smtClean="0"/>
              <a:t>Approval </a:t>
            </a:r>
            <a:r>
              <a:rPr lang="en-US" sz="1050" dirty="0"/>
              <a:t>of Changes to Council Memberships</a:t>
            </a:r>
            <a:endParaRPr lang="en-US" sz="1050" b="1" dirty="0"/>
          </a:p>
          <a:p>
            <a:pPr marL="112713" lvl="0" indent="-112713">
              <a:buFont typeface="Arial" pitchFamily="34" charset="0"/>
              <a:buChar char="•"/>
            </a:pPr>
            <a:r>
              <a:rPr lang="en-US" sz="1050" dirty="0"/>
              <a:t>Elections of Teaching Faculty for the Presidential Search Committee</a:t>
            </a:r>
            <a:endParaRPr lang="en-US" sz="1050" b="1" dirty="0"/>
          </a:p>
          <a:p>
            <a:pPr marL="112713" lvl="0" indent="-112713">
              <a:buFont typeface="Arial" pitchFamily="34" charset="0"/>
              <a:buChar char="•"/>
            </a:pPr>
            <a:r>
              <a:rPr lang="en-US" sz="1050" dirty="0"/>
              <a:t>Charter Amendment 1112-03A: Creation of Council on Administrative Review and Evaluation: CARE (GOV)</a:t>
            </a:r>
            <a:endParaRPr lang="en-US" sz="1050" b="1" dirty="0"/>
          </a:p>
          <a:p>
            <a:pPr marL="112713" lvl="0" indent="-112713">
              <a:buFont typeface="Arial" pitchFamily="34" charset="0"/>
              <a:buChar char="•"/>
            </a:pPr>
            <a:r>
              <a:rPr lang="en-US" sz="1050" dirty="0"/>
              <a:t>Senate Bill 1112-08: “Principles for a Just Community” Statement—Removal from University Documents (</a:t>
            </a:r>
            <a:r>
              <a:rPr lang="en-US" sz="1050" dirty="0" err="1"/>
              <a:t>CAFFECoR</a:t>
            </a:r>
            <a:r>
              <a:rPr lang="en-US" sz="1050" dirty="0"/>
              <a:t>)</a:t>
            </a:r>
            <a:endParaRPr lang="en-US" sz="1050" b="1" dirty="0"/>
          </a:p>
          <a:p>
            <a:pPr marL="112713" lvl="0" indent="-112713">
              <a:buFont typeface="Arial" pitchFamily="34" charset="0"/>
              <a:buChar char="•"/>
            </a:pPr>
            <a:r>
              <a:rPr lang="en-US" sz="1050" dirty="0"/>
              <a:t>Senate Resolution 1112-03R:  Resolution to Investigate Violations of Governance Procedures in the Matter of the 2010 Program Deactivations (Senator David Wills)</a:t>
            </a:r>
          </a:p>
          <a:p>
            <a:pPr marL="112713" lvl="0" indent="-112713">
              <a:buFont typeface="Arial" pitchFamily="34" charset="0"/>
              <a:buChar char="•"/>
            </a:pPr>
            <a:r>
              <a:rPr lang="en-US" sz="1050" dirty="0"/>
              <a:t>Senate Resolution 1112-04R:  Resolution to Institute Specific Consultation Procedures Before </a:t>
            </a:r>
            <a:r>
              <a:rPr lang="en-US" sz="1050" dirty="0" err="1"/>
              <a:t>Enaction</a:t>
            </a:r>
            <a:r>
              <a:rPr lang="en-US" sz="1050" dirty="0"/>
              <a:t> of Deactivations (Senator David Wills)</a:t>
            </a:r>
          </a:p>
          <a:p>
            <a:pPr marL="112713" lvl="0" indent="-112713">
              <a:buFont typeface="Arial" pitchFamily="34" charset="0"/>
              <a:buChar char="•"/>
            </a:pPr>
            <a:r>
              <a:rPr lang="en-US" sz="1050" dirty="0"/>
              <a:t>Senate Resolution 1112-05R:  Resolution to Determine Offerings in European Languages and Classical Studies in Accordance with </a:t>
            </a:r>
            <a:r>
              <a:rPr lang="en-US" sz="1050" dirty="0" err="1"/>
              <a:t>UAlbany’s</a:t>
            </a:r>
            <a:r>
              <a:rPr lang="en-US" sz="1050" dirty="0"/>
              <a:t> Mission and Strategic Plan (Senator David Wills)</a:t>
            </a:r>
          </a:p>
          <a:p>
            <a:r>
              <a:rPr lang="en-US" sz="1050" dirty="0"/>
              <a:t> </a:t>
            </a:r>
            <a:endParaRPr lang="en-US" sz="1050" b="1" dirty="0"/>
          </a:p>
          <a:p>
            <a:r>
              <a:rPr lang="en-US" sz="1050" b="1" dirty="0" smtClean="0"/>
              <a:t>Adjournment</a:t>
            </a:r>
            <a:endParaRPr lang="en-US" sz="1050" b="1" dirty="0"/>
          </a:p>
          <a:p>
            <a:endParaRPr lang="en-US" sz="1050" dirty="0"/>
          </a:p>
        </p:txBody>
      </p:sp>
    </p:spTree>
    <p:extLst>
      <p:ext uri="{BB962C8B-B14F-4D97-AF65-F5344CB8AC3E}">
        <p14:creationId xmlns:p14="http://schemas.microsoft.com/office/powerpoint/2010/main" val="20615537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28600" y="273050"/>
            <a:ext cx="3236913" cy="336550"/>
          </a:xfrm>
        </p:spPr>
        <p:txBody>
          <a:bodyPr>
            <a:normAutofit fontScale="90000"/>
          </a:bodyPr>
          <a:lstStyle/>
          <a:p>
            <a:r>
              <a:rPr lang="en-US" dirty="0" smtClean="0"/>
              <a:t>Agenda 2/6/12</a:t>
            </a:r>
            <a:endParaRPr lang="en-US" dirty="0"/>
          </a:p>
        </p:txBody>
      </p:sp>
      <p:sp>
        <p:nvSpPr>
          <p:cNvPr id="5" name="Content Placeholder 4"/>
          <p:cNvSpPr>
            <a:spLocks noGrp="1"/>
          </p:cNvSpPr>
          <p:nvPr>
            <p:ph idx="1"/>
          </p:nvPr>
        </p:nvSpPr>
        <p:spPr/>
        <p:txBody>
          <a:bodyPr>
            <a:normAutofit fontScale="92500" lnSpcReduction="20000"/>
          </a:bodyPr>
          <a:lstStyle/>
          <a:p>
            <a:r>
              <a:rPr lang="en-US" b="1" dirty="0"/>
              <a:t>GAC (Graduate Academic Council) – Tim Groves, Chair</a:t>
            </a:r>
          </a:p>
          <a:p>
            <a:r>
              <a:rPr lang="en-US" dirty="0"/>
              <a:t>The GAC met on December 16, 2011. The Committee on Appeals and Academic Standing presented its findings on three appeals cases. Following discussion of the details, the GAC voted to approve all three sets of findings. There are presently no further cases pending. The GAC currently has no bills to bring before the Senate</a:t>
            </a:r>
            <a:r>
              <a:rPr lang="en-US" dirty="0" smtClean="0"/>
              <a:t>.</a:t>
            </a:r>
            <a:endParaRPr lang="en-US" dirty="0"/>
          </a:p>
        </p:txBody>
      </p:sp>
      <p:sp>
        <p:nvSpPr>
          <p:cNvPr id="6" name="Text Placeholder 5"/>
          <p:cNvSpPr>
            <a:spLocks noGrp="1"/>
          </p:cNvSpPr>
          <p:nvPr>
            <p:ph type="body" sz="half" idx="2"/>
          </p:nvPr>
        </p:nvSpPr>
        <p:spPr>
          <a:xfrm>
            <a:off x="152400" y="685800"/>
            <a:ext cx="3313113" cy="5440363"/>
          </a:xfrm>
        </p:spPr>
        <p:txBody>
          <a:bodyPr>
            <a:noAutofit/>
          </a:bodyPr>
          <a:lstStyle/>
          <a:p>
            <a:r>
              <a:rPr lang="en-US" sz="1050" b="1" dirty="0"/>
              <a:t>Approval of Minutes of December 12, 2011</a:t>
            </a:r>
          </a:p>
          <a:p>
            <a:r>
              <a:rPr lang="en-US" sz="1050" b="1" dirty="0" smtClean="0"/>
              <a:t>Senate </a:t>
            </a:r>
            <a:r>
              <a:rPr lang="en-US" sz="1050" b="1" dirty="0"/>
              <a:t>Chair’s Report – Susanna Fessler</a:t>
            </a:r>
          </a:p>
          <a:p>
            <a:r>
              <a:rPr lang="en-US" sz="1050" dirty="0"/>
              <a:t> </a:t>
            </a:r>
            <a:endParaRPr lang="en-US" sz="1050" dirty="0" smtClean="0"/>
          </a:p>
          <a:p>
            <a:pPr marL="112713" lvl="0" indent="-112713">
              <a:buFont typeface="Arial" pitchFamily="34" charset="0"/>
              <a:buChar char="•"/>
            </a:pPr>
            <a:r>
              <a:rPr lang="en-US" sz="1050" dirty="0" smtClean="0"/>
              <a:t>SUNY-wide Senate Report – J. Philippe Abraham, Shadi Shahedipour-Sandvik and Daniel White</a:t>
            </a:r>
            <a:endParaRPr lang="en-US" sz="1050" b="1" dirty="0" smtClean="0"/>
          </a:p>
          <a:p>
            <a:pPr marL="112713" lvl="0" indent="-112713">
              <a:buFont typeface="Arial" pitchFamily="34" charset="0"/>
              <a:buChar char="•"/>
            </a:pPr>
            <a:r>
              <a:rPr lang="en-US" sz="1050" dirty="0" smtClean="0"/>
              <a:t>Graduate </a:t>
            </a:r>
            <a:r>
              <a:rPr lang="en-US" sz="1050" dirty="0"/>
              <a:t>Student Organization Report – Heidi Nicholls</a:t>
            </a:r>
            <a:endParaRPr lang="en-US" sz="1050" b="1" dirty="0"/>
          </a:p>
          <a:p>
            <a:pPr marL="112713" lvl="0" indent="-112713">
              <a:buFont typeface="Arial" pitchFamily="34" charset="0"/>
              <a:buChar char="•"/>
            </a:pPr>
            <a:r>
              <a:rPr lang="en-US" sz="1050" dirty="0"/>
              <a:t>Student Association Report – Bryant Barksdale</a:t>
            </a:r>
            <a:endParaRPr lang="en-US" sz="1050" b="1" dirty="0"/>
          </a:p>
          <a:p>
            <a:pPr marL="112713" lvl="0" indent="-112713">
              <a:buFont typeface="Arial" pitchFamily="34" charset="0"/>
              <a:buChar char="•"/>
            </a:pPr>
            <a:r>
              <a:rPr lang="en-US" sz="1050" b="1" u="sng" dirty="0"/>
              <a:t>Council/Committee </a:t>
            </a:r>
            <a:r>
              <a:rPr lang="en-US" sz="1050" b="1" u="sng" dirty="0" smtClean="0"/>
              <a:t>Reports</a:t>
            </a:r>
            <a:r>
              <a:rPr lang="en-US" sz="1050" dirty="0"/>
              <a:t>	</a:t>
            </a:r>
            <a:endParaRPr lang="en-US" sz="1050" b="1" u="sng" dirty="0"/>
          </a:p>
          <a:p>
            <a:r>
              <a:rPr lang="en-US" sz="1050" b="1" dirty="0" smtClean="0"/>
              <a:t>Old </a:t>
            </a:r>
            <a:r>
              <a:rPr lang="en-US" sz="1050" b="1" dirty="0"/>
              <a:t>Business</a:t>
            </a:r>
          </a:p>
          <a:p>
            <a:r>
              <a:rPr lang="en-US" sz="1050" b="1" dirty="0" smtClean="0"/>
              <a:t>New </a:t>
            </a:r>
            <a:r>
              <a:rPr lang="en-US" sz="1050" b="1" dirty="0"/>
              <a:t>Business</a:t>
            </a:r>
          </a:p>
          <a:p>
            <a:pPr marL="112713" indent="-112713">
              <a:buFont typeface="Arial" pitchFamily="34" charset="0"/>
              <a:buChar char="•"/>
            </a:pPr>
            <a:r>
              <a:rPr lang="en-US" sz="1050" dirty="0" smtClean="0"/>
              <a:t>Approval </a:t>
            </a:r>
            <a:r>
              <a:rPr lang="en-US" sz="1050" dirty="0"/>
              <a:t>of Changes to Council Memberships</a:t>
            </a:r>
            <a:endParaRPr lang="en-US" sz="1050" b="1" dirty="0"/>
          </a:p>
          <a:p>
            <a:pPr marL="112713" lvl="0" indent="-112713">
              <a:buFont typeface="Arial" pitchFamily="34" charset="0"/>
              <a:buChar char="•"/>
            </a:pPr>
            <a:r>
              <a:rPr lang="en-US" sz="1050" dirty="0"/>
              <a:t>Elections of Teaching Faculty for the Presidential Search Committee</a:t>
            </a:r>
            <a:endParaRPr lang="en-US" sz="1050" b="1" dirty="0"/>
          </a:p>
          <a:p>
            <a:pPr marL="112713" lvl="0" indent="-112713">
              <a:buFont typeface="Arial" pitchFamily="34" charset="0"/>
              <a:buChar char="•"/>
            </a:pPr>
            <a:r>
              <a:rPr lang="en-US" sz="1050" dirty="0"/>
              <a:t>Charter Amendment 1112-03A: Creation of Council on Administrative Review and Evaluation: CARE (GOV)</a:t>
            </a:r>
            <a:endParaRPr lang="en-US" sz="1050" b="1" dirty="0"/>
          </a:p>
          <a:p>
            <a:pPr marL="112713" lvl="0" indent="-112713">
              <a:buFont typeface="Arial" pitchFamily="34" charset="0"/>
              <a:buChar char="•"/>
            </a:pPr>
            <a:r>
              <a:rPr lang="en-US" sz="1050" dirty="0"/>
              <a:t>Senate Bill 1112-08: “Principles for a Just Community” Statement—Removal from University Documents (</a:t>
            </a:r>
            <a:r>
              <a:rPr lang="en-US" sz="1050" dirty="0" err="1"/>
              <a:t>CAFFECoR</a:t>
            </a:r>
            <a:r>
              <a:rPr lang="en-US" sz="1050" dirty="0"/>
              <a:t>)</a:t>
            </a:r>
            <a:endParaRPr lang="en-US" sz="1050" b="1" dirty="0"/>
          </a:p>
          <a:p>
            <a:pPr marL="112713" lvl="0" indent="-112713">
              <a:buFont typeface="Arial" pitchFamily="34" charset="0"/>
              <a:buChar char="•"/>
            </a:pPr>
            <a:r>
              <a:rPr lang="en-US" sz="1050" dirty="0"/>
              <a:t>Senate Resolution 1112-03R:  Resolution to Investigate Violations of Governance Procedures in the Matter of the 2010 Program Deactivations (Senator David Wills)</a:t>
            </a:r>
          </a:p>
          <a:p>
            <a:pPr marL="112713" lvl="0" indent="-112713">
              <a:buFont typeface="Arial" pitchFamily="34" charset="0"/>
              <a:buChar char="•"/>
            </a:pPr>
            <a:r>
              <a:rPr lang="en-US" sz="1050" dirty="0"/>
              <a:t>Senate Resolution 1112-04R:  Resolution to Institute Specific Consultation Procedures Before </a:t>
            </a:r>
            <a:r>
              <a:rPr lang="en-US" sz="1050" dirty="0" err="1"/>
              <a:t>Enaction</a:t>
            </a:r>
            <a:r>
              <a:rPr lang="en-US" sz="1050" dirty="0"/>
              <a:t> of Deactivations (Senator David Wills)</a:t>
            </a:r>
          </a:p>
          <a:p>
            <a:pPr marL="112713" lvl="0" indent="-112713">
              <a:buFont typeface="Arial" pitchFamily="34" charset="0"/>
              <a:buChar char="•"/>
            </a:pPr>
            <a:r>
              <a:rPr lang="en-US" sz="1050" dirty="0"/>
              <a:t>Senate Resolution 1112-05R:  Resolution to Determine Offerings in European Languages and Classical Studies in Accordance with </a:t>
            </a:r>
            <a:r>
              <a:rPr lang="en-US" sz="1050" dirty="0" err="1"/>
              <a:t>UAlbany’s</a:t>
            </a:r>
            <a:r>
              <a:rPr lang="en-US" sz="1050" dirty="0"/>
              <a:t> Mission and Strategic Plan (Senator David Wills)</a:t>
            </a:r>
          </a:p>
          <a:p>
            <a:r>
              <a:rPr lang="en-US" sz="1050" dirty="0"/>
              <a:t> </a:t>
            </a:r>
            <a:endParaRPr lang="en-US" sz="1050" b="1" dirty="0"/>
          </a:p>
          <a:p>
            <a:r>
              <a:rPr lang="en-US" sz="1050" b="1" dirty="0" smtClean="0"/>
              <a:t>Adjournment</a:t>
            </a:r>
            <a:endParaRPr lang="en-US" sz="1050" b="1" dirty="0"/>
          </a:p>
          <a:p>
            <a:endParaRPr lang="en-US" sz="1050" dirty="0"/>
          </a:p>
        </p:txBody>
      </p:sp>
    </p:spTree>
    <p:extLst>
      <p:ext uri="{BB962C8B-B14F-4D97-AF65-F5344CB8AC3E}">
        <p14:creationId xmlns:p14="http://schemas.microsoft.com/office/powerpoint/2010/main" val="20615537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28600" y="273050"/>
            <a:ext cx="3236913" cy="336550"/>
          </a:xfrm>
        </p:spPr>
        <p:txBody>
          <a:bodyPr>
            <a:normAutofit fontScale="90000"/>
          </a:bodyPr>
          <a:lstStyle/>
          <a:p>
            <a:r>
              <a:rPr lang="en-US" dirty="0" smtClean="0"/>
              <a:t>Agenda 2/6/12</a:t>
            </a:r>
            <a:endParaRPr lang="en-US" dirty="0"/>
          </a:p>
        </p:txBody>
      </p:sp>
      <p:sp>
        <p:nvSpPr>
          <p:cNvPr id="5" name="Content Placeholder 4"/>
          <p:cNvSpPr>
            <a:spLocks noGrp="1"/>
          </p:cNvSpPr>
          <p:nvPr>
            <p:ph idx="1"/>
          </p:nvPr>
        </p:nvSpPr>
        <p:spPr/>
        <p:txBody>
          <a:bodyPr>
            <a:normAutofit fontScale="55000" lnSpcReduction="20000"/>
          </a:bodyPr>
          <a:lstStyle/>
          <a:p>
            <a:r>
              <a:rPr lang="en-US" b="1" dirty="0"/>
              <a:t>GOV (Governance Council) – Andi Lyons, Chair </a:t>
            </a:r>
          </a:p>
          <a:p>
            <a:r>
              <a:rPr lang="en-US" dirty="0"/>
              <a:t>During the GOV Council's last meeting in December, we decided in principle that the proposal for a Charter Amendment on the formation of a new Senate Council was almost ready to move forward.  Subsequently, through email, the Council voted to approve the proposed Charter Amendment and related guidelines, and moved that they be sent for inclusion as an agenda item at the next SEC meeting.  On January 23, the Chair and members of the Committee on Administrative Assessment attended the SEC meeting to present the proposed Charter Amendment and Guidelines, and to answer any SEC questions regarding this matter.  The SEC voted in favor of moving the proposed Charter Amendment and Guidelines to the full Senate for consideration.  In keeping with the required three weeks advance notice for any proposed Charter change, the materials will be sent out to the full Senate for consideration at the March 5 meeting</a:t>
            </a:r>
            <a:r>
              <a:rPr lang="en-US" dirty="0" smtClean="0"/>
              <a:t>.</a:t>
            </a:r>
            <a:endParaRPr lang="en-US" dirty="0"/>
          </a:p>
        </p:txBody>
      </p:sp>
      <p:sp>
        <p:nvSpPr>
          <p:cNvPr id="6" name="Text Placeholder 5"/>
          <p:cNvSpPr>
            <a:spLocks noGrp="1"/>
          </p:cNvSpPr>
          <p:nvPr>
            <p:ph type="body" sz="half" idx="2"/>
          </p:nvPr>
        </p:nvSpPr>
        <p:spPr>
          <a:xfrm>
            <a:off x="152400" y="685800"/>
            <a:ext cx="3313113" cy="5440363"/>
          </a:xfrm>
        </p:spPr>
        <p:txBody>
          <a:bodyPr>
            <a:noAutofit/>
          </a:bodyPr>
          <a:lstStyle/>
          <a:p>
            <a:r>
              <a:rPr lang="en-US" sz="1050" b="1" dirty="0"/>
              <a:t>Approval of Minutes of December 12, 2011</a:t>
            </a:r>
          </a:p>
          <a:p>
            <a:r>
              <a:rPr lang="en-US" sz="1050" b="1" dirty="0" smtClean="0"/>
              <a:t>Senate </a:t>
            </a:r>
            <a:r>
              <a:rPr lang="en-US" sz="1050" b="1" dirty="0"/>
              <a:t>Chair’s Report – Susanna Fessler</a:t>
            </a:r>
          </a:p>
          <a:p>
            <a:r>
              <a:rPr lang="en-US" sz="1050" dirty="0"/>
              <a:t> </a:t>
            </a:r>
            <a:endParaRPr lang="en-US" sz="1050" dirty="0" smtClean="0"/>
          </a:p>
          <a:p>
            <a:pPr marL="112713" lvl="0" indent="-112713">
              <a:buFont typeface="Arial" pitchFamily="34" charset="0"/>
              <a:buChar char="•"/>
            </a:pPr>
            <a:r>
              <a:rPr lang="en-US" sz="1050" dirty="0" smtClean="0"/>
              <a:t>SUNY-wide Senate Report – J. Philippe Abraham, Shadi Shahedipour-Sandvik and Daniel White</a:t>
            </a:r>
            <a:endParaRPr lang="en-US" sz="1050" b="1" dirty="0" smtClean="0"/>
          </a:p>
          <a:p>
            <a:pPr marL="112713" lvl="0" indent="-112713">
              <a:buFont typeface="Arial" pitchFamily="34" charset="0"/>
              <a:buChar char="•"/>
            </a:pPr>
            <a:r>
              <a:rPr lang="en-US" sz="1050" dirty="0" smtClean="0"/>
              <a:t>Graduate </a:t>
            </a:r>
            <a:r>
              <a:rPr lang="en-US" sz="1050" dirty="0"/>
              <a:t>Student Organization Report – Heidi Nicholls</a:t>
            </a:r>
            <a:endParaRPr lang="en-US" sz="1050" b="1" dirty="0"/>
          </a:p>
          <a:p>
            <a:pPr marL="112713" lvl="0" indent="-112713">
              <a:buFont typeface="Arial" pitchFamily="34" charset="0"/>
              <a:buChar char="•"/>
            </a:pPr>
            <a:r>
              <a:rPr lang="en-US" sz="1050" dirty="0"/>
              <a:t>Student Association Report – Bryant Barksdale</a:t>
            </a:r>
            <a:endParaRPr lang="en-US" sz="1050" b="1" dirty="0"/>
          </a:p>
          <a:p>
            <a:pPr marL="112713" lvl="0" indent="-112713">
              <a:buFont typeface="Arial" pitchFamily="34" charset="0"/>
              <a:buChar char="•"/>
            </a:pPr>
            <a:r>
              <a:rPr lang="en-US" sz="1050" b="1" u="sng" dirty="0"/>
              <a:t>Council/Committee </a:t>
            </a:r>
            <a:r>
              <a:rPr lang="en-US" sz="1050" b="1" u="sng" dirty="0" smtClean="0"/>
              <a:t>Reports</a:t>
            </a:r>
            <a:r>
              <a:rPr lang="en-US" sz="1050" dirty="0"/>
              <a:t>	</a:t>
            </a:r>
            <a:endParaRPr lang="en-US" sz="1050" b="1" u="sng" dirty="0"/>
          </a:p>
          <a:p>
            <a:r>
              <a:rPr lang="en-US" sz="1050" b="1" dirty="0" smtClean="0"/>
              <a:t>Old </a:t>
            </a:r>
            <a:r>
              <a:rPr lang="en-US" sz="1050" b="1" dirty="0"/>
              <a:t>Business</a:t>
            </a:r>
          </a:p>
          <a:p>
            <a:r>
              <a:rPr lang="en-US" sz="1050" b="1" dirty="0" smtClean="0"/>
              <a:t>New </a:t>
            </a:r>
            <a:r>
              <a:rPr lang="en-US" sz="1050" b="1" dirty="0"/>
              <a:t>Business</a:t>
            </a:r>
          </a:p>
          <a:p>
            <a:pPr marL="112713" indent="-112713">
              <a:buFont typeface="Arial" pitchFamily="34" charset="0"/>
              <a:buChar char="•"/>
            </a:pPr>
            <a:r>
              <a:rPr lang="en-US" sz="1050" dirty="0" smtClean="0"/>
              <a:t>Approval </a:t>
            </a:r>
            <a:r>
              <a:rPr lang="en-US" sz="1050" dirty="0"/>
              <a:t>of Changes to Council Memberships</a:t>
            </a:r>
            <a:endParaRPr lang="en-US" sz="1050" b="1" dirty="0"/>
          </a:p>
          <a:p>
            <a:pPr marL="112713" lvl="0" indent="-112713">
              <a:buFont typeface="Arial" pitchFamily="34" charset="0"/>
              <a:buChar char="•"/>
            </a:pPr>
            <a:r>
              <a:rPr lang="en-US" sz="1050" dirty="0"/>
              <a:t>Elections of Teaching Faculty for the Presidential Search Committee</a:t>
            </a:r>
            <a:endParaRPr lang="en-US" sz="1050" b="1" dirty="0"/>
          </a:p>
          <a:p>
            <a:pPr marL="112713" lvl="0" indent="-112713">
              <a:buFont typeface="Arial" pitchFamily="34" charset="0"/>
              <a:buChar char="•"/>
            </a:pPr>
            <a:r>
              <a:rPr lang="en-US" sz="1050" dirty="0"/>
              <a:t>Charter Amendment 1112-03A: Creation of Council on Administrative Review and Evaluation: CARE (GOV)</a:t>
            </a:r>
            <a:endParaRPr lang="en-US" sz="1050" b="1" dirty="0"/>
          </a:p>
          <a:p>
            <a:pPr marL="112713" lvl="0" indent="-112713">
              <a:buFont typeface="Arial" pitchFamily="34" charset="0"/>
              <a:buChar char="•"/>
            </a:pPr>
            <a:r>
              <a:rPr lang="en-US" sz="1050" dirty="0"/>
              <a:t>Senate Bill 1112-08: “Principles for a Just Community” Statement—Removal from University Documents (</a:t>
            </a:r>
            <a:r>
              <a:rPr lang="en-US" sz="1050" dirty="0" err="1"/>
              <a:t>CAFFECoR</a:t>
            </a:r>
            <a:r>
              <a:rPr lang="en-US" sz="1050" dirty="0"/>
              <a:t>)</a:t>
            </a:r>
            <a:endParaRPr lang="en-US" sz="1050" b="1" dirty="0"/>
          </a:p>
          <a:p>
            <a:pPr marL="112713" lvl="0" indent="-112713">
              <a:buFont typeface="Arial" pitchFamily="34" charset="0"/>
              <a:buChar char="•"/>
            </a:pPr>
            <a:r>
              <a:rPr lang="en-US" sz="1050" dirty="0"/>
              <a:t>Senate Resolution 1112-03R:  Resolution to Investigate Violations of Governance Procedures in the Matter of the 2010 Program Deactivations (Senator David Wills)</a:t>
            </a:r>
          </a:p>
          <a:p>
            <a:pPr marL="112713" lvl="0" indent="-112713">
              <a:buFont typeface="Arial" pitchFamily="34" charset="0"/>
              <a:buChar char="•"/>
            </a:pPr>
            <a:r>
              <a:rPr lang="en-US" sz="1050" dirty="0"/>
              <a:t>Senate Resolution 1112-04R:  Resolution to Institute Specific Consultation Procedures Before </a:t>
            </a:r>
            <a:r>
              <a:rPr lang="en-US" sz="1050" dirty="0" err="1"/>
              <a:t>Enaction</a:t>
            </a:r>
            <a:r>
              <a:rPr lang="en-US" sz="1050" dirty="0"/>
              <a:t> of Deactivations (Senator David Wills)</a:t>
            </a:r>
          </a:p>
          <a:p>
            <a:pPr marL="112713" lvl="0" indent="-112713">
              <a:buFont typeface="Arial" pitchFamily="34" charset="0"/>
              <a:buChar char="•"/>
            </a:pPr>
            <a:r>
              <a:rPr lang="en-US" sz="1050" dirty="0"/>
              <a:t>Senate Resolution 1112-05R:  Resolution to Determine Offerings in European Languages and Classical Studies in Accordance with </a:t>
            </a:r>
            <a:r>
              <a:rPr lang="en-US" sz="1050" dirty="0" err="1"/>
              <a:t>UAlbany’s</a:t>
            </a:r>
            <a:r>
              <a:rPr lang="en-US" sz="1050" dirty="0"/>
              <a:t> Mission and Strategic Plan (Senator David Wills)</a:t>
            </a:r>
          </a:p>
          <a:p>
            <a:r>
              <a:rPr lang="en-US" sz="1050" dirty="0"/>
              <a:t> </a:t>
            </a:r>
            <a:endParaRPr lang="en-US" sz="1050" b="1" dirty="0"/>
          </a:p>
          <a:p>
            <a:r>
              <a:rPr lang="en-US" sz="1050" b="1" dirty="0" smtClean="0"/>
              <a:t>Adjournment</a:t>
            </a:r>
            <a:endParaRPr lang="en-US" sz="1050" b="1" dirty="0"/>
          </a:p>
          <a:p>
            <a:endParaRPr lang="en-US" sz="1050" dirty="0"/>
          </a:p>
        </p:txBody>
      </p:sp>
    </p:spTree>
    <p:extLst>
      <p:ext uri="{BB962C8B-B14F-4D97-AF65-F5344CB8AC3E}">
        <p14:creationId xmlns:p14="http://schemas.microsoft.com/office/powerpoint/2010/main" val="20615537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28600" y="273050"/>
            <a:ext cx="3236913" cy="336550"/>
          </a:xfrm>
        </p:spPr>
        <p:txBody>
          <a:bodyPr>
            <a:normAutofit fontScale="90000"/>
          </a:bodyPr>
          <a:lstStyle/>
          <a:p>
            <a:r>
              <a:rPr lang="en-US" dirty="0" smtClean="0"/>
              <a:t>Agenda 2/6/12</a:t>
            </a:r>
            <a:endParaRPr lang="en-US" dirty="0"/>
          </a:p>
        </p:txBody>
      </p:sp>
      <p:sp>
        <p:nvSpPr>
          <p:cNvPr id="5" name="Content Placeholder 4"/>
          <p:cNvSpPr>
            <a:spLocks noGrp="1"/>
          </p:cNvSpPr>
          <p:nvPr>
            <p:ph idx="1"/>
          </p:nvPr>
        </p:nvSpPr>
        <p:spPr/>
        <p:txBody>
          <a:bodyPr>
            <a:normAutofit fontScale="55000" lnSpcReduction="20000"/>
          </a:bodyPr>
          <a:lstStyle/>
          <a:p>
            <a:r>
              <a:rPr lang="en-US" b="1" dirty="0"/>
              <a:t>LISC (Council on Libraries, Information Systems, and Computing) – Nancy Newman, Chair</a:t>
            </a:r>
          </a:p>
          <a:p>
            <a:r>
              <a:rPr lang="en-US" dirty="0"/>
              <a:t>On Dec. 12, LISC established a schedule to address several Information Technology issues. The IT subcommittee will meet on Jan. 17 to discuss the CIO’s revision of the “Responsible Use” policy with Chris Haile and Lisa </a:t>
            </a:r>
            <a:r>
              <a:rPr lang="en-US" dirty="0" err="1"/>
              <a:t>Trubitt</a:t>
            </a:r>
            <a:r>
              <a:rPr lang="en-US" dirty="0"/>
              <a:t>. We have asked Counsel John Reilly to discuss </a:t>
            </a:r>
            <a:r>
              <a:rPr lang="en-US" dirty="0" err="1"/>
              <a:t>UAlbany’s</a:t>
            </a:r>
            <a:r>
              <a:rPr lang="en-US" dirty="0"/>
              <a:t> protocol for handling FOIL requests of faculty email and other issues raised by Steve </a:t>
            </a:r>
            <a:r>
              <a:rPr lang="en-US" dirty="0" err="1"/>
              <a:t>Worona</a:t>
            </a:r>
            <a:r>
              <a:rPr lang="en-US" dirty="0"/>
              <a:t> at UFS at our Feb. 6 meeting. Dean Casserly gave an overview of the Library’s users’ survey. The results showed a desire for expansion of the collections and other resources and more graduate student orientation sessions. The Strategic Plan Working Group on Emerging Technology will share salient items from its idea list with LISC later this spring through Chris Haile (Chair) and our liaison, Bruce Dudek.</a:t>
            </a:r>
          </a:p>
          <a:p>
            <a:r>
              <a:rPr lang="en-US" dirty="0" smtClean="0"/>
              <a:t>Members </a:t>
            </a:r>
            <a:r>
              <a:rPr lang="en-US" dirty="0"/>
              <a:t>of IT met Jan. 17 and 25 to discuss revisions to the "Responsible Use" policy. Chris and Lisa will present a penultimate draft to the subcommittee in early February.</a:t>
            </a:r>
          </a:p>
          <a:p>
            <a:endParaRPr lang="en-US" dirty="0"/>
          </a:p>
        </p:txBody>
      </p:sp>
      <p:sp>
        <p:nvSpPr>
          <p:cNvPr id="6" name="Text Placeholder 5"/>
          <p:cNvSpPr>
            <a:spLocks noGrp="1"/>
          </p:cNvSpPr>
          <p:nvPr>
            <p:ph type="body" sz="half" idx="2"/>
          </p:nvPr>
        </p:nvSpPr>
        <p:spPr>
          <a:xfrm>
            <a:off x="152400" y="685800"/>
            <a:ext cx="3313113" cy="5440363"/>
          </a:xfrm>
        </p:spPr>
        <p:txBody>
          <a:bodyPr>
            <a:noAutofit/>
          </a:bodyPr>
          <a:lstStyle/>
          <a:p>
            <a:r>
              <a:rPr lang="en-US" sz="1050" b="1" dirty="0"/>
              <a:t>Approval of Minutes of December 12, 2011</a:t>
            </a:r>
          </a:p>
          <a:p>
            <a:r>
              <a:rPr lang="en-US" sz="1050" b="1" dirty="0" smtClean="0"/>
              <a:t>Senate </a:t>
            </a:r>
            <a:r>
              <a:rPr lang="en-US" sz="1050" b="1" dirty="0"/>
              <a:t>Chair’s Report – Susanna Fessler</a:t>
            </a:r>
          </a:p>
          <a:p>
            <a:r>
              <a:rPr lang="en-US" sz="1050" dirty="0"/>
              <a:t> </a:t>
            </a:r>
            <a:endParaRPr lang="en-US" sz="1050" dirty="0" smtClean="0"/>
          </a:p>
          <a:p>
            <a:pPr marL="112713" lvl="0" indent="-112713">
              <a:buFont typeface="Arial" pitchFamily="34" charset="0"/>
              <a:buChar char="•"/>
            </a:pPr>
            <a:r>
              <a:rPr lang="en-US" sz="1050" dirty="0" smtClean="0"/>
              <a:t>SUNY-wide Senate Report – J. Philippe Abraham, Shadi Shahedipour-Sandvik and Daniel White</a:t>
            </a:r>
            <a:endParaRPr lang="en-US" sz="1050" b="1" dirty="0" smtClean="0"/>
          </a:p>
          <a:p>
            <a:pPr marL="112713" lvl="0" indent="-112713">
              <a:buFont typeface="Arial" pitchFamily="34" charset="0"/>
              <a:buChar char="•"/>
            </a:pPr>
            <a:r>
              <a:rPr lang="en-US" sz="1050" dirty="0" smtClean="0"/>
              <a:t>Graduate </a:t>
            </a:r>
            <a:r>
              <a:rPr lang="en-US" sz="1050" dirty="0"/>
              <a:t>Student Organization Report – Heidi Nicholls</a:t>
            </a:r>
            <a:endParaRPr lang="en-US" sz="1050" b="1" dirty="0"/>
          </a:p>
          <a:p>
            <a:pPr marL="112713" lvl="0" indent="-112713">
              <a:buFont typeface="Arial" pitchFamily="34" charset="0"/>
              <a:buChar char="•"/>
            </a:pPr>
            <a:r>
              <a:rPr lang="en-US" sz="1050" dirty="0"/>
              <a:t>Student Association Report – Bryant Barksdale</a:t>
            </a:r>
            <a:endParaRPr lang="en-US" sz="1050" b="1" dirty="0"/>
          </a:p>
          <a:p>
            <a:pPr marL="112713" lvl="0" indent="-112713">
              <a:buFont typeface="Arial" pitchFamily="34" charset="0"/>
              <a:buChar char="•"/>
            </a:pPr>
            <a:r>
              <a:rPr lang="en-US" sz="1050" b="1" u="sng" dirty="0"/>
              <a:t>Council/Committee </a:t>
            </a:r>
            <a:r>
              <a:rPr lang="en-US" sz="1050" b="1" u="sng" dirty="0" smtClean="0"/>
              <a:t>Reports</a:t>
            </a:r>
            <a:r>
              <a:rPr lang="en-US" sz="1050" dirty="0"/>
              <a:t>	</a:t>
            </a:r>
            <a:endParaRPr lang="en-US" sz="1050" b="1" u="sng" dirty="0"/>
          </a:p>
          <a:p>
            <a:r>
              <a:rPr lang="en-US" sz="1050" b="1" dirty="0" smtClean="0"/>
              <a:t>Old </a:t>
            </a:r>
            <a:r>
              <a:rPr lang="en-US" sz="1050" b="1" dirty="0"/>
              <a:t>Business</a:t>
            </a:r>
          </a:p>
          <a:p>
            <a:r>
              <a:rPr lang="en-US" sz="1050" b="1" dirty="0" smtClean="0"/>
              <a:t>New </a:t>
            </a:r>
            <a:r>
              <a:rPr lang="en-US" sz="1050" b="1" dirty="0"/>
              <a:t>Business</a:t>
            </a:r>
          </a:p>
          <a:p>
            <a:pPr marL="112713" indent="-112713">
              <a:buFont typeface="Arial" pitchFamily="34" charset="0"/>
              <a:buChar char="•"/>
            </a:pPr>
            <a:r>
              <a:rPr lang="en-US" sz="1050" dirty="0" smtClean="0"/>
              <a:t>Approval </a:t>
            </a:r>
            <a:r>
              <a:rPr lang="en-US" sz="1050" dirty="0"/>
              <a:t>of Changes to Council Memberships</a:t>
            </a:r>
            <a:endParaRPr lang="en-US" sz="1050" b="1" dirty="0"/>
          </a:p>
          <a:p>
            <a:pPr marL="112713" lvl="0" indent="-112713">
              <a:buFont typeface="Arial" pitchFamily="34" charset="0"/>
              <a:buChar char="•"/>
            </a:pPr>
            <a:r>
              <a:rPr lang="en-US" sz="1050" dirty="0"/>
              <a:t>Elections of Teaching Faculty for the Presidential Search Committee</a:t>
            </a:r>
            <a:endParaRPr lang="en-US" sz="1050" b="1" dirty="0"/>
          </a:p>
          <a:p>
            <a:pPr marL="112713" lvl="0" indent="-112713">
              <a:buFont typeface="Arial" pitchFamily="34" charset="0"/>
              <a:buChar char="•"/>
            </a:pPr>
            <a:r>
              <a:rPr lang="en-US" sz="1050" dirty="0"/>
              <a:t>Charter Amendment 1112-03A: Creation of Council on Administrative Review and Evaluation: CARE (GOV)</a:t>
            </a:r>
            <a:endParaRPr lang="en-US" sz="1050" b="1" dirty="0"/>
          </a:p>
          <a:p>
            <a:pPr marL="112713" lvl="0" indent="-112713">
              <a:buFont typeface="Arial" pitchFamily="34" charset="0"/>
              <a:buChar char="•"/>
            </a:pPr>
            <a:r>
              <a:rPr lang="en-US" sz="1050" dirty="0"/>
              <a:t>Senate Bill 1112-08: “Principles for a Just Community” Statement—Removal from University Documents (</a:t>
            </a:r>
            <a:r>
              <a:rPr lang="en-US" sz="1050" dirty="0" err="1"/>
              <a:t>CAFFECoR</a:t>
            </a:r>
            <a:r>
              <a:rPr lang="en-US" sz="1050" dirty="0"/>
              <a:t>)</a:t>
            </a:r>
            <a:endParaRPr lang="en-US" sz="1050" b="1" dirty="0"/>
          </a:p>
          <a:p>
            <a:pPr marL="112713" lvl="0" indent="-112713">
              <a:buFont typeface="Arial" pitchFamily="34" charset="0"/>
              <a:buChar char="•"/>
            </a:pPr>
            <a:r>
              <a:rPr lang="en-US" sz="1050" dirty="0"/>
              <a:t>Senate Resolution 1112-03R:  Resolution to Investigate Violations of Governance Procedures in the Matter of the 2010 Program Deactivations (Senator David Wills)</a:t>
            </a:r>
          </a:p>
          <a:p>
            <a:pPr marL="112713" lvl="0" indent="-112713">
              <a:buFont typeface="Arial" pitchFamily="34" charset="0"/>
              <a:buChar char="•"/>
            </a:pPr>
            <a:r>
              <a:rPr lang="en-US" sz="1050" dirty="0"/>
              <a:t>Senate Resolution 1112-04R:  Resolution to Institute Specific Consultation Procedures Before </a:t>
            </a:r>
            <a:r>
              <a:rPr lang="en-US" sz="1050" dirty="0" err="1"/>
              <a:t>Enaction</a:t>
            </a:r>
            <a:r>
              <a:rPr lang="en-US" sz="1050" dirty="0"/>
              <a:t> of Deactivations (Senator David Wills)</a:t>
            </a:r>
          </a:p>
          <a:p>
            <a:pPr marL="112713" lvl="0" indent="-112713">
              <a:buFont typeface="Arial" pitchFamily="34" charset="0"/>
              <a:buChar char="•"/>
            </a:pPr>
            <a:r>
              <a:rPr lang="en-US" sz="1050" dirty="0"/>
              <a:t>Senate Resolution 1112-05R:  Resolution to Determine Offerings in European Languages and Classical Studies in Accordance with </a:t>
            </a:r>
            <a:r>
              <a:rPr lang="en-US" sz="1050" dirty="0" err="1"/>
              <a:t>UAlbany’s</a:t>
            </a:r>
            <a:r>
              <a:rPr lang="en-US" sz="1050" dirty="0"/>
              <a:t> Mission and Strategic Plan (Senator David Wills)</a:t>
            </a:r>
          </a:p>
          <a:p>
            <a:r>
              <a:rPr lang="en-US" sz="1050" dirty="0"/>
              <a:t> </a:t>
            </a:r>
            <a:endParaRPr lang="en-US" sz="1050" b="1" dirty="0"/>
          </a:p>
          <a:p>
            <a:r>
              <a:rPr lang="en-US" sz="1050" b="1" dirty="0" smtClean="0"/>
              <a:t>Adjournment</a:t>
            </a:r>
            <a:endParaRPr lang="en-US" sz="1050" b="1" dirty="0"/>
          </a:p>
          <a:p>
            <a:endParaRPr lang="en-US" sz="1050" dirty="0"/>
          </a:p>
        </p:txBody>
      </p:sp>
    </p:spTree>
    <p:extLst>
      <p:ext uri="{BB962C8B-B14F-4D97-AF65-F5344CB8AC3E}">
        <p14:creationId xmlns:p14="http://schemas.microsoft.com/office/powerpoint/2010/main" val="206155373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28600" y="273050"/>
            <a:ext cx="3236913" cy="336550"/>
          </a:xfrm>
        </p:spPr>
        <p:txBody>
          <a:bodyPr>
            <a:normAutofit fontScale="90000"/>
          </a:bodyPr>
          <a:lstStyle/>
          <a:p>
            <a:r>
              <a:rPr lang="en-US" dirty="0" smtClean="0"/>
              <a:t>Agenda 2/6/12</a:t>
            </a:r>
            <a:endParaRPr lang="en-US" dirty="0"/>
          </a:p>
        </p:txBody>
      </p:sp>
      <p:sp>
        <p:nvSpPr>
          <p:cNvPr id="5" name="Content Placeholder 4"/>
          <p:cNvSpPr>
            <a:spLocks noGrp="1"/>
          </p:cNvSpPr>
          <p:nvPr>
            <p:ph idx="1"/>
          </p:nvPr>
        </p:nvSpPr>
        <p:spPr/>
        <p:txBody>
          <a:bodyPr>
            <a:normAutofit fontScale="70000" lnSpcReduction="20000"/>
          </a:bodyPr>
          <a:lstStyle/>
          <a:p>
            <a:r>
              <a:rPr lang="en-US" b="1" dirty="0"/>
              <a:t>UAC (Undergraduate Academic Council) – JoAnne Malatesta, Chair</a:t>
            </a:r>
          </a:p>
          <a:p>
            <a:r>
              <a:rPr lang="en-US" dirty="0"/>
              <a:t>The Undergraduate Academic Council met on both December 12</a:t>
            </a:r>
            <a:r>
              <a:rPr lang="en-US" baseline="30000" dirty="0"/>
              <a:t>th</a:t>
            </a:r>
            <a:r>
              <a:rPr lang="en-US" dirty="0"/>
              <a:t> and December 15</a:t>
            </a:r>
            <a:r>
              <a:rPr lang="en-US" baseline="30000" dirty="0"/>
              <a:t>th</a:t>
            </a:r>
            <a:r>
              <a:rPr lang="en-US" dirty="0"/>
              <a:t> to review the general education proposal from the General Education Committee.  After discussion and agreement to slight revisions, the UAC voted to approve the proposal with one member abstaining.  The Chairs of UAC and the General Education Committee are now working on the final version of the proposal.  The proposal will be forwarded to UPPC no later than early February with the goal of bringing the proposal to the Senate as soon as possible this semester</a:t>
            </a:r>
            <a:r>
              <a:rPr lang="en-US" dirty="0" smtClean="0"/>
              <a:t>.</a:t>
            </a:r>
            <a:endParaRPr lang="en-US" dirty="0"/>
          </a:p>
        </p:txBody>
      </p:sp>
      <p:sp>
        <p:nvSpPr>
          <p:cNvPr id="6" name="Text Placeholder 5"/>
          <p:cNvSpPr>
            <a:spLocks noGrp="1"/>
          </p:cNvSpPr>
          <p:nvPr>
            <p:ph type="body" sz="half" idx="2"/>
          </p:nvPr>
        </p:nvSpPr>
        <p:spPr>
          <a:xfrm>
            <a:off x="152400" y="685800"/>
            <a:ext cx="3313113" cy="5440363"/>
          </a:xfrm>
        </p:spPr>
        <p:txBody>
          <a:bodyPr>
            <a:noAutofit/>
          </a:bodyPr>
          <a:lstStyle/>
          <a:p>
            <a:r>
              <a:rPr lang="en-US" sz="1050" b="1" dirty="0"/>
              <a:t>Approval of Minutes of December 12, 2011</a:t>
            </a:r>
          </a:p>
          <a:p>
            <a:r>
              <a:rPr lang="en-US" sz="1050" b="1" dirty="0" smtClean="0"/>
              <a:t>Senate </a:t>
            </a:r>
            <a:r>
              <a:rPr lang="en-US" sz="1050" b="1" dirty="0"/>
              <a:t>Chair’s Report – Susanna Fessler</a:t>
            </a:r>
          </a:p>
          <a:p>
            <a:r>
              <a:rPr lang="en-US" sz="1050" dirty="0"/>
              <a:t> </a:t>
            </a:r>
            <a:endParaRPr lang="en-US" sz="1050" dirty="0" smtClean="0"/>
          </a:p>
          <a:p>
            <a:pPr marL="112713" lvl="0" indent="-112713">
              <a:buFont typeface="Arial" pitchFamily="34" charset="0"/>
              <a:buChar char="•"/>
            </a:pPr>
            <a:r>
              <a:rPr lang="en-US" sz="1050" dirty="0" smtClean="0"/>
              <a:t>SUNY-wide Senate Report – J. Philippe Abraham, Shadi Shahedipour-Sandvik and Daniel White</a:t>
            </a:r>
            <a:endParaRPr lang="en-US" sz="1050" b="1" dirty="0" smtClean="0"/>
          </a:p>
          <a:p>
            <a:pPr marL="112713" lvl="0" indent="-112713">
              <a:buFont typeface="Arial" pitchFamily="34" charset="0"/>
              <a:buChar char="•"/>
            </a:pPr>
            <a:r>
              <a:rPr lang="en-US" sz="1050" dirty="0" smtClean="0"/>
              <a:t>Graduate </a:t>
            </a:r>
            <a:r>
              <a:rPr lang="en-US" sz="1050" dirty="0"/>
              <a:t>Student Organization Report – Heidi Nicholls</a:t>
            </a:r>
            <a:endParaRPr lang="en-US" sz="1050" b="1" dirty="0"/>
          </a:p>
          <a:p>
            <a:pPr marL="112713" lvl="0" indent="-112713">
              <a:buFont typeface="Arial" pitchFamily="34" charset="0"/>
              <a:buChar char="•"/>
            </a:pPr>
            <a:r>
              <a:rPr lang="en-US" sz="1050" dirty="0"/>
              <a:t>Student Association Report – Bryant Barksdale</a:t>
            </a:r>
            <a:endParaRPr lang="en-US" sz="1050" b="1" dirty="0"/>
          </a:p>
          <a:p>
            <a:pPr marL="112713" lvl="0" indent="-112713">
              <a:buFont typeface="Arial" pitchFamily="34" charset="0"/>
              <a:buChar char="•"/>
            </a:pPr>
            <a:r>
              <a:rPr lang="en-US" sz="1050" b="1" u="sng" dirty="0"/>
              <a:t>Council/Committee </a:t>
            </a:r>
            <a:r>
              <a:rPr lang="en-US" sz="1050" b="1" u="sng" dirty="0" smtClean="0"/>
              <a:t>Reports</a:t>
            </a:r>
            <a:r>
              <a:rPr lang="en-US" sz="1050" dirty="0"/>
              <a:t>	</a:t>
            </a:r>
            <a:endParaRPr lang="en-US" sz="1050" b="1" u="sng" dirty="0"/>
          </a:p>
          <a:p>
            <a:r>
              <a:rPr lang="en-US" sz="1050" b="1" dirty="0" smtClean="0"/>
              <a:t>Old </a:t>
            </a:r>
            <a:r>
              <a:rPr lang="en-US" sz="1050" b="1" dirty="0"/>
              <a:t>Business</a:t>
            </a:r>
          </a:p>
          <a:p>
            <a:r>
              <a:rPr lang="en-US" sz="1050" b="1" dirty="0" smtClean="0"/>
              <a:t>New </a:t>
            </a:r>
            <a:r>
              <a:rPr lang="en-US" sz="1050" b="1" dirty="0"/>
              <a:t>Business</a:t>
            </a:r>
          </a:p>
          <a:p>
            <a:pPr marL="112713" indent="-112713">
              <a:buFont typeface="Arial" pitchFamily="34" charset="0"/>
              <a:buChar char="•"/>
            </a:pPr>
            <a:r>
              <a:rPr lang="en-US" sz="1050" dirty="0" smtClean="0"/>
              <a:t>Approval </a:t>
            </a:r>
            <a:r>
              <a:rPr lang="en-US" sz="1050" dirty="0"/>
              <a:t>of Changes to Council Memberships</a:t>
            </a:r>
            <a:endParaRPr lang="en-US" sz="1050" b="1" dirty="0"/>
          </a:p>
          <a:p>
            <a:pPr marL="112713" lvl="0" indent="-112713">
              <a:buFont typeface="Arial" pitchFamily="34" charset="0"/>
              <a:buChar char="•"/>
            </a:pPr>
            <a:r>
              <a:rPr lang="en-US" sz="1050" dirty="0"/>
              <a:t>Elections of Teaching Faculty for the Presidential Search Committee</a:t>
            </a:r>
            <a:endParaRPr lang="en-US" sz="1050" b="1" dirty="0"/>
          </a:p>
          <a:p>
            <a:pPr marL="112713" lvl="0" indent="-112713">
              <a:buFont typeface="Arial" pitchFamily="34" charset="0"/>
              <a:buChar char="•"/>
            </a:pPr>
            <a:r>
              <a:rPr lang="en-US" sz="1050" dirty="0"/>
              <a:t>Charter Amendment 1112-03A: Creation of Council on Administrative Review and Evaluation: CARE (GOV)</a:t>
            </a:r>
            <a:endParaRPr lang="en-US" sz="1050" b="1" dirty="0"/>
          </a:p>
          <a:p>
            <a:pPr marL="112713" lvl="0" indent="-112713">
              <a:buFont typeface="Arial" pitchFamily="34" charset="0"/>
              <a:buChar char="•"/>
            </a:pPr>
            <a:r>
              <a:rPr lang="en-US" sz="1050" dirty="0"/>
              <a:t>Senate Bill 1112-08: “Principles for a Just Community” Statement—Removal from University Documents (</a:t>
            </a:r>
            <a:r>
              <a:rPr lang="en-US" sz="1050" dirty="0" err="1"/>
              <a:t>CAFFECoR</a:t>
            </a:r>
            <a:r>
              <a:rPr lang="en-US" sz="1050" dirty="0"/>
              <a:t>)</a:t>
            </a:r>
            <a:endParaRPr lang="en-US" sz="1050" b="1" dirty="0"/>
          </a:p>
          <a:p>
            <a:pPr marL="112713" lvl="0" indent="-112713">
              <a:buFont typeface="Arial" pitchFamily="34" charset="0"/>
              <a:buChar char="•"/>
            </a:pPr>
            <a:r>
              <a:rPr lang="en-US" sz="1050" dirty="0"/>
              <a:t>Senate Resolution 1112-03R:  Resolution to Investigate Violations of Governance Procedures in the Matter of the 2010 Program Deactivations (Senator David Wills)</a:t>
            </a:r>
          </a:p>
          <a:p>
            <a:pPr marL="112713" lvl="0" indent="-112713">
              <a:buFont typeface="Arial" pitchFamily="34" charset="0"/>
              <a:buChar char="•"/>
            </a:pPr>
            <a:r>
              <a:rPr lang="en-US" sz="1050" dirty="0"/>
              <a:t>Senate Resolution 1112-04R:  Resolution to Institute Specific Consultation Procedures Before </a:t>
            </a:r>
            <a:r>
              <a:rPr lang="en-US" sz="1050" dirty="0" err="1"/>
              <a:t>Enaction</a:t>
            </a:r>
            <a:r>
              <a:rPr lang="en-US" sz="1050" dirty="0"/>
              <a:t> of Deactivations (Senator David Wills)</a:t>
            </a:r>
          </a:p>
          <a:p>
            <a:pPr marL="112713" lvl="0" indent="-112713">
              <a:buFont typeface="Arial" pitchFamily="34" charset="0"/>
              <a:buChar char="•"/>
            </a:pPr>
            <a:r>
              <a:rPr lang="en-US" sz="1050" dirty="0"/>
              <a:t>Senate Resolution 1112-05R:  Resolution to Determine Offerings in European Languages and Classical Studies in Accordance with </a:t>
            </a:r>
            <a:r>
              <a:rPr lang="en-US" sz="1050" dirty="0" err="1"/>
              <a:t>UAlbany’s</a:t>
            </a:r>
            <a:r>
              <a:rPr lang="en-US" sz="1050" dirty="0"/>
              <a:t> Mission and Strategic Plan (Senator David Wills)</a:t>
            </a:r>
          </a:p>
          <a:p>
            <a:r>
              <a:rPr lang="en-US" sz="1050" dirty="0"/>
              <a:t> </a:t>
            </a:r>
            <a:endParaRPr lang="en-US" sz="1050" b="1" dirty="0"/>
          </a:p>
          <a:p>
            <a:r>
              <a:rPr lang="en-US" sz="1050" b="1" dirty="0" smtClean="0"/>
              <a:t>Adjournment</a:t>
            </a:r>
            <a:endParaRPr lang="en-US" sz="1050" b="1" dirty="0"/>
          </a:p>
          <a:p>
            <a:endParaRPr lang="en-US" sz="1050" dirty="0"/>
          </a:p>
        </p:txBody>
      </p:sp>
    </p:spTree>
    <p:extLst>
      <p:ext uri="{BB962C8B-B14F-4D97-AF65-F5344CB8AC3E}">
        <p14:creationId xmlns:p14="http://schemas.microsoft.com/office/powerpoint/2010/main" val="20615537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28600" y="273050"/>
            <a:ext cx="3236913" cy="336550"/>
          </a:xfrm>
        </p:spPr>
        <p:txBody>
          <a:bodyPr>
            <a:normAutofit fontScale="90000"/>
          </a:bodyPr>
          <a:lstStyle/>
          <a:p>
            <a:r>
              <a:rPr lang="en-US" dirty="0" smtClean="0"/>
              <a:t>Agenda 2/6/12</a:t>
            </a:r>
            <a:endParaRPr lang="en-US" dirty="0"/>
          </a:p>
        </p:txBody>
      </p:sp>
      <p:sp>
        <p:nvSpPr>
          <p:cNvPr id="5" name="Content Placeholder 4"/>
          <p:cNvSpPr>
            <a:spLocks noGrp="1"/>
          </p:cNvSpPr>
          <p:nvPr>
            <p:ph idx="1"/>
          </p:nvPr>
        </p:nvSpPr>
        <p:spPr/>
        <p:txBody>
          <a:bodyPr/>
          <a:lstStyle/>
          <a:p>
            <a:r>
              <a:rPr lang="en-US" b="1" dirty="0"/>
              <a:t>ULC (University Life Council) – Yenisel Gulatee, Chair</a:t>
            </a:r>
          </a:p>
          <a:p>
            <a:r>
              <a:rPr lang="en-US" dirty="0"/>
              <a:t>ULC is currently in the process of planning the Spring 2012 meetings. </a:t>
            </a:r>
          </a:p>
        </p:txBody>
      </p:sp>
      <p:sp>
        <p:nvSpPr>
          <p:cNvPr id="6" name="Text Placeholder 5"/>
          <p:cNvSpPr>
            <a:spLocks noGrp="1"/>
          </p:cNvSpPr>
          <p:nvPr>
            <p:ph type="body" sz="half" idx="2"/>
          </p:nvPr>
        </p:nvSpPr>
        <p:spPr>
          <a:xfrm>
            <a:off x="152400" y="685800"/>
            <a:ext cx="3313113" cy="5440363"/>
          </a:xfrm>
        </p:spPr>
        <p:txBody>
          <a:bodyPr>
            <a:noAutofit/>
          </a:bodyPr>
          <a:lstStyle/>
          <a:p>
            <a:r>
              <a:rPr lang="en-US" sz="1050" b="1" dirty="0"/>
              <a:t>Approval of Minutes of December 12, 2011</a:t>
            </a:r>
          </a:p>
          <a:p>
            <a:r>
              <a:rPr lang="en-US" sz="1050" b="1" dirty="0" smtClean="0"/>
              <a:t>Senate </a:t>
            </a:r>
            <a:r>
              <a:rPr lang="en-US" sz="1050" b="1" dirty="0"/>
              <a:t>Chair’s Report – Susanna Fessler</a:t>
            </a:r>
          </a:p>
          <a:p>
            <a:r>
              <a:rPr lang="en-US" sz="1050" dirty="0"/>
              <a:t> </a:t>
            </a:r>
            <a:endParaRPr lang="en-US" sz="1050" dirty="0" smtClean="0"/>
          </a:p>
          <a:p>
            <a:pPr marL="112713" lvl="0" indent="-112713">
              <a:buFont typeface="Arial" pitchFamily="34" charset="0"/>
              <a:buChar char="•"/>
            </a:pPr>
            <a:r>
              <a:rPr lang="en-US" sz="1050" dirty="0" smtClean="0"/>
              <a:t>SUNY-wide Senate Report – J. Philippe Abraham, Shadi Shahedipour-Sandvik and Daniel White</a:t>
            </a:r>
            <a:endParaRPr lang="en-US" sz="1050" b="1" dirty="0" smtClean="0"/>
          </a:p>
          <a:p>
            <a:pPr marL="112713" lvl="0" indent="-112713">
              <a:buFont typeface="Arial" pitchFamily="34" charset="0"/>
              <a:buChar char="•"/>
            </a:pPr>
            <a:r>
              <a:rPr lang="en-US" sz="1050" dirty="0" smtClean="0"/>
              <a:t>Graduate </a:t>
            </a:r>
            <a:r>
              <a:rPr lang="en-US" sz="1050" dirty="0"/>
              <a:t>Student Organization Report – Heidi Nicholls</a:t>
            </a:r>
            <a:endParaRPr lang="en-US" sz="1050" b="1" dirty="0"/>
          </a:p>
          <a:p>
            <a:pPr marL="112713" lvl="0" indent="-112713">
              <a:buFont typeface="Arial" pitchFamily="34" charset="0"/>
              <a:buChar char="•"/>
            </a:pPr>
            <a:r>
              <a:rPr lang="en-US" sz="1050" dirty="0"/>
              <a:t>Student Association Report – Bryant Barksdale</a:t>
            </a:r>
            <a:endParaRPr lang="en-US" sz="1050" b="1" dirty="0"/>
          </a:p>
          <a:p>
            <a:pPr marL="112713" lvl="0" indent="-112713">
              <a:buFont typeface="Arial" pitchFamily="34" charset="0"/>
              <a:buChar char="•"/>
            </a:pPr>
            <a:r>
              <a:rPr lang="en-US" sz="1050" b="1" u="sng" dirty="0"/>
              <a:t>Council/Committee </a:t>
            </a:r>
            <a:r>
              <a:rPr lang="en-US" sz="1050" b="1" u="sng" dirty="0" smtClean="0"/>
              <a:t>Reports</a:t>
            </a:r>
            <a:r>
              <a:rPr lang="en-US" sz="1050" dirty="0"/>
              <a:t>	</a:t>
            </a:r>
            <a:endParaRPr lang="en-US" sz="1050" b="1" u="sng" dirty="0"/>
          </a:p>
          <a:p>
            <a:r>
              <a:rPr lang="en-US" sz="1050" b="1" dirty="0" smtClean="0"/>
              <a:t>Old </a:t>
            </a:r>
            <a:r>
              <a:rPr lang="en-US" sz="1050" b="1" dirty="0"/>
              <a:t>Business</a:t>
            </a:r>
          </a:p>
          <a:p>
            <a:r>
              <a:rPr lang="en-US" sz="1050" b="1" dirty="0" smtClean="0"/>
              <a:t>New </a:t>
            </a:r>
            <a:r>
              <a:rPr lang="en-US" sz="1050" b="1" dirty="0"/>
              <a:t>Business</a:t>
            </a:r>
          </a:p>
          <a:p>
            <a:pPr marL="112713" indent="-112713">
              <a:buFont typeface="Arial" pitchFamily="34" charset="0"/>
              <a:buChar char="•"/>
            </a:pPr>
            <a:r>
              <a:rPr lang="en-US" sz="1050" dirty="0" smtClean="0"/>
              <a:t>Approval </a:t>
            </a:r>
            <a:r>
              <a:rPr lang="en-US" sz="1050" dirty="0"/>
              <a:t>of Changes to Council Memberships</a:t>
            </a:r>
            <a:endParaRPr lang="en-US" sz="1050" b="1" dirty="0"/>
          </a:p>
          <a:p>
            <a:pPr marL="112713" lvl="0" indent="-112713">
              <a:buFont typeface="Arial" pitchFamily="34" charset="0"/>
              <a:buChar char="•"/>
            </a:pPr>
            <a:r>
              <a:rPr lang="en-US" sz="1050" dirty="0"/>
              <a:t>Elections of Teaching Faculty for the Presidential Search Committee</a:t>
            </a:r>
            <a:endParaRPr lang="en-US" sz="1050" b="1" dirty="0"/>
          </a:p>
          <a:p>
            <a:pPr marL="112713" lvl="0" indent="-112713">
              <a:buFont typeface="Arial" pitchFamily="34" charset="0"/>
              <a:buChar char="•"/>
            </a:pPr>
            <a:r>
              <a:rPr lang="en-US" sz="1050" dirty="0"/>
              <a:t>Charter Amendment 1112-03A: Creation of Council on Administrative Review and Evaluation: CARE (GOV)</a:t>
            </a:r>
            <a:endParaRPr lang="en-US" sz="1050" b="1" dirty="0"/>
          </a:p>
          <a:p>
            <a:pPr marL="112713" lvl="0" indent="-112713">
              <a:buFont typeface="Arial" pitchFamily="34" charset="0"/>
              <a:buChar char="•"/>
            </a:pPr>
            <a:r>
              <a:rPr lang="en-US" sz="1050" dirty="0"/>
              <a:t>Senate Bill 1112-08: “Principles for a Just Community” Statement—Removal from University Documents (</a:t>
            </a:r>
            <a:r>
              <a:rPr lang="en-US" sz="1050" dirty="0" err="1"/>
              <a:t>CAFFECoR</a:t>
            </a:r>
            <a:r>
              <a:rPr lang="en-US" sz="1050" dirty="0"/>
              <a:t>)</a:t>
            </a:r>
            <a:endParaRPr lang="en-US" sz="1050" b="1" dirty="0"/>
          </a:p>
          <a:p>
            <a:pPr marL="112713" lvl="0" indent="-112713">
              <a:buFont typeface="Arial" pitchFamily="34" charset="0"/>
              <a:buChar char="•"/>
            </a:pPr>
            <a:r>
              <a:rPr lang="en-US" sz="1050" dirty="0"/>
              <a:t>Senate Resolution 1112-03R:  Resolution to Investigate Violations of Governance Procedures in the Matter of the 2010 Program Deactivations (Senator David Wills)</a:t>
            </a:r>
          </a:p>
          <a:p>
            <a:pPr marL="112713" lvl="0" indent="-112713">
              <a:buFont typeface="Arial" pitchFamily="34" charset="0"/>
              <a:buChar char="•"/>
            </a:pPr>
            <a:r>
              <a:rPr lang="en-US" sz="1050" dirty="0"/>
              <a:t>Senate Resolution 1112-04R:  Resolution to Institute Specific Consultation Procedures Before </a:t>
            </a:r>
            <a:r>
              <a:rPr lang="en-US" sz="1050" dirty="0" err="1"/>
              <a:t>Enaction</a:t>
            </a:r>
            <a:r>
              <a:rPr lang="en-US" sz="1050" dirty="0"/>
              <a:t> of Deactivations (Senator David Wills)</a:t>
            </a:r>
          </a:p>
          <a:p>
            <a:pPr marL="112713" lvl="0" indent="-112713">
              <a:buFont typeface="Arial" pitchFamily="34" charset="0"/>
              <a:buChar char="•"/>
            </a:pPr>
            <a:r>
              <a:rPr lang="en-US" sz="1050" dirty="0"/>
              <a:t>Senate Resolution 1112-05R:  Resolution to Determine Offerings in European Languages and Classical Studies in Accordance with </a:t>
            </a:r>
            <a:r>
              <a:rPr lang="en-US" sz="1050" dirty="0" err="1"/>
              <a:t>UAlbany’s</a:t>
            </a:r>
            <a:r>
              <a:rPr lang="en-US" sz="1050" dirty="0"/>
              <a:t> Mission and Strategic Plan (Senator David Wills)</a:t>
            </a:r>
          </a:p>
          <a:p>
            <a:r>
              <a:rPr lang="en-US" sz="1050" dirty="0"/>
              <a:t> </a:t>
            </a:r>
            <a:endParaRPr lang="en-US" sz="1050" b="1" dirty="0"/>
          </a:p>
          <a:p>
            <a:r>
              <a:rPr lang="en-US" sz="1050" b="1" dirty="0" smtClean="0"/>
              <a:t>Adjournment</a:t>
            </a:r>
            <a:endParaRPr lang="en-US" sz="1050" b="1" dirty="0"/>
          </a:p>
          <a:p>
            <a:endParaRPr lang="en-US" sz="1050" dirty="0"/>
          </a:p>
        </p:txBody>
      </p:sp>
    </p:spTree>
    <p:extLst>
      <p:ext uri="{BB962C8B-B14F-4D97-AF65-F5344CB8AC3E}">
        <p14:creationId xmlns:p14="http://schemas.microsoft.com/office/powerpoint/2010/main" val="20615537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28600" y="273050"/>
            <a:ext cx="3236913" cy="336550"/>
          </a:xfrm>
        </p:spPr>
        <p:txBody>
          <a:bodyPr>
            <a:normAutofit fontScale="90000"/>
          </a:bodyPr>
          <a:lstStyle/>
          <a:p>
            <a:r>
              <a:rPr lang="en-US" dirty="0" smtClean="0"/>
              <a:t>Agenda 2/6/12</a:t>
            </a:r>
            <a:endParaRPr lang="en-US" dirty="0"/>
          </a:p>
        </p:txBody>
      </p:sp>
      <p:sp>
        <p:nvSpPr>
          <p:cNvPr id="5" name="Content Placeholder 4"/>
          <p:cNvSpPr>
            <a:spLocks noGrp="1"/>
          </p:cNvSpPr>
          <p:nvPr>
            <p:ph idx="1"/>
          </p:nvPr>
        </p:nvSpPr>
        <p:spPr/>
        <p:txBody>
          <a:bodyPr/>
          <a:lstStyle/>
          <a:p>
            <a:pPr marL="0" indent="0" algn="ctr">
              <a:buNone/>
            </a:pPr>
            <a:endParaRPr lang="en-US" dirty="0" smtClean="0"/>
          </a:p>
          <a:p>
            <a:pPr marL="0" indent="0" algn="ctr">
              <a:buNone/>
            </a:pPr>
            <a:endParaRPr lang="en-US" dirty="0"/>
          </a:p>
          <a:p>
            <a:pPr marL="0" indent="0" algn="ctr">
              <a:buNone/>
            </a:pPr>
            <a:r>
              <a:rPr lang="en-US" dirty="0" smtClean="0"/>
              <a:t>Approval of the Minutes</a:t>
            </a:r>
          </a:p>
          <a:p>
            <a:pPr marL="0" indent="0" algn="ctr">
              <a:buNone/>
            </a:pPr>
            <a:r>
              <a:rPr lang="en-US" dirty="0" smtClean="0"/>
              <a:t>Of December 12, 2011</a:t>
            </a:r>
            <a:endParaRPr lang="en-US" dirty="0"/>
          </a:p>
        </p:txBody>
      </p:sp>
      <p:sp>
        <p:nvSpPr>
          <p:cNvPr id="6" name="Text Placeholder 5"/>
          <p:cNvSpPr>
            <a:spLocks noGrp="1"/>
          </p:cNvSpPr>
          <p:nvPr>
            <p:ph type="body" sz="half" idx="2"/>
          </p:nvPr>
        </p:nvSpPr>
        <p:spPr>
          <a:xfrm>
            <a:off x="152400" y="685800"/>
            <a:ext cx="3313113" cy="5440363"/>
          </a:xfrm>
        </p:spPr>
        <p:txBody>
          <a:bodyPr>
            <a:noAutofit/>
          </a:bodyPr>
          <a:lstStyle/>
          <a:p>
            <a:r>
              <a:rPr lang="en-US" sz="1050" b="1" u="sng" dirty="0"/>
              <a:t>Approval of Minutes of December 12, 2011</a:t>
            </a:r>
          </a:p>
          <a:p>
            <a:r>
              <a:rPr lang="en-US" sz="1050" b="1" dirty="0" smtClean="0"/>
              <a:t>Senate </a:t>
            </a:r>
            <a:r>
              <a:rPr lang="en-US" sz="1050" b="1" dirty="0"/>
              <a:t>Chair’s Report – Susanna Fessler</a:t>
            </a:r>
          </a:p>
          <a:p>
            <a:r>
              <a:rPr lang="en-US" sz="1050" dirty="0"/>
              <a:t> </a:t>
            </a:r>
            <a:endParaRPr lang="en-US" sz="1050" dirty="0" smtClean="0"/>
          </a:p>
          <a:p>
            <a:pPr marL="112713" lvl="0" indent="-112713">
              <a:buFont typeface="Arial" pitchFamily="34" charset="0"/>
              <a:buChar char="•"/>
            </a:pPr>
            <a:r>
              <a:rPr lang="en-US" sz="1050" dirty="0" smtClean="0"/>
              <a:t>SUNY-wide Senate Report – J. Philippe Abraham, Shadi Shahedipour-Sandvik and Daniel White</a:t>
            </a:r>
            <a:endParaRPr lang="en-US" sz="1050" b="1" dirty="0" smtClean="0"/>
          </a:p>
          <a:p>
            <a:pPr marL="112713" lvl="0" indent="-112713">
              <a:buFont typeface="Arial" pitchFamily="34" charset="0"/>
              <a:buChar char="•"/>
            </a:pPr>
            <a:r>
              <a:rPr lang="en-US" sz="1050" dirty="0" smtClean="0"/>
              <a:t>Graduate </a:t>
            </a:r>
            <a:r>
              <a:rPr lang="en-US" sz="1050" dirty="0"/>
              <a:t>Student Organization Report – Heidi Nicholls</a:t>
            </a:r>
            <a:endParaRPr lang="en-US" sz="1050" b="1" dirty="0"/>
          </a:p>
          <a:p>
            <a:pPr marL="112713" lvl="0" indent="-112713">
              <a:buFont typeface="Arial" pitchFamily="34" charset="0"/>
              <a:buChar char="•"/>
            </a:pPr>
            <a:r>
              <a:rPr lang="en-US" sz="1050" dirty="0"/>
              <a:t>Student Association Report – Bryant Barksdale</a:t>
            </a:r>
            <a:endParaRPr lang="en-US" sz="1050" b="1" dirty="0"/>
          </a:p>
          <a:p>
            <a:pPr marL="112713" lvl="0" indent="-112713">
              <a:buFont typeface="Arial" pitchFamily="34" charset="0"/>
              <a:buChar char="•"/>
            </a:pPr>
            <a:r>
              <a:rPr lang="en-US" sz="1050" dirty="0"/>
              <a:t>Council/Committee </a:t>
            </a:r>
            <a:r>
              <a:rPr lang="en-US" sz="1050" dirty="0" smtClean="0"/>
              <a:t>Reports</a:t>
            </a:r>
            <a:r>
              <a:rPr lang="en-US" sz="1050" dirty="0"/>
              <a:t>	</a:t>
            </a:r>
            <a:endParaRPr lang="en-US" sz="1050" b="1" u="sng" dirty="0"/>
          </a:p>
          <a:p>
            <a:r>
              <a:rPr lang="en-US" sz="1050" b="1" dirty="0" smtClean="0"/>
              <a:t>Old </a:t>
            </a:r>
            <a:r>
              <a:rPr lang="en-US" sz="1050" b="1" dirty="0"/>
              <a:t>Business</a:t>
            </a:r>
          </a:p>
          <a:p>
            <a:r>
              <a:rPr lang="en-US" sz="1050" b="1" dirty="0" smtClean="0"/>
              <a:t>New </a:t>
            </a:r>
            <a:r>
              <a:rPr lang="en-US" sz="1050" b="1" dirty="0"/>
              <a:t>Business</a:t>
            </a:r>
          </a:p>
          <a:p>
            <a:pPr marL="112713" indent="-112713">
              <a:buFont typeface="Arial" pitchFamily="34" charset="0"/>
              <a:buChar char="•"/>
            </a:pPr>
            <a:r>
              <a:rPr lang="en-US" sz="1050" dirty="0" smtClean="0"/>
              <a:t>Approval </a:t>
            </a:r>
            <a:r>
              <a:rPr lang="en-US" sz="1050" dirty="0"/>
              <a:t>of Changes to Council Memberships</a:t>
            </a:r>
            <a:endParaRPr lang="en-US" sz="1050" b="1" dirty="0"/>
          </a:p>
          <a:p>
            <a:pPr marL="112713" lvl="0" indent="-112713">
              <a:buFont typeface="Arial" pitchFamily="34" charset="0"/>
              <a:buChar char="•"/>
            </a:pPr>
            <a:r>
              <a:rPr lang="en-US" sz="1050" dirty="0"/>
              <a:t>Elections of Teaching Faculty for the Presidential Search Committee</a:t>
            </a:r>
            <a:endParaRPr lang="en-US" sz="1050" b="1" dirty="0"/>
          </a:p>
          <a:p>
            <a:pPr marL="112713" lvl="0" indent="-112713">
              <a:buFont typeface="Arial" pitchFamily="34" charset="0"/>
              <a:buChar char="•"/>
            </a:pPr>
            <a:r>
              <a:rPr lang="en-US" sz="1050" dirty="0"/>
              <a:t>Charter Amendment 1112-03A: Creation of Council on Administrative Review and Evaluation: CARE (GOV)</a:t>
            </a:r>
            <a:endParaRPr lang="en-US" sz="1050" b="1" dirty="0"/>
          </a:p>
          <a:p>
            <a:pPr marL="112713" lvl="0" indent="-112713">
              <a:buFont typeface="Arial" pitchFamily="34" charset="0"/>
              <a:buChar char="•"/>
            </a:pPr>
            <a:r>
              <a:rPr lang="en-US" sz="1050" dirty="0"/>
              <a:t>Senate Bill 1112-08: “Principles for a Just Community” Statement—Removal from University Documents (</a:t>
            </a:r>
            <a:r>
              <a:rPr lang="en-US" sz="1050" dirty="0" err="1"/>
              <a:t>CAFFECoR</a:t>
            </a:r>
            <a:r>
              <a:rPr lang="en-US" sz="1050" dirty="0"/>
              <a:t>)</a:t>
            </a:r>
            <a:endParaRPr lang="en-US" sz="1050" b="1" dirty="0"/>
          </a:p>
          <a:p>
            <a:pPr marL="112713" lvl="0" indent="-112713">
              <a:buFont typeface="Arial" pitchFamily="34" charset="0"/>
              <a:buChar char="•"/>
            </a:pPr>
            <a:r>
              <a:rPr lang="en-US" sz="1050" dirty="0"/>
              <a:t>Senate Resolution 1112-03R:  Resolution to Investigate Violations of Governance Procedures in the Matter of the 2010 Program Deactivations (Senator David Wills)</a:t>
            </a:r>
          </a:p>
          <a:p>
            <a:pPr marL="112713" lvl="0" indent="-112713">
              <a:buFont typeface="Arial" pitchFamily="34" charset="0"/>
              <a:buChar char="•"/>
            </a:pPr>
            <a:r>
              <a:rPr lang="en-US" sz="1050" dirty="0"/>
              <a:t>Senate Resolution 1112-04R:  Resolution to Institute Specific Consultation Procedures Before </a:t>
            </a:r>
            <a:r>
              <a:rPr lang="en-US" sz="1050" dirty="0" err="1"/>
              <a:t>Enaction</a:t>
            </a:r>
            <a:r>
              <a:rPr lang="en-US" sz="1050" dirty="0"/>
              <a:t> of Deactivations (Senator David Wills)</a:t>
            </a:r>
          </a:p>
          <a:p>
            <a:pPr marL="112713" lvl="0" indent="-112713">
              <a:buFont typeface="Arial" pitchFamily="34" charset="0"/>
              <a:buChar char="•"/>
            </a:pPr>
            <a:r>
              <a:rPr lang="en-US" sz="1050" dirty="0"/>
              <a:t>Senate Resolution 1112-05R:  Resolution to Determine Offerings in European Languages and Classical Studies in Accordance with </a:t>
            </a:r>
            <a:r>
              <a:rPr lang="en-US" sz="1050" dirty="0" err="1"/>
              <a:t>UAlbany’s</a:t>
            </a:r>
            <a:r>
              <a:rPr lang="en-US" sz="1050" dirty="0"/>
              <a:t> Mission and Strategic Plan (Senator David Wills)</a:t>
            </a:r>
          </a:p>
          <a:p>
            <a:r>
              <a:rPr lang="en-US" sz="1050" dirty="0"/>
              <a:t> </a:t>
            </a:r>
            <a:endParaRPr lang="en-US" sz="1050" b="1" dirty="0"/>
          </a:p>
          <a:p>
            <a:r>
              <a:rPr lang="en-US" sz="1050" b="1" dirty="0" smtClean="0"/>
              <a:t>Adjournment</a:t>
            </a:r>
            <a:endParaRPr lang="en-US" sz="1050" b="1" dirty="0"/>
          </a:p>
          <a:p>
            <a:endParaRPr lang="en-US" sz="1050" dirty="0"/>
          </a:p>
        </p:txBody>
      </p:sp>
    </p:spTree>
    <p:extLst>
      <p:ext uri="{BB962C8B-B14F-4D97-AF65-F5344CB8AC3E}">
        <p14:creationId xmlns:p14="http://schemas.microsoft.com/office/powerpoint/2010/main" val="96644597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28600" y="273050"/>
            <a:ext cx="3236913" cy="336550"/>
          </a:xfrm>
        </p:spPr>
        <p:txBody>
          <a:bodyPr>
            <a:normAutofit fontScale="90000"/>
          </a:bodyPr>
          <a:lstStyle/>
          <a:p>
            <a:r>
              <a:rPr lang="en-US" dirty="0" smtClean="0"/>
              <a:t>Agenda 2/6/12</a:t>
            </a:r>
            <a:endParaRPr lang="en-US" dirty="0"/>
          </a:p>
        </p:txBody>
      </p:sp>
      <p:sp>
        <p:nvSpPr>
          <p:cNvPr id="5" name="Content Placeholder 4"/>
          <p:cNvSpPr>
            <a:spLocks noGrp="1"/>
          </p:cNvSpPr>
          <p:nvPr>
            <p:ph idx="1"/>
          </p:nvPr>
        </p:nvSpPr>
        <p:spPr/>
        <p:txBody>
          <a:bodyPr>
            <a:normAutofit fontScale="92500"/>
          </a:bodyPr>
          <a:lstStyle/>
          <a:p>
            <a:r>
              <a:rPr lang="en-US" b="1" dirty="0"/>
              <a:t>UPPC (University Planning and Policy Council) – Eric Lifshin, Chair</a:t>
            </a:r>
          </a:p>
          <a:p>
            <a:r>
              <a:rPr lang="en-US" dirty="0"/>
              <a:t>UPPC met on 1/27/12</a:t>
            </a:r>
            <a:r>
              <a:rPr lang="en-US" dirty="0" smtClean="0"/>
              <a:t>.</a:t>
            </a:r>
            <a:r>
              <a:rPr lang="en-US" dirty="0"/>
              <a:t/>
            </a:r>
            <a:br>
              <a:rPr lang="en-US" dirty="0"/>
            </a:br>
            <a:r>
              <a:rPr lang="en-US" dirty="0"/>
              <a:t>We developed an initial draft of a campus impact form to arrive with any bill forwarded to UPPC for comment from SEC. This form will be further studied by UPPC members and then presented to SEC for further discussion.</a:t>
            </a:r>
          </a:p>
          <a:p>
            <a:pPr marL="0" indent="0">
              <a:buNone/>
            </a:pPr>
            <a:endParaRPr lang="en-US" dirty="0"/>
          </a:p>
        </p:txBody>
      </p:sp>
      <p:sp>
        <p:nvSpPr>
          <p:cNvPr id="6" name="Text Placeholder 5"/>
          <p:cNvSpPr>
            <a:spLocks noGrp="1"/>
          </p:cNvSpPr>
          <p:nvPr>
            <p:ph type="body" sz="half" idx="2"/>
          </p:nvPr>
        </p:nvSpPr>
        <p:spPr>
          <a:xfrm>
            <a:off x="152400" y="685800"/>
            <a:ext cx="3313113" cy="5440363"/>
          </a:xfrm>
        </p:spPr>
        <p:txBody>
          <a:bodyPr>
            <a:noAutofit/>
          </a:bodyPr>
          <a:lstStyle/>
          <a:p>
            <a:r>
              <a:rPr lang="en-US" sz="1050" b="1" dirty="0"/>
              <a:t>Approval of Minutes of December 12, 2011</a:t>
            </a:r>
          </a:p>
          <a:p>
            <a:r>
              <a:rPr lang="en-US" sz="1050" b="1" dirty="0" smtClean="0"/>
              <a:t>Senate </a:t>
            </a:r>
            <a:r>
              <a:rPr lang="en-US" sz="1050" b="1" dirty="0"/>
              <a:t>Chair’s Report – Susanna Fessler</a:t>
            </a:r>
          </a:p>
          <a:p>
            <a:r>
              <a:rPr lang="en-US" sz="1050" dirty="0"/>
              <a:t> </a:t>
            </a:r>
            <a:endParaRPr lang="en-US" sz="1050" dirty="0" smtClean="0"/>
          </a:p>
          <a:p>
            <a:pPr marL="112713" lvl="0" indent="-112713">
              <a:buFont typeface="Arial" pitchFamily="34" charset="0"/>
              <a:buChar char="•"/>
            </a:pPr>
            <a:r>
              <a:rPr lang="en-US" sz="1050" dirty="0" smtClean="0"/>
              <a:t>SUNY-wide Senate Report – J. Philippe Abraham, Shadi Shahedipour-Sandvik and Daniel White</a:t>
            </a:r>
            <a:endParaRPr lang="en-US" sz="1050" b="1" dirty="0" smtClean="0"/>
          </a:p>
          <a:p>
            <a:pPr marL="112713" lvl="0" indent="-112713">
              <a:buFont typeface="Arial" pitchFamily="34" charset="0"/>
              <a:buChar char="•"/>
            </a:pPr>
            <a:r>
              <a:rPr lang="en-US" sz="1050" dirty="0" smtClean="0"/>
              <a:t>Graduate </a:t>
            </a:r>
            <a:r>
              <a:rPr lang="en-US" sz="1050" dirty="0"/>
              <a:t>Student Organization Report – Heidi Nicholls</a:t>
            </a:r>
            <a:endParaRPr lang="en-US" sz="1050" b="1" dirty="0"/>
          </a:p>
          <a:p>
            <a:pPr marL="112713" lvl="0" indent="-112713">
              <a:buFont typeface="Arial" pitchFamily="34" charset="0"/>
              <a:buChar char="•"/>
            </a:pPr>
            <a:r>
              <a:rPr lang="en-US" sz="1050" dirty="0"/>
              <a:t>Student Association Report – Bryant Barksdale</a:t>
            </a:r>
            <a:endParaRPr lang="en-US" sz="1050" b="1" dirty="0"/>
          </a:p>
          <a:p>
            <a:pPr marL="112713" lvl="0" indent="-112713">
              <a:buFont typeface="Arial" pitchFamily="34" charset="0"/>
              <a:buChar char="•"/>
            </a:pPr>
            <a:r>
              <a:rPr lang="en-US" sz="1050" b="1" u="sng" dirty="0"/>
              <a:t>Council/Committee </a:t>
            </a:r>
            <a:r>
              <a:rPr lang="en-US" sz="1050" b="1" u="sng" dirty="0" smtClean="0"/>
              <a:t>Reports</a:t>
            </a:r>
            <a:r>
              <a:rPr lang="en-US" sz="1050" dirty="0"/>
              <a:t>	</a:t>
            </a:r>
            <a:endParaRPr lang="en-US" sz="1050" b="1" u="sng" dirty="0"/>
          </a:p>
          <a:p>
            <a:r>
              <a:rPr lang="en-US" sz="1050" b="1" dirty="0" smtClean="0"/>
              <a:t>Old </a:t>
            </a:r>
            <a:r>
              <a:rPr lang="en-US" sz="1050" b="1" dirty="0"/>
              <a:t>Business</a:t>
            </a:r>
          </a:p>
          <a:p>
            <a:r>
              <a:rPr lang="en-US" sz="1050" b="1" dirty="0" smtClean="0"/>
              <a:t>New </a:t>
            </a:r>
            <a:r>
              <a:rPr lang="en-US" sz="1050" b="1" dirty="0"/>
              <a:t>Business</a:t>
            </a:r>
          </a:p>
          <a:p>
            <a:pPr marL="112713" indent="-112713">
              <a:buFont typeface="Arial" pitchFamily="34" charset="0"/>
              <a:buChar char="•"/>
            </a:pPr>
            <a:r>
              <a:rPr lang="en-US" sz="1050" dirty="0" smtClean="0"/>
              <a:t>Approval </a:t>
            </a:r>
            <a:r>
              <a:rPr lang="en-US" sz="1050" dirty="0"/>
              <a:t>of Changes to Council Memberships</a:t>
            </a:r>
            <a:endParaRPr lang="en-US" sz="1050" b="1" dirty="0"/>
          </a:p>
          <a:p>
            <a:pPr marL="112713" lvl="0" indent="-112713">
              <a:buFont typeface="Arial" pitchFamily="34" charset="0"/>
              <a:buChar char="•"/>
            </a:pPr>
            <a:r>
              <a:rPr lang="en-US" sz="1050" dirty="0"/>
              <a:t>Elections of Teaching Faculty for the Presidential Search Committee</a:t>
            </a:r>
            <a:endParaRPr lang="en-US" sz="1050" b="1" dirty="0"/>
          </a:p>
          <a:p>
            <a:pPr marL="112713" lvl="0" indent="-112713">
              <a:buFont typeface="Arial" pitchFamily="34" charset="0"/>
              <a:buChar char="•"/>
            </a:pPr>
            <a:r>
              <a:rPr lang="en-US" sz="1050" dirty="0"/>
              <a:t>Charter Amendment 1112-03A: Creation of Council on Administrative Review and Evaluation: CARE (GOV)</a:t>
            </a:r>
            <a:endParaRPr lang="en-US" sz="1050" b="1" dirty="0"/>
          </a:p>
          <a:p>
            <a:pPr marL="112713" lvl="0" indent="-112713">
              <a:buFont typeface="Arial" pitchFamily="34" charset="0"/>
              <a:buChar char="•"/>
            </a:pPr>
            <a:r>
              <a:rPr lang="en-US" sz="1050" dirty="0"/>
              <a:t>Senate Bill 1112-08: “Principles for a Just Community” Statement—Removal from University Documents (</a:t>
            </a:r>
            <a:r>
              <a:rPr lang="en-US" sz="1050" dirty="0" err="1"/>
              <a:t>CAFFECoR</a:t>
            </a:r>
            <a:r>
              <a:rPr lang="en-US" sz="1050" dirty="0"/>
              <a:t>)</a:t>
            </a:r>
            <a:endParaRPr lang="en-US" sz="1050" b="1" dirty="0"/>
          </a:p>
          <a:p>
            <a:pPr marL="112713" lvl="0" indent="-112713">
              <a:buFont typeface="Arial" pitchFamily="34" charset="0"/>
              <a:buChar char="•"/>
            </a:pPr>
            <a:r>
              <a:rPr lang="en-US" sz="1050" dirty="0"/>
              <a:t>Senate Resolution 1112-03R:  Resolution to Investigate Violations of Governance Procedures in the Matter of the 2010 Program Deactivations (Senator David Wills)</a:t>
            </a:r>
          </a:p>
          <a:p>
            <a:pPr marL="112713" lvl="0" indent="-112713">
              <a:buFont typeface="Arial" pitchFamily="34" charset="0"/>
              <a:buChar char="•"/>
            </a:pPr>
            <a:r>
              <a:rPr lang="en-US" sz="1050" dirty="0"/>
              <a:t>Senate Resolution 1112-04R:  Resolution to Institute Specific Consultation Procedures Before </a:t>
            </a:r>
            <a:r>
              <a:rPr lang="en-US" sz="1050" dirty="0" err="1"/>
              <a:t>Enaction</a:t>
            </a:r>
            <a:r>
              <a:rPr lang="en-US" sz="1050" dirty="0"/>
              <a:t> of Deactivations (Senator David Wills)</a:t>
            </a:r>
          </a:p>
          <a:p>
            <a:pPr marL="112713" lvl="0" indent="-112713">
              <a:buFont typeface="Arial" pitchFamily="34" charset="0"/>
              <a:buChar char="•"/>
            </a:pPr>
            <a:r>
              <a:rPr lang="en-US" sz="1050" dirty="0"/>
              <a:t>Senate Resolution 1112-05R:  Resolution to Determine Offerings in European Languages and Classical Studies in Accordance with </a:t>
            </a:r>
            <a:r>
              <a:rPr lang="en-US" sz="1050" dirty="0" err="1"/>
              <a:t>UAlbany’s</a:t>
            </a:r>
            <a:r>
              <a:rPr lang="en-US" sz="1050" dirty="0"/>
              <a:t> Mission and Strategic Plan (Senator David Wills)</a:t>
            </a:r>
          </a:p>
          <a:p>
            <a:r>
              <a:rPr lang="en-US" sz="1050" dirty="0"/>
              <a:t> </a:t>
            </a:r>
            <a:endParaRPr lang="en-US" sz="1050" b="1" dirty="0"/>
          </a:p>
          <a:p>
            <a:r>
              <a:rPr lang="en-US" sz="1050" b="1" dirty="0" smtClean="0"/>
              <a:t>Adjournment</a:t>
            </a:r>
            <a:endParaRPr lang="en-US" sz="1050" b="1" dirty="0"/>
          </a:p>
          <a:p>
            <a:endParaRPr lang="en-US" sz="1050" dirty="0"/>
          </a:p>
        </p:txBody>
      </p:sp>
    </p:spTree>
    <p:extLst>
      <p:ext uri="{BB962C8B-B14F-4D97-AF65-F5344CB8AC3E}">
        <p14:creationId xmlns:p14="http://schemas.microsoft.com/office/powerpoint/2010/main" val="206155373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28600" y="273050"/>
            <a:ext cx="3236913" cy="336550"/>
          </a:xfrm>
        </p:spPr>
        <p:txBody>
          <a:bodyPr>
            <a:normAutofit fontScale="90000"/>
          </a:bodyPr>
          <a:lstStyle/>
          <a:p>
            <a:r>
              <a:rPr lang="en-US" dirty="0" smtClean="0"/>
              <a:t>Agenda 2/6/12</a:t>
            </a:r>
            <a:endParaRPr lang="en-US" dirty="0"/>
          </a:p>
        </p:txBody>
      </p:sp>
      <p:sp>
        <p:nvSpPr>
          <p:cNvPr id="5" name="Content Placeholder 4"/>
          <p:cNvSpPr>
            <a:spLocks noGrp="1"/>
          </p:cNvSpPr>
          <p:nvPr>
            <p:ph idx="1"/>
          </p:nvPr>
        </p:nvSpPr>
        <p:spPr/>
        <p:txBody>
          <a:bodyPr/>
          <a:lstStyle/>
          <a:p>
            <a:pPr marL="0" indent="0" algn="ctr">
              <a:buNone/>
            </a:pPr>
            <a:endParaRPr lang="en-US" dirty="0" smtClean="0"/>
          </a:p>
          <a:p>
            <a:pPr marL="0" indent="0" algn="ctr">
              <a:buNone/>
            </a:pPr>
            <a:endParaRPr lang="en-US" dirty="0"/>
          </a:p>
          <a:p>
            <a:pPr marL="0" indent="0" algn="ctr">
              <a:buNone/>
            </a:pPr>
            <a:endParaRPr lang="en-US" dirty="0" smtClean="0"/>
          </a:p>
          <a:p>
            <a:pPr marL="0" indent="0" algn="ctr">
              <a:buNone/>
            </a:pPr>
            <a:endParaRPr lang="en-US" dirty="0"/>
          </a:p>
          <a:p>
            <a:pPr marL="0" indent="0" algn="ctr">
              <a:buNone/>
            </a:pPr>
            <a:r>
              <a:rPr lang="en-US" dirty="0" smtClean="0"/>
              <a:t>Old Business</a:t>
            </a:r>
            <a:endParaRPr lang="en-US" dirty="0"/>
          </a:p>
        </p:txBody>
      </p:sp>
      <p:sp>
        <p:nvSpPr>
          <p:cNvPr id="6" name="Text Placeholder 5"/>
          <p:cNvSpPr>
            <a:spLocks noGrp="1"/>
          </p:cNvSpPr>
          <p:nvPr>
            <p:ph type="body" sz="half" idx="2"/>
          </p:nvPr>
        </p:nvSpPr>
        <p:spPr>
          <a:xfrm>
            <a:off x="152400" y="685800"/>
            <a:ext cx="3313113" cy="5440363"/>
          </a:xfrm>
        </p:spPr>
        <p:txBody>
          <a:bodyPr>
            <a:noAutofit/>
          </a:bodyPr>
          <a:lstStyle/>
          <a:p>
            <a:r>
              <a:rPr lang="en-US" sz="1050" b="1" dirty="0"/>
              <a:t>Approval of Minutes of December 12, 2011</a:t>
            </a:r>
          </a:p>
          <a:p>
            <a:r>
              <a:rPr lang="en-US" sz="1050" b="1" dirty="0" smtClean="0"/>
              <a:t>Senate </a:t>
            </a:r>
            <a:r>
              <a:rPr lang="en-US" sz="1050" b="1" dirty="0"/>
              <a:t>Chair’s Report – Susanna Fessler</a:t>
            </a:r>
          </a:p>
          <a:p>
            <a:r>
              <a:rPr lang="en-US" sz="1050" dirty="0"/>
              <a:t> </a:t>
            </a:r>
            <a:endParaRPr lang="en-US" sz="1050" dirty="0" smtClean="0"/>
          </a:p>
          <a:p>
            <a:pPr marL="112713" lvl="0" indent="-112713">
              <a:buFont typeface="Arial" pitchFamily="34" charset="0"/>
              <a:buChar char="•"/>
            </a:pPr>
            <a:r>
              <a:rPr lang="en-US" sz="1050" dirty="0" smtClean="0"/>
              <a:t>SUNY-wide Senate Report – J. Philippe Abraham, Shadi Shahedipour-Sandvik and Daniel White</a:t>
            </a:r>
            <a:endParaRPr lang="en-US" sz="1050" b="1" dirty="0" smtClean="0"/>
          </a:p>
          <a:p>
            <a:pPr marL="112713" lvl="0" indent="-112713">
              <a:buFont typeface="Arial" pitchFamily="34" charset="0"/>
              <a:buChar char="•"/>
            </a:pPr>
            <a:r>
              <a:rPr lang="en-US" sz="1050" dirty="0" smtClean="0"/>
              <a:t>Graduate </a:t>
            </a:r>
            <a:r>
              <a:rPr lang="en-US" sz="1050" dirty="0"/>
              <a:t>Student Organization Report – Heidi Nicholls</a:t>
            </a:r>
            <a:endParaRPr lang="en-US" sz="1050" b="1" dirty="0"/>
          </a:p>
          <a:p>
            <a:pPr marL="112713" lvl="0" indent="-112713">
              <a:buFont typeface="Arial" pitchFamily="34" charset="0"/>
              <a:buChar char="•"/>
            </a:pPr>
            <a:r>
              <a:rPr lang="en-US" sz="1050" dirty="0"/>
              <a:t>Student Association Report – Bryant Barksdale</a:t>
            </a:r>
            <a:endParaRPr lang="en-US" sz="1050" b="1" dirty="0"/>
          </a:p>
          <a:p>
            <a:pPr marL="112713" lvl="0" indent="-112713">
              <a:buFont typeface="Arial" pitchFamily="34" charset="0"/>
              <a:buChar char="•"/>
            </a:pPr>
            <a:r>
              <a:rPr lang="en-US" sz="1050" dirty="0"/>
              <a:t>Council/Committee </a:t>
            </a:r>
            <a:r>
              <a:rPr lang="en-US" sz="1050" dirty="0" smtClean="0"/>
              <a:t>Reports</a:t>
            </a:r>
            <a:r>
              <a:rPr lang="en-US" sz="1050" dirty="0"/>
              <a:t>	</a:t>
            </a:r>
            <a:endParaRPr lang="en-US" sz="1050" b="1" u="sng" dirty="0"/>
          </a:p>
          <a:p>
            <a:r>
              <a:rPr lang="en-US" sz="1050" b="1" u="sng" dirty="0" smtClean="0"/>
              <a:t>Old </a:t>
            </a:r>
            <a:r>
              <a:rPr lang="en-US" sz="1050" b="1" u="sng" dirty="0"/>
              <a:t>Business</a:t>
            </a:r>
          </a:p>
          <a:p>
            <a:r>
              <a:rPr lang="en-US" sz="1050" b="1" dirty="0" smtClean="0"/>
              <a:t>New </a:t>
            </a:r>
            <a:r>
              <a:rPr lang="en-US" sz="1050" b="1" dirty="0"/>
              <a:t>Business</a:t>
            </a:r>
          </a:p>
          <a:p>
            <a:pPr marL="112713" indent="-112713">
              <a:buFont typeface="Arial" pitchFamily="34" charset="0"/>
              <a:buChar char="•"/>
            </a:pPr>
            <a:r>
              <a:rPr lang="en-US" sz="1050" dirty="0" smtClean="0"/>
              <a:t>Approval </a:t>
            </a:r>
            <a:r>
              <a:rPr lang="en-US" sz="1050" dirty="0"/>
              <a:t>of Changes to Council Memberships</a:t>
            </a:r>
            <a:endParaRPr lang="en-US" sz="1050" b="1" dirty="0"/>
          </a:p>
          <a:p>
            <a:pPr marL="112713" lvl="0" indent="-112713">
              <a:buFont typeface="Arial" pitchFamily="34" charset="0"/>
              <a:buChar char="•"/>
            </a:pPr>
            <a:r>
              <a:rPr lang="en-US" sz="1050" dirty="0"/>
              <a:t>Elections of Teaching Faculty for the Presidential Search Committee</a:t>
            </a:r>
            <a:endParaRPr lang="en-US" sz="1050" b="1" dirty="0"/>
          </a:p>
          <a:p>
            <a:pPr marL="112713" lvl="0" indent="-112713">
              <a:buFont typeface="Arial" pitchFamily="34" charset="0"/>
              <a:buChar char="•"/>
            </a:pPr>
            <a:r>
              <a:rPr lang="en-US" sz="1050" dirty="0"/>
              <a:t>Charter Amendment 1112-03A: Creation of Council on Administrative Review and Evaluation: CARE (GOV)</a:t>
            </a:r>
            <a:endParaRPr lang="en-US" sz="1050" b="1" dirty="0"/>
          </a:p>
          <a:p>
            <a:pPr marL="112713" lvl="0" indent="-112713">
              <a:buFont typeface="Arial" pitchFamily="34" charset="0"/>
              <a:buChar char="•"/>
            </a:pPr>
            <a:r>
              <a:rPr lang="en-US" sz="1050" dirty="0"/>
              <a:t>Senate Bill 1112-08: “Principles for a Just Community” Statement—Removal from University Documents (</a:t>
            </a:r>
            <a:r>
              <a:rPr lang="en-US" sz="1050" dirty="0" err="1"/>
              <a:t>CAFFECoR</a:t>
            </a:r>
            <a:r>
              <a:rPr lang="en-US" sz="1050" dirty="0"/>
              <a:t>)</a:t>
            </a:r>
            <a:endParaRPr lang="en-US" sz="1050" b="1" dirty="0"/>
          </a:p>
          <a:p>
            <a:pPr marL="112713" lvl="0" indent="-112713">
              <a:buFont typeface="Arial" pitchFamily="34" charset="0"/>
              <a:buChar char="•"/>
            </a:pPr>
            <a:r>
              <a:rPr lang="en-US" sz="1050" dirty="0"/>
              <a:t>Senate Resolution 1112-03R:  Resolution to Investigate Violations of Governance Procedures in the Matter of the 2010 Program Deactivations (Senator David Wills)</a:t>
            </a:r>
          </a:p>
          <a:p>
            <a:pPr marL="112713" lvl="0" indent="-112713">
              <a:buFont typeface="Arial" pitchFamily="34" charset="0"/>
              <a:buChar char="•"/>
            </a:pPr>
            <a:r>
              <a:rPr lang="en-US" sz="1050" dirty="0"/>
              <a:t>Senate Resolution 1112-04R:  Resolution to Institute Specific Consultation Procedures Before </a:t>
            </a:r>
            <a:r>
              <a:rPr lang="en-US" sz="1050" dirty="0" err="1"/>
              <a:t>Enaction</a:t>
            </a:r>
            <a:r>
              <a:rPr lang="en-US" sz="1050" dirty="0"/>
              <a:t> of Deactivations (Senator David Wills)</a:t>
            </a:r>
          </a:p>
          <a:p>
            <a:pPr marL="112713" lvl="0" indent="-112713">
              <a:buFont typeface="Arial" pitchFamily="34" charset="0"/>
              <a:buChar char="•"/>
            </a:pPr>
            <a:r>
              <a:rPr lang="en-US" sz="1050" dirty="0"/>
              <a:t>Senate Resolution 1112-05R:  Resolution to Determine Offerings in European Languages and Classical Studies in Accordance with </a:t>
            </a:r>
            <a:r>
              <a:rPr lang="en-US" sz="1050" dirty="0" err="1"/>
              <a:t>UAlbany’s</a:t>
            </a:r>
            <a:r>
              <a:rPr lang="en-US" sz="1050" dirty="0"/>
              <a:t> Mission and Strategic Plan (Senator David Wills)</a:t>
            </a:r>
          </a:p>
          <a:p>
            <a:r>
              <a:rPr lang="en-US" sz="1050" dirty="0"/>
              <a:t> </a:t>
            </a:r>
            <a:endParaRPr lang="en-US" sz="1050" b="1" dirty="0"/>
          </a:p>
          <a:p>
            <a:r>
              <a:rPr lang="en-US" sz="1050" b="1" dirty="0" smtClean="0"/>
              <a:t>Adjournment</a:t>
            </a:r>
            <a:endParaRPr lang="en-US" sz="1050" b="1" dirty="0"/>
          </a:p>
          <a:p>
            <a:endParaRPr lang="en-US" sz="1050" dirty="0"/>
          </a:p>
        </p:txBody>
      </p:sp>
    </p:spTree>
    <p:extLst>
      <p:ext uri="{BB962C8B-B14F-4D97-AF65-F5344CB8AC3E}">
        <p14:creationId xmlns:p14="http://schemas.microsoft.com/office/powerpoint/2010/main" val="206155373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28600" y="273050"/>
            <a:ext cx="3236913" cy="336550"/>
          </a:xfrm>
        </p:spPr>
        <p:txBody>
          <a:bodyPr>
            <a:normAutofit fontScale="90000"/>
          </a:bodyPr>
          <a:lstStyle/>
          <a:p>
            <a:r>
              <a:rPr lang="en-US" dirty="0" smtClean="0"/>
              <a:t>Agenda 2/6/12</a:t>
            </a:r>
            <a:endParaRPr lang="en-US" dirty="0"/>
          </a:p>
        </p:txBody>
      </p:sp>
      <p:sp>
        <p:nvSpPr>
          <p:cNvPr id="5" name="Content Placeholder 4"/>
          <p:cNvSpPr>
            <a:spLocks noGrp="1"/>
          </p:cNvSpPr>
          <p:nvPr>
            <p:ph idx="1"/>
          </p:nvPr>
        </p:nvSpPr>
        <p:spPr/>
        <p:txBody>
          <a:bodyPr/>
          <a:lstStyle/>
          <a:p>
            <a:pPr marL="0" indent="0" algn="ctr">
              <a:buNone/>
            </a:pPr>
            <a:endParaRPr lang="en-US" dirty="0" smtClean="0"/>
          </a:p>
          <a:p>
            <a:pPr marL="0" indent="0" algn="ctr">
              <a:buNone/>
            </a:pPr>
            <a:endParaRPr lang="en-US" dirty="0"/>
          </a:p>
          <a:p>
            <a:pPr marL="0" indent="0" algn="ctr">
              <a:buNone/>
            </a:pPr>
            <a:endParaRPr lang="en-US" dirty="0" smtClean="0"/>
          </a:p>
          <a:p>
            <a:pPr marL="0" indent="0" algn="ctr">
              <a:buNone/>
            </a:pPr>
            <a:r>
              <a:rPr lang="en-US" dirty="0" smtClean="0"/>
              <a:t>Approval of Changes to</a:t>
            </a:r>
          </a:p>
          <a:p>
            <a:pPr marL="0" indent="0" algn="ctr">
              <a:buNone/>
            </a:pPr>
            <a:r>
              <a:rPr lang="en-US" dirty="0" smtClean="0"/>
              <a:t>Council Memberships</a:t>
            </a:r>
            <a:endParaRPr lang="en-US" dirty="0"/>
          </a:p>
          <a:p>
            <a:pPr marL="0" indent="0" algn="ctr">
              <a:buNone/>
            </a:pPr>
            <a:endParaRPr lang="en-US" dirty="0"/>
          </a:p>
        </p:txBody>
      </p:sp>
      <p:sp>
        <p:nvSpPr>
          <p:cNvPr id="6" name="Text Placeholder 5"/>
          <p:cNvSpPr>
            <a:spLocks noGrp="1"/>
          </p:cNvSpPr>
          <p:nvPr>
            <p:ph type="body" sz="half" idx="2"/>
          </p:nvPr>
        </p:nvSpPr>
        <p:spPr>
          <a:xfrm>
            <a:off x="152400" y="685800"/>
            <a:ext cx="3313113" cy="5440363"/>
          </a:xfrm>
        </p:spPr>
        <p:txBody>
          <a:bodyPr>
            <a:noAutofit/>
          </a:bodyPr>
          <a:lstStyle/>
          <a:p>
            <a:r>
              <a:rPr lang="en-US" sz="1050" b="1" dirty="0"/>
              <a:t>Approval of Minutes of December 12, 2011</a:t>
            </a:r>
          </a:p>
          <a:p>
            <a:r>
              <a:rPr lang="en-US" sz="1050" b="1" dirty="0" smtClean="0"/>
              <a:t>Senate </a:t>
            </a:r>
            <a:r>
              <a:rPr lang="en-US" sz="1050" b="1" dirty="0"/>
              <a:t>Chair’s Report – Susanna Fessler</a:t>
            </a:r>
          </a:p>
          <a:p>
            <a:r>
              <a:rPr lang="en-US" sz="1050" dirty="0"/>
              <a:t> </a:t>
            </a:r>
            <a:endParaRPr lang="en-US" sz="1050" dirty="0" smtClean="0"/>
          </a:p>
          <a:p>
            <a:pPr marL="112713" lvl="0" indent="-112713">
              <a:buFont typeface="Arial" pitchFamily="34" charset="0"/>
              <a:buChar char="•"/>
            </a:pPr>
            <a:r>
              <a:rPr lang="en-US" sz="1050" dirty="0" smtClean="0"/>
              <a:t>SUNY-wide Senate Report – J. Philippe Abraham, Shadi Shahedipour-Sandvik and Daniel White</a:t>
            </a:r>
            <a:endParaRPr lang="en-US" sz="1050" b="1" dirty="0" smtClean="0"/>
          </a:p>
          <a:p>
            <a:pPr marL="112713" lvl="0" indent="-112713">
              <a:buFont typeface="Arial" pitchFamily="34" charset="0"/>
              <a:buChar char="•"/>
            </a:pPr>
            <a:r>
              <a:rPr lang="en-US" sz="1050" dirty="0" smtClean="0"/>
              <a:t>Graduate </a:t>
            </a:r>
            <a:r>
              <a:rPr lang="en-US" sz="1050" dirty="0"/>
              <a:t>Student Organization Report – Heidi Nicholls</a:t>
            </a:r>
            <a:endParaRPr lang="en-US" sz="1050" b="1" dirty="0"/>
          </a:p>
          <a:p>
            <a:pPr marL="112713" lvl="0" indent="-112713">
              <a:buFont typeface="Arial" pitchFamily="34" charset="0"/>
              <a:buChar char="•"/>
            </a:pPr>
            <a:r>
              <a:rPr lang="en-US" sz="1050" dirty="0"/>
              <a:t>Student Association Report – Bryant Barksdale</a:t>
            </a:r>
            <a:endParaRPr lang="en-US" sz="1050" b="1" dirty="0"/>
          </a:p>
          <a:p>
            <a:pPr marL="112713" lvl="0" indent="-112713">
              <a:buFont typeface="Arial" pitchFamily="34" charset="0"/>
              <a:buChar char="•"/>
            </a:pPr>
            <a:r>
              <a:rPr lang="en-US" sz="1050" dirty="0"/>
              <a:t>Council/Committee </a:t>
            </a:r>
            <a:r>
              <a:rPr lang="en-US" sz="1050" dirty="0" smtClean="0"/>
              <a:t>Reports</a:t>
            </a:r>
            <a:r>
              <a:rPr lang="en-US" sz="1050" dirty="0"/>
              <a:t>	</a:t>
            </a:r>
            <a:endParaRPr lang="en-US" sz="1050" b="1" u="sng" dirty="0"/>
          </a:p>
          <a:p>
            <a:r>
              <a:rPr lang="en-US" sz="1050" b="1" dirty="0" smtClean="0"/>
              <a:t>Old </a:t>
            </a:r>
            <a:r>
              <a:rPr lang="en-US" sz="1050" b="1" dirty="0"/>
              <a:t>Business</a:t>
            </a:r>
          </a:p>
          <a:p>
            <a:r>
              <a:rPr lang="en-US" sz="1050" b="1" u="sng" dirty="0" smtClean="0"/>
              <a:t>New </a:t>
            </a:r>
            <a:r>
              <a:rPr lang="en-US" sz="1050" b="1" u="sng" dirty="0"/>
              <a:t>Business</a:t>
            </a:r>
          </a:p>
          <a:p>
            <a:pPr marL="112713" indent="-112713">
              <a:buFont typeface="Arial" pitchFamily="34" charset="0"/>
              <a:buChar char="•"/>
            </a:pPr>
            <a:r>
              <a:rPr lang="en-US" sz="1050" b="1" u="sng" dirty="0" smtClean="0"/>
              <a:t>Approval </a:t>
            </a:r>
            <a:r>
              <a:rPr lang="en-US" sz="1050" b="1" u="sng" dirty="0"/>
              <a:t>of Changes to Council Memberships</a:t>
            </a:r>
          </a:p>
          <a:p>
            <a:pPr marL="112713" lvl="0" indent="-112713">
              <a:buFont typeface="Arial" pitchFamily="34" charset="0"/>
              <a:buChar char="•"/>
            </a:pPr>
            <a:r>
              <a:rPr lang="en-US" sz="1050" dirty="0"/>
              <a:t>Elections of Teaching Faculty for the Presidential Search Committee</a:t>
            </a:r>
            <a:endParaRPr lang="en-US" sz="1050" b="1" dirty="0"/>
          </a:p>
          <a:p>
            <a:pPr marL="112713" lvl="0" indent="-112713">
              <a:buFont typeface="Arial" pitchFamily="34" charset="0"/>
              <a:buChar char="•"/>
            </a:pPr>
            <a:r>
              <a:rPr lang="en-US" sz="1050" dirty="0"/>
              <a:t>Charter Amendment 1112-03A: Creation of Council on Administrative Review and Evaluation: CARE (GOV)</a:t>
            </a:r>
            <a:endParaRPr lang="en-US" sz="1050" b="1" dirty="0"/>
          </a:p>
          <a:p>
            <a:pPr marL="112713" lvl="0" indent="-112713">
              <a:buFont typeface="Arial" pitchFamily="34" charset="0"/>
              <a:buChar char="•"/>
            </a:pPr>
            <a:r>
              <a:rPr lang="en-US" sz="1050" dirty="0"/>
              <a:t>Senate Bill 1112-08: “Principles for a Just Community” Statement—Removal from University Documents (</a:t>
            </a:r>
            <a:r>
              <a:rPr lang="en-US" sz="1050" dirty="0" err="1"/>
              <a:t>CAFFECoR</a:t>
            </a:r>
            <a:r>
              <a:rPr lang="en-US" sz="1050" dirty="0"/>
              <a:t>)</a:t>
            </a:r>
            <a:endParaRPr lang="en-US" sz="1050" b="1" dirty="0"/>
          </a:p>
          <a:p>
            <a:pPr marL="112713" lvl="0" indent="-112713">
              <a:buFont typeface="Arial" pitchFamily="34" charset="0"/>
              <a:buChar char="•"/>
            </a:pPr>
            <a:r>
              <a:rPr lang="en-US" sz="1050" dirty="0"/>
              <a:t>Senate Resolution 1112-03R:  Resolution to Investigate Violations of Governance Procedures in the Matter of the 2010 Program Deactivations (Senator David Wills)</a:t>
            </a:r>
          </a:p>
          <a:p>
            <a:pPr marL="112713" lvl="0" indent="-112713">
              <a:buFont typeface="Arial" pitchFamily="34" charset="0"/>
              <a:buChar char="•"/>
            </a:pPr>
            <a:r>
              <a:rPr lang="en-US" sz="1050" dirty="0"/>
              <a:t>Senate Resolution 1112-04R:  Resolution to Institute Specific Consultation Procedures Before </a:t>
            </a:r>
            <a:r>
              <a:rPr lang="en-US" sz="1050" dirty="0" err="1"/>
              <a:t>Enaction</a:t>
            </a:r>
            <a:r>
              <a:rPr lang="en-US" sz="1050" dirty="0"/>
              <a:t> of Deactivations (Senator David Wills)</a:t>
            </a:r>
          </a:p>
          <a:p>
            <a:pPr marL="112713" lvl="0" indent="-112713">
              <a:buFont typeface="Arial" pitchFamily="34" charset="0"/>
              <a:buChar char="•"/>
            </a:pPr>
            <a:r>
              <a:rPr lang="en-US" sz="1050" dirty="0"/>
              <a:t>Senate Resolution 1112-05R:  Resolution to Determine Offerings in European Languages and Classical Studies in Accordance with </a:t>
            </a:r>
            <a:r>
              <a:rPr lang="en-US" sz="1050" dirty="0" err="1"/>
              <a:t>UAlbany’s</a:t>
            </a:r>
            <a:r>
              <a:rPr lang="en-US" sz="1050" dirty="0"/>
              <a:t> Mission and Strategic Plan (Senator David Wills)</a:t>
            </a:r>
          </a:p>
          <a:p>
            <a:r>
              <a:rPr lang="en-US" sz="1050" dirty="0"/>
              <a:t> </a:t>
            </a:r>
            <a:endParaRPr lang="en-US" sz="1050" b="1" dirty="0"/>
          </a:p>
          <a:p>
            <a:r>
              <a:rPr lang="en-US" sz="1050" b="1" dirty="0" smtClean="0"/>
              <a:t>Adjournment</a:t>
            </a:r>
            <a:endParaRPr lang="en-US" sz="1050" b="1" dirty="0"/>
          </a:p>
          <a:p>
            <a:endParaRPr lang="en-US" sz="1050" dirty="0"/>
          </a:p>
        </p:txBody>
      </p:sp>
    </p:spTree>
    <p:extLst>
      <p:ext uri="{BB962C8B-B14F-4D97-AF65-F5344CB8AC3E}">
        <p14:creationId xmlns:p14="http://schemas.microsoft.com/office/powerpoint/2010/main" val="206155373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28600" y="273050"/>
            <a:ext cx="3236913" cy="336550"/>
          </a:xfrm>
        </p:spPr>
        <p:txBody>
          <a:bodyPr>
            <a:normAutofit fontScale="90000"/>
          </a:bodyPr>
          <a:lstStyle/>
          <a:p>
            <a:r>
              <a:rPr lang="en-US" dirty="0" smtClean="0"/>
              <a:t>Agenda 2/6/12</a:t>
            </a:r>
            <a:endParaRPr lang="en-US" dirty="0"/>
          </a:p>
        </p:txBody>
      </p:sp>
      <p:sp>
        <p:nvSpPr>
          <p:cNvPr id="5" name="Content Placeholder 4"/>
          <p:cNvSpPr>
            <a:spLocks noGrp="1"/>
          </p:cNvSpPr>
          <p:nvPr>
            <p:ph idx="1"/>
          </p:nvPr>
        </p:nvSpPr>
        <p:spPr/>
        <p:txBody>
          <a:bodyPr/>
          <a:lstStyle/>
          <a:p>
            <a:pPr marL="0" lvl="0" indent="0" algn="ctr">
              <a:buNone/>
            </a:pPr>
            <a:r>
              <a:rPr lang="en-US" dirty="0" smtClean="0"/>
              <a:t>Elections of Teaching Faculty for the Presidential Search Committee</a:t>
            </a:r>
            <a:endParaRPr lang="en-US" b="1" dirty="0" smtClean="0"/>
          </a:p>
          <a:p>
            <a:pPr marL="0" indent="0" algn="ctr">
              <a:buNone/>
            </a:pPr>
            <a:endParaRPr lang="en-US" dirty="0" smtClean="0"/>
          </a:p>
          <a:p>
            <a:pPr marL="0" indent="0" algn="ctr">
              <a:buNone/>
            </a:pPr>
            <a:r>
              <a:rPr lang="en-US" dirty="0" smtClean="0"/>
              <a:t>ONLY </a:t>
            </a:r>
            <a:r>
              <a:rPr lang="en-US" u="sng" dirty="0" smtClean="0"/>
              <a:t>Full-time teaching faculty senators </a:t>
            </a:r>
            <a:r>
              <a:rPr lang="en-US" dirty="0" smtClean="0"/>
              <a:t>vote in this election</a:t>
            </a:r>
          </a:p>
        </p:txBody>
      </p:sp>
      <p:sp>
        <p:nvSpPr>
          <p:cNvPr id="6" name="Text Placeholder 5"/>
          <p:cNvSpPr>
            <a:spLocks noGrp="1"/>
          </p:cNvSpPr>
          <p:nvPr>
            <p:ph type="body" sz="half" idx="2"/>
          </p:nvPr>
        </p:nvSpPr>
        <p:spPr>
          <a:xfrm>
            <a:off x="152400" y="685800"/>
            <a:ext cx="3313113" cy="5440363"/>
          </a:xfrm>
        </p:spPr>
        <p:txBody>
          <a:bodyPr>
            <a:noAutofit/>
          </a:bodyPr>
          <a:lstStyle/>
          <a:p>
            <a:r>
              <a:rPr lang="en-US" sz="1050" b="1" dirty="0"/>
              <a:t>Approval of Minutes of December 12, 2011</a:t>
            </a:r>
          </a:p>
          <a:p>
            <a:r>
              <a:rPr lang="en-US" sz="1050" b="1" dirty="0" smtClean="0"/>
              <a:t>Senate </a:t>
            </a:r>
            <a:r>
              <a:rPr lang="en-US" sz="1050" b="1" dirty="0"/>
              <a:t>Chair’s Report – Susanna Fessler</a:t>
            </a:r>
          </a:p>
          <a:p>
            <a:r>
              <a:rPr lang="en-US" sz="1050" dirty="0"/>
              <a:t> </a:t>
            </a:r>
            <a:endParaRPr lang="en-US" sz="1050" dirty="0" smtClean="0"/>
          </a:p>
          <a:p>
            <a:pPr marL="112713" lvl="0" indent="-112713">
              <a:buFont typeface="Arial" pitchFamily="34" charset="0"/>
              <a:buChar char="•"/>
            </a:pPr>
            <a:r>
              <a:rPr lang="en-US" sz="1050" dirty="0" smtClean="0"/>
              <a:t>SUNY-wide Senate Report – J. Philippe Abraham, Shadi Shahedipour-Sandvik and Daniel White</a:t>
            </a:r>
            <a:endParaRPr lang="en-US" sz="1050" b="1" dirty="0" smtClean="0"/>
          </a:p>
          <a:p>
            <a:pPr marL="112713" lvl="0" indent="-112713">
              <a:buFont typeface="Arial" pitchFamily="34" charset="0"/>
              <a:buChar char="•"/>
            </a:pPr>
            <a:r>
              <a:rPr lang="en-US" sz="1050" dirty="0" smtClean="0"/>
              <a:t>Graduate </a:t>
            </a:r>
            <a:r>
              <a:rPr lang="en-US" sz="1050" dirty="0"/>
              <a:t>Student Organization Report – Heidi Nicholls</a:t>
            </a:r>
            <a:endParaRPr lang="en-US" sz="1050" b="1" dirty="0"/>
          </a:p>
          <a:p>
            <a:pPr marL="112713" lvl="0" indent="-112713">
              <a:buFont typeface="Arial" pitchFamily="34" charset="0"/>
              <a:buChar char="•"/>
            </a:pPr>
            <a:r>
              <a:rPr lang="en-US" sz="1050" dirty="0"/>
              <a:t>Student Association Report – Bryant Barksdale</a:t>
            </a:r>
            <a:endParaRPr lang="en-US" sz="1050" b="1" dirty="0"/>
          </a:p>
          <a:p>
            <a:pPr marL="112713" lvl="0" indent="-112713">
              <a:buFont typeface="Arial" pitchFamily="34" charset="0"/>
              <a:buChar char="•"/>
            </a:pPr>
            <a:r>
              <a:rPr lang="en-US" sz="1050" b="1" u="sng" dirty="0"/>
              <a:t>Council/Committee </a:t>
            </a:r>
            <a:r>
              <a:rPr lang="en-US" sz="1050" b="1" u="sng" dirty="0" smtClean="0"/>
              <a:t>Reports</a:t>
            </a:r>
            <a:r>
              <a:rPr lang="en-US" sz="1050" dirty="0"/>
              <a:t>	</a:t>
            </a:r>
            <a:endParaRPr lang="en-US" sz="1050" b="1" u="sng" dirty="0"/>
          </a:p>
          <a:p>
            <a:r>
              <a:rPr lang="en-US" sz="1050" b="1" dirty="0" smtClean="0"/>
              <a:t>Old </a:t>
            </a:r>
            <a:r>
              <a:rPr lang="en-US" sz="1050" b="1" dirty="0"/>
              <a:t>Business</a:t>
            </a:r>
          </a:p>
          <a:p>
            <a:r>
              <a:rPr lang="en-US" sz="1050" b="1" u="sng" dirty="0" smtClean="0"/>
              <a:t>New </a:t>
            </a:r>
            <a:r>
              <a:rPr lang="en-US" sz="1050" b="1" u="sng" dirty="0"/>
              <a:t>Business</a:t>
            </a:r>
          </a:p>
          <a:p>
            <a:pPr marL="112713" indent="-112713">
              <a:buFont typeface="Arial" pitchFamily="34" charset="0"/>
              <a:buChar char="•"/>
            </a:pPr>
            <a:r>
              <a:rPr lang="en-US" sz="1050" dirty="0" smtClean="0"/>
              <a:t>Approval </a:t>
            </a:r>
            <a:r>
              <a:rPr lang="en-US" sz="1050" dirty="0"/>
              <a:t>of Changes to Council Memberships</a:t>
            </a:r>
            <a:endParaRPr lang="en-US" sz="1050" b="1" dirty="0"/>
          </a:p>
          <a:p>
            <a:pPr marL="112713" lvl="0" indent="-112713">
              <a:buFont typeface="Arial" pitchFamily="34" charset="0"/>
              <a:buChar char="•"/>
            </a:pPr>
            <a:r>
              <a:rPr lang="en-US" sz="1050" b="1" u="sng" dirty="0"/>
              <a:t>Elections of Teaching Faculty for the Presidential Search Committee</a:t>
            </a:r>
          </a:p>
          <a:p>
            <a:pPr marL="112713" lvl="0" indent="-112713">
              <a:buFont typeface="Arial" pitchFamily="34" charset="0"/>
              <a:buChar char="•"/>
            </a:pPr>
            <a:r>
              <a:rPr lang="en-US" sz="1050" dirty="0"/>
              <a:t>Charter Amendment 1112-03A: Creation of Council on Administrative Review and Evaluation: CARE (GOV)</a:t>
            </a:r>
            <a:endParaRPr lang="en-US" sz="1050" b="1" dirty="0"/>
          </a:p>
          <a:p>
            <a:pPr marL="112713" lvl="0" indent="-112713">
              <a:buFont typeface="Arial" pitchFamily="34" charset="0"/>
              <a:buChar char="•"/>
            </a:pPr>
            <a:r>
              <a:rPr lang="en-US" sz="1050" dirty="0"/>
              <a:t>Senate Bill 1112-08: “Principles for a Just Community” Statement—Removal from University Documents (</a:t>
            </a:r>
            <a:r>
              <a:rPr lang="en-US" sz="1050" dirty="0" err="1"/>
              <a:t>CAFFECoR</a:t>
            </a:r>
            <a:r>
              <a:rPr lang="en-US" sz="1050" dirty="0"/>
              <a:t>)</a:t>
            </a:r>
            <a:endParaRPr lang="en-US" sz="1050" b="1" dirty="0"/>
          </a:p>
          <a:p>
            <a:pPr marL="112713" lvl="0" indent="-112713">
              <a:buFont typeface="Arial" pitchFamily="34" charset="0"/>
              <a:buChar char="•"/>
            </a:pPr>
            <a:r>
              <a:rPr lang="en-US" sz="1050" dirty="0"/>
              <a:t>Senate Resolution 1112-03R:  Resolution to Investigate Violations of Governance Procedures in the Matter of the 2010 Program Deactivations (Senator David Wills)</a:t>
            </a:r>
          </a:p>
          <a:p>
            <a:pPr marL="112713" lvl="0" indent="-112713">
              <a:buFont typeface="Arial" pitchFamily="34" charset="0"/>
              <a:buChar char="•"/>
            </a:pPr>
            <a:r>
              <a:rPr lang="en-US" sz="1050" dirty="0"/>
              <a:t>Senate Resolution 1112-04R:  Resolution to Institute Specific Consultation Procedures Before </a:t>
            </a:r>
            <a:r>
              <a:rPr lang="en-US" sz="1050" dirty="0" err="1"/>
              <a:t>Enaction</a:t>
            </a:r>
            <a:r>
              <a:rPr lang="en-US" sz="1050" dirty="0"/>
              <a:t> of Deactivations (Senator David Wills)</a:t>
            </a:r>
          </a:p>
          <a:p>
            <a:pPr marL="112713" lvl="0" indent="-112713">
              <a:buFont typeface="Arial" pitchFamily="34" charset="0"/>
              <a:buChar char="•"/>
            </a:pPr>
            <a:r>
              <a:rPr lang="en-US" sz="1050" dirty="0"/>
              <a:t>Senate Resolution 1112-05R:  Resolution to Determine Offerings in European Languages and Classical Studies in Accordance with </a:t>
            </a:r>
            <a:r>
              <a:rPr lang="en-US" sz="1050" dirty="0" err="1"/>
              <a:t>UAlbany’s</a:t>
            </a:r>
            <a:r>
              <a:rPr lang="en-US" sz="1050" dirty="0"/>
              <a:t> Mission and Strategic Plan (Senator David Wills)</a:t>
            </a:r>
          </a:p>
          <a:p>
            <a:r>
              <a:rPr lang="en-US" sz="1050" dirty="0"/>
              <a:t> </a:t>
            </a:r>
            <a:endParaRPr lang="en-US" sz="1050" b="1" dirty="0"/>
          </a:p>
          <a:p>
            <a:r>
              <a:rPr lang="en-US" sz="1050" b="1" dirty="0" smtClean="0"/>
              <a:t>Adjournment</a:t>
            </a:r>
            <a:endParaRPr lang="en-US" sz="1050" b="1" dirty="0"/>
          </a:p>
          <a:p>
            <a:endParaRPr lang="en-US" sz="1050" dirty="0"/>
          </a:p>
        </p:txBody>
      </p:sp>
    </p:spTree>
    <p:extLst>
      <p:ext uri="{BB962C8B-B14F-4D97-AF65-F5344CB8AC3E}">
        <p14:creationId xmlns:p14="http://schemas.microsoft.com/office/powerpoint/2010/main" val="206155373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28600" y="273050"/>
            <a:ext cx="3236913" cy="336550"/>
          </a:xfrm>
        </p:spPr>
        <p:txBody>
          <a:bodyPr>
            <a:normAutofit fontScale="90000"/>
          </a:bodyPr>
          <a:lstStyle/>
          <a:p>
            <a:r>
              <a:rPr lang="en-US" dirty="0" smtClean="0"/>
              <a:t>Agenda 2/6/12</a:t>
            </a:r>
            <a:endParaRPr lang="en-US" dirty="0"/>
          </a:p>
        </p:txBody>
      </p:sp>
      <p:sp>
        <p:nvSpPr>
          <p:cNvPr id="5" name="Content Placeholder 4"/>
          <p:cNvSpPr>
            <a:spLocks noGrp="1"/>
          </p:cNvSpPr>
          <p:nvPr>
            <p:ph idx="1"/>
          </p:nvPr>
        </p:nvSpPr>
        <p:spPr/>
        <p:txBody>
          <a:bodyPr/>
          <a:lstStyle/>
          <a:p>
            <a:pPr marL="0" indent="0" algn="ctr">
              <a:buNone/>
            </a:pPr>
            <a:endParaRPr lang="en-US" dirty="0" smtClean="0"/>
          </a:p>
          <a:p>
            <a:pPr marL="0" indent="0" algn="ctr">
              <a:buNone/>
            </a:pPr>
            <a:endParaRPr lang="en-US" dirty="0"/>
          </a:p>
          <a:p>
            <a:pPr marL="0" indent="0" algn="ctr">
              <a:buNone/>
            </a:pPr>
            <a:r>
              <a:rPr lang="en-US" dirty="0" smtClean="0"/>
              <a:t>Full-time Teaching Faculty Senators</a:t>
            </a:r>
          </a:p>
          <a:p>
            <a:pPr marL="0" indent="0" algn="ctr">
              <a:buNone/>
            </a:pPr>
            <a:endParaRPr lang="en-US" dirty="0"/>
          </a:p>
          <a:p>
            <a:pPr marL="0" indent="0" algn="ctr">
              <a:buNone/>
            </a:pPr>
            <a:r>
              <a:rPr lang="en-US" dirty="0" smtClean="0"/>
              <a:t>Quorum Check</a:t>
            </a:r>
            <a:endParaRPr lang="en-US" dirty="0"/>
          </a:p>
        </p:txBody>
      </p:sp>
      <p:sp>
        <p:nvSpPr>
          <p:cNvPr id="6" name="Text Placeholder 5"/>
          <p:cNvSpPr>
            <a:spLocks noGrp="1"/>
          </p:cNvSpPr>
          <p:nvPr>
            <p:ph type="body" sz="half" idx="2"/>
          </p:nvPr>
        </p:nvSpPr>
        <p:spPr>
          <a:xfrm>
            <a:off x="152400" y="685800"/>
            <a:ext cx="3313113" cy="5440363"/>
          </a:xfrm>
        </p:spPr>
        <p:txBody>
          <a:bodyPr>
            <a:noAutofit/>
          </a:bodyPr>
          <a:lstStyle/>
          <a:p>
            <a:r>
              <a:rPr lang="en-US" sz="1050" b="1" dirty="0"/>
              <a:t>Approval of Minutes of December 12, 2011</a:t>
            </a:r>
          </a:p>
          <a:p>
            <a:r>
              <a:rPr lang="en-US" sz="1050" b="1" dirty="0" smtClean="0"/>
              <a:t>Senate </a:t>
            </a:r>
            <a:r>
              <a:rPr lang="en-US" sz="1050" b="1" dirty="0"/>
              <a:t>Chair’s Report – Susanna Fessler</a:t>
            </a:r>
          </a:p>
          <a:p>
            <a:r>
              <a:rPr lang="en-US" sz="1050" dirty="0"/>
              <a:t> </a:t>
            </a:r>
            <a:endParaRPr lang="en-US" sz="1050" dirty="0" smtClean="0"/>
          </a:p>
          <a:p>
            <a:pPr marL="112713" lvl="0" indent="-112713">
              <a:buFont typeface="Arial" pitchFamily="34" charset="0"/>
              <a:buChar char="•"/>
            </a:pPr>
            <a:r>
              <a:rPr lang="en-US" sz="1050" dirty="0" smtClean="0"/>
              <a:t>SUNY-wide Senate Report – J. Philippe Abraham, Shadi Shahedipour-Sandvik and Daniel White</a:t>
            </a:r>
            <a:endParaRPr lang="en-US" sz="1050" b="1" dirty="0" smtClean="0"/>
          </a:p>
          <a:p>
            <a:pPr marL="112713" lvl="0" indent="-112713">
              <a:buFont typeface="Arial" pitchFamily="34" charset="0"/>
              <a:buChar char="•"/>
            </a:pPr>
            <a:r>
              <a:rPr lang="en-US" sz="1050" dirty="0" smtClean="0"/>
              <a:t>Graduate </a:t>
            </a:r>
            <a:r>
              <a:rPr lang="en-US" sz="1050" dirty="0"/>
              <a:t>Student Organization Report – Heidi Nicholls</a:t>
            </a:r>
            <a:endParaRPr lang="en-US" sz="1050" b="1" dirty="0"/>
          </a:p>
          <a:p>
            <a:pPr marL="112713" lvl="0" indent="-112713">
              <a:buFont typeface="Arial" pitchFamily="34" charset="0"/>
              <a:buChar char="•"/>
            </a:pPr>
            <a:r>
              <a:rPr lang="en-US" sz="1050" dirty="0"/>
              <a:t>Student Association Report – Bryant Barksdale</a:t>
            </a:r>
            <a:endParaRPr lang="en-US" sz="1050" b="1" dirty="0"/>
          </a:p>
          <a:p>
            <a:pPr marL="112713" lvl="0" indent="-112713">
              <a:buFont typeface="Arial" pitchFamily="34" charset="0"/>
              <a:buChar char="•"/>
            </a:pPr>
            <a:r>
              <a:rPr lang="en-US" sz="1050" b="1" u="sng" dirty="0"/>
              <a:t>Council/Committee </a:t>
            </a:r>
            <a:r>
              <a:rPr lang="en-US" sz="1050" b="1" u="sng" dirty="0" smtClean="0"/>
              <a:t>Reports</a:t>
            </a:r>
            <a:r>
              <a:rPr lang="en-US" sz="1050" dirty="0"/>
              <a:t>	</a:t>
            </a:r>
            <a:endParaRPr lang="en-US" sz="1050" b="1" u="sng" dirty="0"/>
          </a:p>
          <a:p>
            <a:r>
              <a:rPr lang="en-US" sz="1050" b="1" dirty="0" smtClean="0"/>
              <a:t>Old </a:t>
            </a:r>
            <a:r>
              <a:rPr lang="en-US" sz="1050" b="1" dirty="0"/>
              <a:t>Business</a:t>
            </a:r>
          </a:p>
          <a:p>
            <a:r>
              <a:rPr lang="en-US" sz="1050" b="1" u="sng" dirty="0" smtClean="0"/>
              <a:t>New </a:t>
            </a:r>
            <a:r>
              <a:rPr lang="en-US" sz="1050" b="1" u="sng" dirty="0"/>
              <a:t>Business</a:t>
            </a:r>
          </a:p>
          <a:p>
            <a:pPr marL="112713" indent="-112713">
              <a:buFont typeface="Arial" pitchFamily="34" charset="0"/>
              <a:buChar char="•"/>
            </a:pPr>
            <a:r>
              <a:rPr lang="en-US" sz="1050" dirty="0" smtClean="0"/>
              <a:t>Approval </a:t>
            </a:r>
            <a:r>
              <a:rPr lang="en-US" sz="1050" dirty="0"/>
              <a:t>of Changes to Council Memberships</a:t>
            </a:r>
            <a:endParaRPr lang="en-US" sz="1050" b="1" dirty="0"/>
          </a:p>
          <a:p>
            <a:pPr marL="112713" lvl="0" indent="-112713">
              <a:buFont typeface="Arial" pitchFamily="34" charset="0"/>
              <a:buChar char="•"/>
            </a:pPr>
            <a:r>
              <a:rPr lang="en-US" sz="1050" b="1" u="sng" dirty="0"/>
              <a:t>Elections of Teaching Faculty for the Presidential Search Committee</a:t>
            </a:r>
          </a:p>
          <a:p>
            <a:pPr marL="112713" lvl="0" indent="-112713">
              <a:buFont typeface="Arial" pitchFamily="34" charset="0"/>
              <a:buChar char="•"/>
            </a:pPr>
            <a:r>
              <a:rPr lang="en-US" sz="1050" dirty="0"/>
              <a:t>Charter Amendment 1112-03A: Creation of Council on Administrative Review and Evaluation: CARE (GOV)</a:t>
            </a:r>
            <a:endParaRPr lang="en-US" sz="1050" b="1" dirty="0"/>
          </a:p>
          <a:p>
            <a:pPr marL="112713" lvl="0" indent="-112713">
              <a:buFont typeface="Arial" pitchFamily="34" charset="0"/>
              <a:buChar char="•"/>
            </a:pPr>
            <a:r>
              <a:rPr lang="en-US" sz="1050" dirty="0"/>
              <a:t>Senate Bill 1112-08: “Principles for a Just Community” Statement—Removal from University Documents (</a:t>
            </a:r>
            <a:r>
              <a:rPr lang="en-US" sz="1050" dirty="0" err="1"/>
              <a:t>CAFFECoR</a:t>
            </a:r>
            <a:r>
              <a:rPr lang="en-US" sz="1050" dirty="0"/>
              <a:t>)</a:t>
            </a:r>
            <a:endParaRPr lang="en-US" sz="1050" b="1" dirty="0"/>
          </a:p>
          <a:p>
            <a:pPr marL="112713" lvl="0" indent="-112713">
              <a:buFont typeface="Arial" pitchFamily="34" charset="0"/>
              <a:buChar char="•"/>
            </a:pPr>
            <a:r>
              <a:rPr lang="en-US" sz="1050" dirty="0"/>
              <a:t>Senate Resolution 1112-03R:  Resolution to Investigate Violations of Governance Procedures in the Matter of the 2010 Program Deactivations (Senator David Wills)</a:t>
            </a:r>
          </a:p>
          <a:p>
            <a:pPr marL="112713" lvl="0" indent="-112713">
              <a:buFont typeface="Arial" pitchFamily="34" charset="0"/>
              <a:buChar char="•"/>
            </a:pPr>
            <a:r>
              <a:rPr lang="en-US" sz="1050" dirty="0"/>
              <a:t>Senate Resolution 1112-04R:  Resolution to Institute Specific Consultation Procedures Before </a:t>
            </a:r>
            <a:r>
              <a:rPr lang="en-US" sz="1050" dirty="0" err="1"/>
              <a:t>Enaction</a:t>
            </a:r>
            <a:r>
              <a:rPr lang="en-US" sz="1050" dirty="0"/>
              <a:t> of Deactivations (Senator David Wills)</a:t>
            </a:r>
          </a:p>
          <a:p>
            <a:pPr marL="112713" lvl="0" indent="-112713">
              <a:buFont typeface="Arial" pitchFamily="34" charset="0"/>
              <a:buChar char="•"/>
            </a:pPr>
            <a:r>
              <a:rPr lang="en-US" sz="1050" dirty="0"/>
              <a:t>Senate Resolution 1112-05R:  Resolution to Determine Offerings in European Languages and Classical Studies in Accordance with </a:t>
            </a:r>
            <a:r>
              <a:rPr lang="en-US" sz="1050" dirty="0" err="1"/>
              <a:t>UAlbany’s</a:t>
            </a:r>
            <a:r>
              <a:rPr lang="en-US" sz="1050" dirty="0"/>
              <a:t> Mission and Strategic Plan (Senator David Wills)</a:t>
            </a:r>
          </a:p>
          <a:p>
            <a:r>
              <a:rPr lang="en-US" sz="1050" dirty="0"/>
              <a:t> </a:t>
            </a:r>
            <a:endParaRPr lang="en-US" sz="1050" b="1" dirty="0"/>
          </a:p>
          <a:p>
            <a:r>
              <a:rPr lang="en-US" sz="1050" b="1" dirty="0" smtClean="0"/>
              <a:t>Adjournment</a:t>
            </a:r>
            <a:endParaRPr lang="en-US" sz="1050" b="1" dirty="0"/>
          </a:p>
          <a:p>
            <a:endParaRPr lang="en-US" sz="1050" dirty="0"/>
          </a:p>
        </p:txBody>
      </p:sp>
    </p:spTree>
    <p:extLst>
      <p:ext uri="{BB962C8B-B14F-4D97-AF65-F5344CB8AC3E}">
        <p14:creationId xmlns:p14="http://schemas.microsoft.com/office/powerpoint/2010/main" val="206155373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28600" y="273050"/>
            <a:ext cx="3236913" cy="336550"/>
          </a:xfrm>
        </p:spPr>
        <p:txBody>
          <a:bodyPr>
            <a:normAutofit fontScale="90000"/>
          </a:bodyPr>
          <a:lstStyle/>
          <a:p>
            <a:r>
              <a:rPr lang="en-US" dirty="0" smtClean="0"/>
              <a:t>Agenda 2/6/12</a:t>
            </a:r>
            <a:endParaRPr lang="en-US" dirty="0"/>
          </a:p>
        </p:txBody>
      </p:sp>
      <p:sp>
        <p:nvSpPr>
          <p:cNvPr id="5" name="Content Placeholder 4"/>
          <p:cNvSpPr>
            <a:spLocks noGrp="1"/>
          </p:cNvSpPr>
          <p:nvPr>
            <p:ph idx="1"/>
          </p:nvPr>
        </p:nvSpPr>
        <p:spPr/>
        <p:txBody>
          <a:bodyPr>
            <a:normAutofit fontScale="40000" lnSpcReduction="20000"/>
          </a:bodyPr>
          <a:lstStyle/>
          <a:p>
            <a:pPr marL="0" indent="0" algn="r">
              <a:buNone/>
            </a:pPr>
            <a:r>
              <a:rPr lang="en-US" b="1" i="1" dirty="0"/>
              <a:t>Senate Charter </a:t>
            </a:r>
            <a:r>
              <a:rPr lang="en-US" b="1" dirty="0"/>
              <a:t>Amendment No.: 1112-03A</a:t>
            </a:r>
            <a:endParaRPr lang="en-US" dirty="0"/>
          </a:p>
          <a:p>
            <a:pPr marL="0" indent="0">
              <a:buNone/>
            </a:pPr>
            <a:r>
              <a:rPr lang="en-US" b="1" dirty="0"/>
              <a:t> </a:t>
            </a:r>
            <a:endParaRPr lang="en-US" dirty="0"/>
          </a:p>
          <a:p>
            <a:pPr marL="0" indent="0">
              <a:buNone/>
            </a:pPr>
            <a:r>
              <a:rPr lang="en-US" b="1" dirty="0"/>
              <a:t> </a:t>
            </a:r>
            <a:endParaRPr lang="en-US" dirty="0"/>
          </a:p>
          <a:p>
            <a:pPr marL="0" indent="0" algn="ctr">
              <a:buNone/>
            </a:pPr>
            <a:r>
              <a:rPr lang="en-US" b="1" dirty="0"/>
              <a:t>UNIVERSITY SENATE</a:t>
            </a:r>
            <a:br>
              <a:rPr lang="en-US" b="1" dirty="0"/>
            </a:br>
            <a:r>
              <a:rPr lang="en-US" b="1" dirty="0"/>
              <a:t>UNIVERSITY AT ALBANY</a:t>
            </a:r>
            <a:br>
              <a:rPr lang="en-US" b="1" dirty="0"/>
            </a:br>
            <a:r>
              <a:rPr lang="en-US" b="1" dirty="0"/>
              <a:t>STATE UNIVERSITY OF NEW </a:t>
            </a:r>
            <a:r>
              <a:rPr lang="en-US" b="1" dirty="0" smtClean="0"/>
              <a:t>YORK</a:t>
            </a:r>
          </a:p>
          <a:p>
            <a:pPr marL="0" indent="0" algn="ctr">
              <a:buNone/>
            </a:pPr>
            <a:endParaRPr lang="en-US" dirty="0"/>
          </a:p>
          <a:p>
            <a:pPr marL="0" indent="0">
              <a:buNone/>
            </a:pPr>
            <a:r>
              <a:rPr lang="en-US" dirty="0"/>
              <a:t>Introduced by:    	Committee on Administrative Evaluations</a:t>
            </a:r>
          </a:p>
          <a:p>
            <a:pPr marL="0" indent="0">
              <a:buNone/>
            </a:pPr>
            <a:r>
              <a:rPr lang="en-US" dirty="0"/>
              <a:t>Date:		</a:t>
            </a:r>
            <a:r>
              <a:rPr lang="en-US" dirty="0" smtClean="0"/>
              <a:t>February </a:t>
            </a:r>
            <a:r>
              <a:rPr lang="en-US" dirty="0"/>
              <a:t>6, 2012</a:t>
            </a:r>
          </a:p>
          <a:p>
            <a:pPr marL="0" indent="0">
              <a:buNone/>
            </a:pPr>
            <a:r>
              <a:rPr lang="en-US" dirty="0"/>
              <a:t> </a:t>
            </a:r>
          </a:p>
          <a:p>
            <a:pPr marL="0" indent="0">
              <a:buNone/>
            </a:pPr>
            <a:r>
              <a:rPr lang="en-US" b="1" dirty="0"/>
              <a:t>AMENDMENT TO CREATE A COUNCIL ON ADMINISTRATIVE REVIEW AND EVALUATION (CARE)</a:t>
            </a:r>
            <a:endParaRPr lang="en-US" dirty="0"/>
          </a:p>
          <a:p>
            <a:pPr marL="0" indent="0">
              <a:buNone/>
            </a:pPr>
            <a:r>
              <a:rPr lang="en-US" b="1" dirty="0"/>
              <a:t> </a:t>
            </a:r>
            <a:endParaRPr lang="en-US" dirty="0"/>
          </a:p>
          <a:p>
            <a:r>
              <a:rPr lang="en-US" dirty="0"/>
              <a:t>Whereas the Middle States review pointed to a need for a more systematic administrative review;</a:t>
            </a:r>
          </a:p>
          <a:p>
            <a:r>
              <a:rPr lang="en-US" dirty="0"/>
              <a:t>Whereas the SUNY-wide Senate provides for Faculty-led review of administrative units on each campus;</a:t>
            </a:r>
          </a:p>
          <a:p>
            <a:r>
              <a:rPr lang="en-US" dirty="0"/>
              <a:t>Whereas half of SUNY campuses and two University Centers have introduced such mechanisms for regular administrative review;</a:t>
            </a:r>
          </a:p>
          <a:p>
            <a:r>
              <a:rPr lang="en-US" dirty="0"/>
              <a:t>Whereas the </a:t>
            </a:r>
            <a:r>
              <a:rPr lang="en-US" dirty="0" err="1"/>
              <a:t>UAlbany</a:t>
            </a:r>
            <a:r>
              <a:rPr lang="en-US" dirty="0"/>
              <a:t> Senate in April 2010 passed a resolution that the SEC explore setting up mechanisms for such review;</a:t>
            </a:r>
          </a:p>
          <a:p>
            <a:r>
              <a:rPr lang="en-US" dirty="0"/>
              <a:t>Whereas the SEC has referred this task to the Governance Council;</a:t>
            </a:r>
          </a:p>
          <a:p>
            <a:pPr marL="0" indent="0">
              <a:buNone/>
            </a:pPr>
            <a:r>
              <a:rPr lang="en-US" dirty="0"/>
              <a:t>IT IS HEREBY PROPOSED THAT THE FOLLOWING AMENDMENT TO THE CHARTER OF THE UNIVERSITY SENATE BE ADOPTED:</a:t>
            </a:r>
          </a:p>
          <a:p>
            <a:pPr marL="0" indent="0">
              <a:buNone/>
            </a:pPr>
            <a:r>
              <a:rPr lang="en-US" dirty="0"/>
              <a:t> </a:t>
            </a:r>
          </a:p>
          <a:p>
            <a:r>
              <a:rPr lang="en-US" dirty="0"/>
              <a:t>That a new </a:t>
            </a:r>
            <a:r>
              <a:rPr lang="en-US" b="1" dirty="0"/>
              <a:t>Council on Administrative Review and Evaluation (CARE) </a:t>
            </a:r>
            <a:r>
              <a:rPr lang="en-US" dirty="0"/>
              <a:t>be created.</a:t>
            </a:r>
          </a:p>
          <a:p>
            <a:r>
              <a:rPr lang="en-US" dirty="0"/>
              <a:t>That this amendment shall go into effect in Fall 2012. </a:t>
            </a:r>
            <a:br>
              <a:rPr lang="en-US" dirty="0"/>
            </a:br>
            <a:endParaRPr lang="en-US" dirty="0"/>
          </a:p>
          <a:p>
            <a:pPr marL="0" indent="0">
              <a:buNone/>
            </a:pPr>
            <a:endParaRPr lang="en-US" dirty="0"/>
          </a:p>
        </p:txBody>
      </p:sp>
      <p:sp>
        <p:nvSpPr>
          <p:cNvPr id="6" name="Text Placeholder 5"/>
          <p:cNvSpPr>
            <a:spLocks noGrp="1"/>
          </p:cNvSpPr>
          <p:nvPr>
            <p:ph type="body" sz="half" idx="2"/>
          </p:nvPr>
        </p:nvSpPr>
        <p:spPr>
          <a:xfrm>
            <a:off x="152400" y="685800"/>
            <a:ext cx="3313113" cy="5440363"/>
          </a:xfrm>
        </p:spPr>
        <p:txBody>
          <a:bodyPr>
            <a:noAutofit/>
          </a:bodyPr>
          <a:lstStyle/>
          <a:p>
            <a:r>
              <a:rPr lang="en-US" sz="1050" b="1" dirty="0"/>
              <a:t>Approval of Minutes of December 12, 2011</a:t>
            </a:r>
          </a:p>
          <a:p>
            <a:r>
              <a:rPr lang="en-US" sz="1050" b="1" dirty="0" smtClean="0"/>
              <a:t>Senate </a:t>
            </a:r>
            <a:r>
              <a:rPr lang="en-US" sz="1050" b="1" dirty="0"/>
              <a:t>Chair’s Report – Susanna Fessler</a:t>
            </a:r>
          </a:p>
          <a:p>
            <a:r>
              <a:rPr lang="en-US" sz="1050" dirty="0"/>
              <a:t> </a:t>
            </a:r>
            <a:endParaRPr lang="en-US" sz="1050" dirty="0" smtClean="0"/>
          </a:p>
          <a:p>
            <a:pPr marL="112713" lvl="0" indent="-112713">
              <a:buFont typeface="Arial" pitchFamily="34" charset="0"/>
              <a:buChar char="•"/>
            </a:pPr>
            <a:r>
              <a:rPr lang="en-US" sz="1050" dirty="0" smtClean="0"/>
              <a:t>SUNY-wide Senate Report – J. Philippe Abraham, Shadi Shahedipour-Sandvik and Daniel White</a:t>
            </a:r>
            <a:endParaRPr lang="en-US" sz="1050" b="1" dirty="0" smtClean="0"/>
          </a:p>
          <a:p>
            <a:pPr marL="112713" lvl="0" indent="-112713">
              <a:buFont typeface="Arial" pitchFamily="34" charset="0"/>
              <a:buChar char="•"/>
            </a:pPr>
            <a:r>
              <a:rPr lang="en-US" sz="1050" dirty="0" smtClean="0"/>
              <a:t>Graduate </a:t>
            </a:r>
            <a:r>
              <a:rPr lang="en-US" sz="1050" dirty="0"/>
              <a:t>Student Organization Report – Heidi Nicholls</a:t>
            </a:r>
            <a:endParaRPr lang="en-US" sz="1050" b="1" dirty="0"/>
          </a:p>
          <a:p>
            <a:pPr marL="112713" lvl="0" indent="-112713">
              <a:buFont typeface="Arial" pitchFamily="34" charset="0"/>
              <a:buChar char="•"/>
            </a:pPr>
            <a:r>
              <a:rPr lang="en-US" sz="1050" dirty="0"/>
              <a:t>Student Association Report – Bryant Barksdale</a:t>
            </a:r>
            <a:endParaRPr lang="en-US" sz="1050" b="1" dirty="0"/>
          </a:p>
          <a:p>
            <a:pPr marL="112713" lvl="0" indent="-112713">
              <a:buFont typeface="Arial" pitchFamily="34" charset="0"/>
              <a:buChar char="•"/>
            </a:pPr>
            <a:r>
              <a:rPr lang="en-US" sz="1050" b="1" u="sng" dirty="0"/>
              <a:t>Council/Committee </a:t>
            </a:r>
            <a:r>
              <a:rPr lang="en-US" sz="1050" b="1" u="sng" dirty="0" smtClean="0"/>
              <a:t>Reports</a:t>
            </a:r>
            <a:r>
              <a:rPr lang="en-US" sz="1050" dirty="0"/>
              <a:t>	</a:t>
            </a:r>
            <a:endParaRPr lang="en-US" sz="1050" b="1" u="sng" dirty="0"/>
          </a:p>
          <a:p>
            <a:r>
              <a:rPr lang="en-US" sz="1050" b="1" dirty="0" smtClean="0"/>
              <a:t>Old </a:t>
            </a:r>
            <a:r>
              <a:rPr lang="en-US" sz="1050" b="1" dirty="0"/>
              <a:t>Business</a:t>
            </a:r>
          </a:p>
          <a:p>
            <a:r>
              <a:rPr lang="en-US" sz="1050" b="1" u="sng" dirty="0" smtClean="0"/>
              <a:t>New </a:t>
            </a:r>
            <a:r>
              <a:rPr lang="en-US" sz="1050" b="1" u="sng" dirty="0"/>
              <a:t>Business</a:t>
            </a:r>
          </a:p>
          <a:p>
            <a:pPr marL="112713" indent="-112713">
              <a:buFont typeface="Arial" pitchFamily="34" charset="0"/>
              <a:buChar char="•"/>
            </a:pPr>
            <a:r>
              <a:rPr lang="en-US" sz="1050" dirty="0" smtClean="0"/>
              <a:t>Approval </a:t>
            </a:r>
            <a:r>
              <a:rPr lang="en-US" sz="1050" dirty="0"/>
              <a:t>of Changes to Council Memberships</a:t>
            </a:r>
            <a:endParaRPr lang="en-US" sz="1050" b="1" dirty="0"/>
          </a:p>
          <a:p>
            <a:pPr marL="112713" lvl="0" indent="-112713">
              <a:buFont typeface="Arial" pitchFamily="34" charset="0"/>
              <a:buChar char="•"/>
            </a:pPr>
            <a:r>
              <a:rPr lang="en-US" sz="1050" dirty="0"/>
              <a:t>Elections of Teaching Faculty for the Presidential Search Committee</a:t>
            </a:r>
            <a:endParaRPr lang="en-US" sz="1050" b="1" dirty="0"/>
          </a:p>
          <a:p>
            <a:pPr marL="112713" lvl="0" indent="-112713">
              <a:buFont typeface="Arial" pitchFamily="34" charset="0"/>
              <a:buChar char="•"/>
            </a:pPr>
            <a:r>
              <a:rPr lang="en-US" sz="1050" b="1" u="sng" dirty="0"/>
              <a:t>Charter Amendment 1112-03A: Creation of Council on Administrative Review and Evaluation: CARE (GOV)</a:t>
            </a:r>
          </a:p>
          <a:p>
            <a:pPr marL="112713" lvl="0" indent="-112713">
              <a:buFont typeface="Arial" pitchFamily="34" charset="0"/>
              <a:buChar char="•"/>
            </a:pPr>
            <a:r>
              <a:rPr lang="en-US" sz="1050" dirty="0"/>
              <a:t>Senate Bill 1112-08: “Principles for a Just Community” Statement—Removal from University Documents (</a:t>
            </a:r>
            <a:r>
              <a:rPr lang="en-US" sz="1050" dirty="0" err="1"/>
              <a:t>CAFFECoR</a:t>
            </a:r>
            <a:r>
              <a:rPr lang="en-US" sz="1050" dirty="0"/>
              <a:t>)</a:t>
            </a:r>
            <a:endParaRPr lang="en-US" sz="1050" b="1" dirty="0"/>
          </a:p>
          <a:p>
            <a:pPr marL="112713" lvl="0" indent="-112713">
              <a:buFont typeface="Arial" pitchFamily="34" charset="0"/>
              <a:buChar char="•"/>
            </a:pPr>
            <a:r>
              <a:rPr lang="en-US" sz="1050" dirty="0"/>
              <a:t>Senate Resolution 1112-03R:  Resolution to Investigate Violations of Governance Procedures in the Matter of the 2010 Program Deactivations (Senator David Wills)</a:t>
            </a:r>
          </a:p>
          <a:p>
            <a:pPr marL="112713" lvl="0" indent="-112713">
              <a:buFont typeface="Arial" pitchFamily="34" charset="0"/>
              <a:buChar char="•"/>
            </a:pPr>
            <a:r>
              <a:rPr lang="en-US" sz="1050" dirty="0"/>
              <a:t>Senate Resolution 1112-04R:  Resolution to Institute Specific Consultation Procedures Before </a:t>
            </a:r>
            <a:r>
              <a:rPr lang="en-US" sz="1050" dirty="0" err="1"/>
              <a:t>Enaction</a:t>
            </a:r>
            <a:r>
              <a:rPr lang="en-US" sz="1050" dirty="0"/>
              <a:t> of Deactivations (Senator David Wills)</a:t>
            </a:r>
          </a:p>
          <a:p>
            <a:pPr marL="112713" lvl="0" indent="-112713">
              <a:buFont typeface="Arial" pitchFamily="34" charset="0"/>
              <a:buChar char="•"/>
            </a:pPr>
            <a:r>
              <a:rPr lang="en-US" sz="1050" dirty="0"/>
              <a:t>Senate Resolution 1112-05R:  Resolution to Determine Offerings in European Languages and Classical Studies in Accordance with </a:t>
            </a:r>
            <a:r>
              <a:rPr lang="en-US" sz="1050" dirty="0" err="1"/>
              <a:t>UAlbany’s</a:t>
            </a:r>
            <a:r>
              <a:rPr lang="en-US" sz="1050" dirty="0"/>
              <a:t> Mission and Strategic Plan (Senator David Wills)</a:t>
            </a:r>
          </a:p>
          <a:p>
            <a:r>
              <a:rPr lang="en-US" sz="1050" dirty="0"/>
              <a:t> </a:t>
            </a:r>
            <a:endParaRPr lang="en-US" sz="1050" b="1" dirty="0"/>
          </a:p>
          <a:p>
            <a:r>
              <a:rPr lang="en-US" sz="1050" b="1" dirty="0" smtClean="0"/>
              <a:t>Adjournment</a:t>
            </a:r>
            <a:endParaRPr lang="en-US" sz="1050" b="1" dirty="0"/>
          </a:p>
          <a:p>
            <a:endParaRPr lang="en-US" sz="1050" dirty="0"/>
          </a:p>
        </p:txBody>
      </p:sp>
    </p:spTree>
    <p:extLst>
      <p:ext uri="{BB962C8B-B14F-4D97-AF65-F5344CB8AC3E}">
        <p14:creationId xmlns:p14="http://schemas.microsoft.com/office/powerpoint/2010/main" val="206155373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28600" y="273050"/>
            <a:ext cx="3236913" cy="336550"/>
          </a:xfrm>
        </p:spPr>
        <p:txBody>
          <a:bodyPr>
            <a:normAutofit fontScale="90000"/>
          </a:bodyPr>
          <a:lstStyle/>
          <a:p>
            <a:r>
              <a:rPr lang="en-US" dirty="0" smtClean="0"/>
              <a:t>Agenda 2/6/12</a:t>
            </a:r>
            <a:endParaRPr lang="en-US" dirty="0"/>
          </a:p>
        </p:txBody>
      </p:sp>
      <p:sp>
        <p:nvSpPr>
          <p:cNvPr id="5" name="Content Placeholder 4"/>
          <p:cNvSpPr>
            <a:spLocks noGrp="1"/>
          </p:cNvSpPr>
          <p:nvPr>
            <p:ph idx="1"/>
          </p:nvPr>
        </p:nvSpPr>
        <p:spPr/>
        <p:txBody>
          <a:bodyPr>
            <a:normAutofit fontScale="40000" lnSpcReduction="20000"/>
          </a:bodyPr>
          <a:lstStyle/>
          <a:p>
            <a:pPr marL="0" indent="0" algn="r">
              <a:buNone/>
            </a:pPr>
            <a:r>
              <a:rPr lang="en-US" b="1" dirty="0"/>
              <a:t>Senate Bill 1112-08</a:t>
            </a:r>
            <a:endParaRPr lang="en-US" sz="2800" dirty="0"/>
          </a:p>
          <a:p>
            <a:pPr marL="0" indent="0">
              <a:buNone/>
            </a:pPr>
            <a:r>
              <a:rPr lang="en-US" b="1" dirty="0"/>
              <a:t> </a:t>
            </a:r>
            <a:endParaRPr lang="en-US" sz="2800" dirty="0"/>
          </a:p>
          <a:p>
            <a:pPr marL="0" indent="0" algn="ctr">
              <a:buNone/>
            </a:pPr>
            <a:r>
              <a:rPr lang="en-US" b="1" dirty="0"/>
              <a:t>UNIVERSITY SENATE</a:t>
            </a:r>
            <a:endParaRPr lang="en-US" sz="2800" dirty="0"/>
          </a:p>
          <a:p>
            <a:pPr marL="0" indent="0" algn="ctr">
              <a:buNone/>
            </a:pPr>
            <a:r>
              <a:rPr lang="en-US" dirty="0"/>
              <a:t> </a:t>
            </a:r>
            <a:endParaRPr lang="en-US" sz="2800" dirty="0"/>
          </a:p>
          <a:p>
            <a:pPr marL="0" indent="0" algn="ctr">
              <a:buNone/>
            </a:pPr>
            <a:r>
              <a:rPr lang="en-US" dirty="0"/>
              <a:t>UNVERSITY AT ALBANY</a:t>
            </a:r>
            <a:endParaRPr lang="en-US" sz="2800" dirty="0"/>
          </a:p>
          <a:p>
            <a:pPr marL="0" indent="0" algn="ctr">
              <a:buNone/>
            </a:pPr>
            <a:r>
              <a:rPr lang="en-US" dirty="0"/>
              <a:t>STATE UNIVERSITY OF NEW YORK</a:t>
            </a:r>
            <a:endParaRPr lang="en-US" sz="2800" dirty="0"/>
          </a:p>
          <a:p>
            <a:pPr marL="0" indent="0" algn="ctr">
              <a:buNone/>
            </a:pPr>
            <a:r>
              <a:rPr lang="en-US" dirty="0"/>
              <a:t> </a:t>
            </a:r>
            <a:endParaRPr lang="en-US" sz="2800" dirty="0"/>
          </a:p>
          <a:p>
            <a:pPr marL="0" indent="0">
              <a:buNone/>
            </a:pPr>
            <a:r>
              <a:rPr lang="en-US" dirty="0"/>
              <a:t> </a:t>
            </a:r>
            <a:endParaRPr lang="en-US" sz="2800" dirty="0"/>
          </a:p>
          <a:p>
            <a:pPr marL="0" indent="0">
              <a:buNone/>
            </a:pPr>
            <a:r>
              <a:rPr lang="en-US" dirty="0"/>
              <a:t>Introduced by:		</a:t>
            </a:r>
            <a:r>
              <a:rPr lang="en-US" dirty="0" err="1"/>
              <a:t>CAFFECoR</a:t>
            </a:r>
            <a:endParaRPr lang="en-US" sz="2800" dirty="0"/>
          </a:p>
          <a:p>
            <a:pPr marL="0" indent="0">
              <a:buNone/>
            </a:pPr>
            <a:r>
              <a:rPr lang="en-US" dirty="0"/>
              <a:t> </a:t>
            </a:r>
            <a:r>
              <a:rPr lang="en-US" dirty="0" smtClean="0"/>
              <a:t>Date</a:t>
            </a:r>
            <a:r>
              <a:rPr lang="en-US" dirty="0"/>
              <a:t>:			February 6, 2012</a:t>
            </a:r>
            <a:endParaRPr lang="en-US" sz="2800" dirty="0"/>
          </a:p>
          <a:p>
            <a:pPr marL="0" indent="0">
              <a:buNone/>
            </a:pPr>
            <a:r>
              <a:rPr lang="en-US" dirty="0"/>
              <a:t> </a:t>
            </a:r>
            <a:endParaRPr lang="en-US" sz="2800" dirty="0"/>
          </a:p>
          <a:p>
            <a:pPr marL="0" indent="0">
              <a:buNone/>
            </a:pPr>
            <a:r>
              <a:rPr lang="en-US" b="1" dirty="0"/>
              <a:t> </a:t>
            </a:r>
            <a:endParaRPr lang="en-US" sz="2800" dirty="0"/>
          </a:p>
          <a:p>
            <a:pPr marL="0" indent="0" algn="ctr">
              <a:buNone/>
            </a:pPr>
            <a:r>
              <a:rPr lang="en-US" dirty="0"/>
              <a:t>REMOVAL OF THE</a:t>
            </a:r>
            <a:endParaRPr lang="en-US" sz="2800" dirty="0"/>
          </a:p>
          <a:p>
            <a:pPr marL="0" indent="0" algn="ctr">
              <a:buNone/>
            </a:pPr>
            <a:r>
              <a:rPr lang="en-US" dirty="0"/>
              <a:t>“PRINCIPLES FOR A JUST COMMUNITY” </a:t>
            </a:r>
            <a:endParaRPr lang="en-US" sz="2800" dirty="0"/>
          </a:p>
          <a:p>
            <a:pPr marL="0" indent="0" algn="ctr">
              <a:buNone/>
            </a:pPr>
            <a:r>
              <a:rPr lang="en-US" dirty="0"/>
              <a:t>STATEMENT FROM UNIVERSITY DOCUMENTS</a:t>
            </a:r>
            <a:endParaRPr lang="en-US" sz="2800" dirty="0"/>
          </a:p>
          <a:p>
            <a:pPr marL="0" indent="0">
              <a:buNone/>
            </a:pPr>
            <a:r>
              <a:rPr lang="en-US" dirty="0"/>
              <a:t> </a:t>
            </a:r>
            <a:endParaRPr lang="en-US" sz="2800" dirty="0"/>
          </a:p>
          <a:p>
            <a:pPr marL="0" indent="0">
              <a:buNone/>
            </a:pPr>
            <a:r>
              <a:rPr lang="en-US" dirty="0"/>
              <a:t>IT IS HEREBY PROPOSED THAT THE FOLLOWING BE ADOPTED:</a:t>
            </a:r>
            <a:endParaRPr lang="en-US" sz="2800" dirty="0"/>
          </a:p>
          <a:p>
            <a:pPr marL="0" indent="0">
              <a:buNone/>
            </a:pPr>
            <a:r>
              <a:rPr lang="en-US" dirty="0"/>
              <a:t> </a:t>
            </a:r>
            <a:endParaRPr lang="en-US" sz="2800" dirty="0"/>
          </a:p>
          <a:p>
            <a:pPr marL="0" lvl="0" indent="0">
              <a:buNone/>
            </a:pPr>
            <a:r>
              <a:rPr lang="en-US" dirty="0"/>
              <a:t>The “Principles for a Just Community” statement be removed from all University documentation including</a:t>
            </a:r>
            <a:r>
              <a:rPr lang="en-US" dirty="0" smtClean="0"/>
              <a:t>:</a:t>
            </a:r>
          </a:p>
          <a:p>
            <a:pPr marL="0" lvl="0" indent="0">
              <a:buNone/>
            </a:pPr>
            <a:endParaRPr lang="en-US" sz="2800" dirty="0"/>
          </a:p>
          <a:p>
            <a:pPr marL="457200" lvl="1" indent="0">
              <a:buNone/>
            </a:pPr>
            <a:r>
              <a:rPr lang="en-US" dirty="0"/>
              <a:t>Undergraduate Bulletin</a:t>
            </a:r>
            <a:endParaRPr lang="en-US" sz="2400" dirty="0"/>
          </a:p>
          <a:p>
            <a:pPr marL="457200" lvl="1" indent="0">
              <a:buNone/>
            </a:pPr>
            <a:r>
              <a:rPr lang="en-US" dirty="0"/>
              <a:t>Graduate Bulletin</a:t>
            </a:r>
            <a:endParaRPr lang="en-US" sz="2400" dirty="0"/>
          </a:p>
          <a:p>
            <a:pPr marL="457200" lvl="1" indent="0">
              <a:buNone/>
            </a:pPr>
            <a:r>
              <a:rPr lang="en-US" dirty="0"/>
              <a:t>University at Albany Handbook</a:t>
            </a:r>
            <a:endParaRPr lang="en-US" sz="2400" dirty="0"/>
          </a:p>
          <a:p>
            <a:pPr marL="457200" lvl="1" indent="0">
              <a:buNone/>
            </a:pPr>
            <a:r>
              <a:rPr lang="en-US" dirty="0"/>
              <a:t>Program, Department and Division Student Handbooks</a:t>
            </a:r>
            <a:endParaRPr lang="en-US" sz="2400" dirty="0"/>
          </a:p>
          <a:p>
            <a:pPr marL="457200" lvl="1" indent="0">
              <a:buNone/>
            </a:pPr>
            <a:r>
              <a:rPr lang="en-US" dirty="0"/>
              <a:t>The Responsible Use of Information </a:t>
            </a:r>
            <a:r>
              <a:rPr lang="en-US" dirty="0" smtClean="0"/>
              <a:t>Technology</a:t>
            </a:r>
          </a:p>
          <a:p>
            <a:pPr marL="457200" lvl="1" indent="0">
              <a:buNone/>
            </a:pPr>
            <a:endParaRPr lang="en-US" sz="2400" dirty="0"/>
          </a:p>
          <a:p>
            <a:pPr marL="0" lvl="0" indent="0">
              <a:buNone/>
            </a:pPr>
            <a:r>
              <a:rPr lang="en-US" dirty="0"/>
              <a:t>That the Bill be forwarded to the President for approval and implementation.</a:t>
            </a:r>
            <a:endParaRPr lang="en-US" sz="2800" dirty="0"/>
          </a:p>
          <a:p>
            <a:pPr marL="0" indent="0">
              <a:buNone/>
            </a:pPr>
            <a:r>
              <a:rPr lang="en-US" dirty="0"/>
              <a:t/>
            </a:r>
            <a:br>
              <a:rPr lang="en-US" dirty="0"/>
            </a:br>
            <a:endParaRPr lang="en-US" dirty="0"/>
          </a:p>
        </p:txBody>
      </p:sp>
      <p:sp>
        <p:nvSpPr>
          <p:cNvPr id="6" name="Text Placeholder 5"/>
          <p:cNvSpPr>
            <a:spLocks noGrp="1"/>
          </p:cNvSpPr>
          <p:nvPr>
            <p:ph type="body" sz="half" idx="2"/>
          </p:nvPr>
        </p:nvSpPr>
        <p:spPr>
          <a:xfrm>
            <a:off x="152400" y="685800"/>
            <a:ext cx="3313113" cy="5440363"/>
          </a:xfrm>
        </p:spPr>
        <p:txBody>
          <a:bodyPr>
            <a:noAutofit/>
          </a:bodyPr>
          <a:lstStyle/>
          <a:p>
            <a:r>
              <a:rPr lang="en-US" sz="1050" b="1" dirty="0"/>
              <a:t>Approval of Minutes of December 12, 2011</a:t>
            </a:r>
          </a:p>
          <a:p>
            <a:r>
              <a:rPr lang="en-US" sz="1050" b="1" dirty="0" smtClean="0"/>
              <a:t>Senate </a:t>
            </a:r>
            <a:r>
              <a:rPr lang="en-US" sz="1050" b="1" dirty="0"/>
              <a:t>Chair’s Report – Susanna Fessler</a:t>
            </a:r>
          </a:p>
          <a:p>
            <a:r>
              <a:rPr lang="en-US" sz="1050" dirty="0"/>
              <a:t> </a:t>
            </a:r>
            <a:endParaRPr lang="en-US" sz="1050" dirty="0" smtClean="0"/>
          </a:p>
          <a:p>
            <a:pPr marL="112713" lvl="0" indent="-112713">
              <a:buFont typeface="Arial" pitchFamily="34" charset="0"/>
              <a:buChar char="•"/>
            </a:pPr>
            <a:r>
              <a:rPr lang="en-US" sz="1050" dirty="0" smtClean="0"/>
              <a:t>SUNY-wide Senate Report – J. Philippe Abraham, Shadi Shahedipour-Sandvik and Daniel White</a:t>
            </a:r>
            <a:endParaRPr lang="en-US" sz="1050" b="1" dirty="0" smtClean="0"/>
          </a:p>
          <a:p>
            <a:pPr marL="112713" lvl="0" indent="-112713">
              <a:buFont typeface="Arial" pitchFamily="34" charset="0"/>
              <a:buChar char="•"/>
            </a:pPr>
            <a:r>
              <a:rPr lang="en-US" sz="1050" dirty="0" smtClean="0"/>
              <a:t>Graduate </a:t>
            </a:r>
            <a:r>
              <a:rPr lang="en-US" sz="1050" dirty="0"/>
              <a:t>Student Organization Report – Heidi Nicholls</a:t>
            </a:r>
            <a:endParaRPr lang="en-US" sz="1050" b="1" dirty="0"/>
          </a:p>
          <a:p>
            <a:pPr marL="112713" lvl="0" indent="-112713">
              <a:buFont typeface="Arial" pitchFamily="34" charset="0"/>
              <a:buChar char="•"/>
            </a:pPr>
            <a:r>
              <a:rPr lang="en-US" sz="1050" dirty="0"/>
              <a:t>Student Association Report – Bryant Barksdale</a:t>
            </a:r>
            <a:endParaRPr lang="en-US" sz="1050" b="1" dirty="0"/>
          </a:p>
          <a:p>
            <a:pPr marL="112713" lvl="0" indent="-112713">
              <a:buFont typeface="Arial" pitchFamily="34" charset="0"/>
              <a:buChar char="•"/>
            </a:pPr>
            <a:r>
              <a:rPr lang="en-US" sz="1050" dirty="0"/>
              <a:t>Council/Committee </a:t>
            </a:r>
            <a:r>
              <a:rPr lang="en-US" sz="1050" dirty="0" smtClean="0"/>
              <a:t>Reports</a:t>
            </a:r>
            <a:r>
              <a:rPr lang="en-US" sz="1050" dirty="0"/>
              <a:t>	</a:t>
            </a:r>
            <a:endParaRPr lang="en-US" sz="1050" b="1" u="sng" dirty="0"/>
          </a:p>
          <a:p>
            <a:r>
              <a:rPr lang="en-US" sz="1050" b="1" dirty="0" smtClean="0"/>
              <a:t>Old </a:t>
            </a:r>
            <a:r>
              <a:rPr lang="en-US" sz="1050" b="1" dirty="0"/>
              <a:t>Business</a:t>
            </a:r>
          </a:p>
          <a:p>
            <a:r>
              <a:rPr lang="en-US" sz="1050" b="1" u="sng" dirty="0" smtClean="0"/>
              <a:t>New </a:t>
            </a:r>
            <a:r>
              <a:rPr lang="en-US" sz="1050" b="1" u="sng" dirty="0"/>
              <a:t>Business</a:t>
            </a:r>
          </a:p>
          <a:p>
            <a:pPr marL="112713" indent="-112713">
              <a:buFont typeface="Arial" pitchFamily="34" charset="0"/>
              <a:buChar char="•"/>
            </a:pPr>
            <a:r>
              <a:rPr lang="en-US" sz="1050" dirty="0" smtClean="0"/>
              <a:t>Approval </a:t>
            </a:r>
            <a:r>
              <a:rPr lang="en-US" sz="1050" dirty="0"/>
              <a:t>of Changes to Council Memberships</a:t>
            </a:r>
            <a:endParaRPr lang="en-US" sz="1050" b="1" dirty="0"/>
          </a:p>
          <a:p>
            <a:pPr marL="112713" lvl="0" indent="-112713">
              <a:buFont typeface="Arial" pitchFamily="34" charset="0"/>
              <a:buChar char="•"/>
            </a:pPr>
            <a:r>
              <a:rPr lang="en-US" sz="1050" dirty="0"/>
              <a:t>Elections of Teaching Faculty for the Presidential Search Committee</a:t>
            </a:r>
            <a:endParaRPr lang="en-US" sz="1050" b="1" dirty="0"/>
          </a:p>
          <a:p>
            <a:pPr marL="112713" lvl="0" indent="-112713">
              <a:buFont typeface="Arial" pitchFamily="34" charset="0"/>
              <a:buChar char="•"/>
            </a:pPr>
            <a:r>
              <a:rPr lang="en-US" sz="1050" dirty="0"/>
              <a:t>Charter Amendment 1112-03A: Creation of Council on Administrative Review and Evaluation: CARE (GOV)</a:t>
            </a:r>
          </a:p>
          <a:p>
            <a:pPr marL="112713" lvl="0" indent="-112713">
              <a:buFont typeface="Arial" pitchFamily="34" charset="0"/>
              <a:buChar char="•"/>
            </a:pPr>
            <a:r>
              <a:rPr lang="en-US" sz="1050" b="1" u="sng" dirty="0"/>
              <a:t>Senate Bill 1112-08: “Principles for a Just Community” Statement—Removal from University Documents (</a:t>
            </a:r>
            <a:r>
              <a:rPr lang="en-US" sz="1050" b="1" u="sng" dirty="0" err="1"/>
              <a:t>CAFFECoR</a:t>
            </a:r>
            <a:r>
              <a:rPr lang="en-US" sz="1050" b="1" u="sng" dirty="0"/>
              <a:t>)</a:t>
            </a:r>
          </a:p>
          <a:p>
            <a:pPr marL="112713" lvl="0" indent="-112713">
              <a:buFont typeface="Arial" pitchFamily="34" charset="0"/>
              <a:buChar char="•"/>
            </a:pPr>
            <a:r>
              <a:rPr lang="en-US" sz="1050" dirty="0"/>
              <a:t>Senate Resolution 1112-03R:  Resolution to Investigate Violations of Governance Procedures in the Matter of the 2010 Program Deactivations (Senator David Wills)</a:t>
            </a:r>
          </a:p>
          <a:p>
            <a:pPr marL="112713" lvl="0" indent="-112713">
              <a:buFont typeface="Arial" pitchFamily="34" charset="0"/>
              <a:buChar char="•"/>
            </a:pPr>
            <a:r>
              <a:rPr lang="en-US" sz="1050" dirty="0"/>
              <a:t>Senate Resolution 1112-04R:  Resolution to Institute Specific Consultation Procedures Before </a:t>
            </a:r>
            <a:r>
              <a:rPr lang="en-US" sz="1050" dirty="0" err="1"/>
              <a:t>Enaction</a:t>
            </a:r>
            <a:r>
              <a:rPr lang="en-US" sz="1050" dirty="0"/>
              <a:t> of Deactivations (Senator David Wills)</a:t>
            </a:r>
          </a:p>
          <a:p>
            <a:pPr marL="112713" lvl="0" indent="-112713">
              <a:buFont typeface="Arial" pitchFamily="34" charset="0"/>
              <a:buChar char="•"/>
            </a:pPr>
            <a:r>
              <a:rPr lang="en-US" sz="1050" dirty="0"/>
              <a:t>Senate Resolution 1112-05R:  Resolution to Determine Offerings in European Languages and Classical Studies in Accordance with </a:t>
            </a:r>
            <a:r>
              <a:rPr lang="en-US" sz="1050" dirty="0" err="1"/>
              <a:t>UAlbany’s</a:t>
            </a:r>
            <a:r>
              <a:rPr lang="en-US" sz="1050" dirty="0"/>
              <a:t> Mission and Strategic Plan (Senator David Wills)</a:t>
            </a:r>
          </a:p>
          <a:p>
            <a:r>
              <a:rPr lang="en-US" sz="1050" dirty="0"/>
              <a:t> </a:t>
            </a:r>
            <a:endParaRPr lang="en-US" sz="1050" b="1" dirty="0"/>
          </a:p>
          <a:p>
            <a:r>
              <a:rPr lang="en-US" sz="1050" b="1" dirty="0" smtClean="0"/>
              <a:t>Adjournment</a:t>
            </a:r>
            <a:endParaRPr lang="en-US" sz="1050" b="1" dirty="0"/>
          </a:p>
          <a:p>
            <a:endParaRPr lang="en-US" sz="1050" dirty="0"/>
          </a:p>
        </p:txBody>
      </p:sp>
    </p:spTree>
    <p:extLst>
      <p:ext uri="{BB962C8B-B14F-4D97-AF65-F5344CB8AC3E}">
        <p14:creationId xmlns:p14="http://schemas.microsoft.com/office/powerpoint/2010/main" val="206155373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28600" y="273050"/>
            <a:ext cx="3236913" cy="336550"/>
          </a:xfrm>
        </p:spPr>
        <p:txBody>
          <a:bodyPr>
            <a:normAutofit fontScale="90000"/>
          </a:bodyPr>
          <a:lstStyle/>
          <a:p>
            <a:r>
              <a:rPr lang="en-US" dirty="0" smtClean="0"/>
              <a:t>Agenda 2/6/12</a:t>
            </a:r>
            <a:endParaRPr lang="en-US" dirty="0"/>
          </a:p>
        </p:txBody>
      </p:sp>
      <p:sp>
        <p:nvSpPr>
          <p:cNvPr id="5" name="Content Placeholder 4"/>
          <p:cNvSpPr>
            <a:spLocks noGrp="1"/>
          </p:cNvSpPr>
          <p:nvPr>
            <p:ph idx="1"/>
          </p:nvPr>
        </p:nvSpPr>
        <p:spPr/>
        <p:txBody>
          <a:bodyPr>
            <a:normAutofit fontScale="47500" lnSpcReduction="20000"/>
          </a:bodyPr>
          <a:lstStyle/>
          <a:p>
            <a:pPr marL="0" indent="0">
              <a:buNone/>
            </a:pPr>
            <a:r>
              <a:rPr lang="en-US" dirty="0"/>
              <a:t>BACKGROUND:</a:t>
            </a:r>
          </a:p>
          <a:p>
            <a:r>
              <a:rPr lang="en-US" dirty="0" smtClean="0"/>
              <a:t>The </a:t>
            </a:r>
            <a:r>
              <a:rPr lang="en-US" dirty="0"/>
              <a:t>“Principles of a Just Community” statement was first approved by the Senate in 89-90. A revision was last made in 00-01.  The “Principles for a Just Community” has recently been voluntarily removed from the “Community Rights and Responsibilities” but still appears in various university documents including the </a:t>
            </a:r>
            <a:r>
              <a:rPr lang="en-US" i="1" dirty="0"/>
              <a:t>Undergraduate Bulletin</a:t>
            </a:r>
            <a:r>
              <a:rPr lang="en-US" dirty="0"/>
              <a:t>. </a:t>
            </a:r>
          </a:p>
          <a:p>
            <a:r>
              <a:rPr lang="en-US" dirty="0" smtClean="0"/>
              <a:t>The </a:t>
            </a:r>
            <a:r>
              <a:rPr lang="en-US" dirty="0"/>
              <a:t>University remains committed to the maintenance of a just community however the language of the “Principles for a Just Community” is dated.   The text was removed from the “Community Rights and Responsibilities” following discussions with </a:t>
            </a:r>
            <a:r>
              <a:rPr lang="en-US" dirty="0" err="1"/>
              <a:t>CAFFECoR</a:t>
            </a:r>
            <a:r>
              <a:rPr lang="en-US" dirty="0"/>
              <a:t> .  </a:t>
            </a:r>
            <a:r>
              <a:rPr lang="en-US" dirty="0" err="1"/>
              <a:t>CAFFECoR</a:t>
            </a:r>
            <a:r>
              <a:rPr lang="en-US" dirty="0"/>
              <a:t> is concerned that these passages are more likely to engender confusion than clarity and recommends that the “Principles for a Just Community” statement be removed from all University documents.</a:t>
            </a:r>
          </a:p>
          <a:p>
            <a:r>
              <a:rPr lang="en-US" b="1" dirty="0" smtClean="0"/>
              <a:t>The </a:t>
            </a:r>
            <a:r>
              <a:rPr lang="en-US" b="1" dirty="0"/>
              <a:t>members of </a:t>
            </a:r>
            <a:r>
              <a:rPr lang="en-US" b="1" dirty="0" err="1"/>
              <a:t>CAFFECoR</a:t>
            </a:r>
            <a:r>
              <a:rPr lang="en-US" b="1" dirty="0"/>
              <a:t> would like to stress that the committee stands strongly behind the importance of justice on this campus and within our community. This action is an attempt to avoid confusion and to clarify campus policy for the entire community. </a:t>
            </a:r>
            <a:r>
              <a:rPr lang="en-US" dirty="0"/>
              <a:t> </a:t>
            </a:r>
          </a:p>
          <a:p>
            <a:pPr marL="0" indent="0">
              <a:buNone/>
            </a:pPr>
            <a:endParaRPr lang="en-US" dirty="0"/>
          </a:p>
        </p:txBody>
      </p:sp>
      <p:sp>
        <p:nvSpPr>
          <p:cNvPr id="6" name="Text Placeholder 5"/>
          <p:cNvSpPr>
            <a:spLocks noGrp="1"/>
          </p:cNvSpPr>
          <p:nvPr>
            <p:ph type="body" sz="half" idx="2"/>
          </p:nvPr>
        </p:nvSpPr>
        <p:spPr>
          <a:xfrm>
            <a:off x="152400" y="685800"/>
            <a:ext cx="3313113" cy="5440363"/>
          </a:xfrm>
        </p:spPr>
        <p:txBody>
          <a:bodyPr>
            <a:noAutofit/>
          </a:bodyPr>
          <a:lstStyle/>
          <a:p>
            <a:r>
              <a:rPr lang="en-US" sz="1050" b="1" dirty="0"/>
              <a:t>Approval of Minutes of December 12, 2011</a:t>
            </a:r>
          </a:p>
          <a:p>
            <a:r>
              <a:rPr lang="en-US" sz="1050" b="1" dirty="0" smtClean="0"/>
              <a:t>Senate </a:t>
            </a:r>
            <a:r>
              <a:rPr lang="en-US" sz="1050" b="1" dirty="0"/>
              <a:t>Chair’s Report – Susanna Fessler</a:t>
            </a:r>
          </a:p>
          <a:p>
            <a:r>
              <a:rPr lang="en-US" sz="1050" dirty="0"/>
              <a:t> </a:t>
            </a:r>
            <a:endParaRPr lang="en-US" sz="1050" dirty="0" smtClean="0"/>
          </a:p>
          <a:p>
            <a:pPr marL="112713" lvl="0" indent="-112713">
              <a:buFont typeface="Arial" pitchFamily="34" charset="0"/>
              <a:buChar char="•"/>
            </a:pPr>
            <a:r>
              <a:rPr lang="en-US" sz="1050" dirty="0" smtClean="0"/>
              <a:t>SUNY-wide Senate Report – J. Philippe Abraham, Shadi Shahedipour-Sandvik and Daniel White</a:t>
            </a:r>
            <a:endParaRPr lang="en-US" sz="1050" b="1" dirty="0" smtClean="0"/>
          </a:p>
          <a:p>
            <a:pPr marL="112713" lvl="0" indent="-112713">
              <a:buFont typeface="Arial" pitchFamily="34" charset="0"/>
              <a:buChar char="•"/>
            </a:pPr>
            <a:r>
              <a:rPr lang="en-US" sz="1050" dirty="0" smtClean="0"/>
              <a:t>Graduate </a:t>
            </a:r>
            <a:r>
              <a:rPr lang="en-US" sz="1050" dirty="0"/>
              <a:t>Student Organization Report – Heidi Nicholls</a:t>
            </a:r>
            <a:endParaRPr lang="en-US" sz="1050" b="1" dirty="0"/>
          </a:p>
          <a:p>
            <a:pPr marL="112713" lvl="0" indent="-112713">
              <a:buFont typeface="Arial" pitchFamily="34" charset="0"/>
              <a:buChar char="•"/>
            </a:pPr>
            <a:r>
              <a:rPr lang="en-US" sz="1050" dirty="0"/>
              <a:t>Student Association Report – Bryant Barksdale</a:t>
            </a:r>
            <a:endParaRPr lang="en-US" sz="1050" b="1" dirty="0"/>
          </a:p>
          <a:p>
            <a:pPr marL="112713" lvl="0" indent="-112713">
              <a:buFont typeface="Arial" pitchFamily="34" charset="0"/>
              <a:buChar char="•"/>
            </a:pPr>
            <a:r>
              <a:rPr lang="en-US" sz="1050" dirty="0"/>
              <a:t>Council/Committee </a:t>
            </a:r>
            <a:r>
              <a:rPr lang="en-US" sz="1050" dirty="0" smtClean="0"/>
              <a:t>Reports</a:t>
            </a:r>
            <a:r>
              <a:rPr lang="en-US" sz="1050" dirty="0"/>
              <a:t>	</a:t>
            </a:r>
            <a:endParaRPr lang="en-US" sz="1050" b="1" u="sng" dirty="0"/>
          </a:p>
          <a:p>
            <a:r>
              <a:rPr lang="en-US" sz="1050" b="1" dirty="0" smtClean="0"/>
              <a:t>Old </a:t>
            </a:r>
            <a:r>
              <a:rPr lang="en-US" sz="1050" b="1" dirty="0"/>
              <a:t>Business</a:t>
            </a:r>
          </a:p>
          <a:p>
            <a:r>
              <a:rPr lang="en-US" sz="1050" b="1" u="sng" dirty="0" smtClean="0"/>
              <a:t>New </a:t>
            </a:r>
            <a:r>
              <a:rPr lang="en-US" sz="1050" b="1" u="sng" dirty="0"/>
              <a:t>Business</a:t>
            </a:r>
          </a:p>
          <a:p>
            <a:pPr marL="112713" indent="-112713">
              <a:buFont typeface="Arial" pitchFamily="34" charset="0"/>
              <a:buChar char="•"/>
            </a:pPr>
            <a:r>
              <a:rPr lang="en-US" sz="1050" dirty="0" smtClean="0"/>
              <a:t>Approval </a:t>
            </a:r>
            <a:r>
              <a:rPr lang="en-US" sz="1050" dirty="0"/>
              <a:t>of Changes to Council Memberships</a:t>
            </a:r>
            <a:endParaRPr lang="en-US" sz="1050" b="1" dirty="0"/>
          </a:p>
          <a:p>
            <a:pPr marL="112713" lvl="0" indent="-112713">
              <a:buFont typeface="Arial" pitchFamily="34" charset="0"/>
              <a:buChar char="•"/>
            </a:pPr>
            <a:r>
              <a:rPr lang="en-US" sz="1050" dirty="0"/>
              <a:t>Elections of Teaching Faculty for the Presidential Search Committee</a:t>
            </a:r>
            <a:endParaRPr lang="en-US" sz="1050" b="1" dirty="0"/>
          </a:p>
          <a:p>
            <a:pPr marL="112713" lvl="0" indent="-112713">
              <a:buFont typeface="Arial" pitchFamily="34" charset="0"/>
              <a:buChar char="•"/>
            </a:pPr>
            <a:r>
              <a:rPr lang="en-US" sz="1050" dirty="0"/>
              <a:t>Charter Amendment 1112-03A: Creation of Council on Administrative Review and Evaluation: CARE (GOV)</a:t>
            </a:r>
            <a:endParaRPr lang="en-US" sz="1050" b="1" dirty="0"/>
          </a:p>
          <a:p>
            <a:pPr marL="112713" lvl="0" indent="-112713">
              <a:buFont typeface="Arial" pitchFamily="34" charset="0"/>
              <a:buChar char="•"/>
            </a:pPr>
            <a:r>
              <a:rPr lang="en-US" sz="1050" b="1" u="sng" dirty="0"/>
              <a:t>Senate Bill 1112-08: “Principles for a Just Community” Statement—Removal from University Documents (</a:t>
            </a:r>
            <a:r>
              <a:rPr lang="en-US" sz="1050" b="1" u="sng" dirty="0" err="1"/>
              <a:t>CAFFECoR</a:t>
            </a:r>
            <a:r>
              <a:rPr lang="en-US" sz="1050" b="1" u="sng" dirty="0"/>
              <a:t>)</a:t>
            </a:r>
          </a:p>
          <a:p>
            <a:pPr marL="112713" lvl="0" indent="-112713">
              <a:buFont typeface="Arial" pitchFamily="34" charset="0"/>
              <a:buChar char="•"/>
            </a:pPr>
            <a:r>
              <a:rPr lang="en-US" sz="1050" dirty="0"/>
              <a:t>Senate Resolution 1112-03R:  Resolution to Investigate Violations of Governance Procedures in the Matter of the 2010 Program Deactivations (Senator David Wills)</a:t>
            </a:r>
          </a:p>
          <a:p>
            <a:pPr marL="112713" lvl="0" indent="-112713">
              <a:buFont typeface="Arial" pitchFamily="34" charset="0"/>
              <a:buChar char="•"/>
            </a:pPr>
            <a:r>
              <a:rPr lang="en-US" sz="1050" dirty="0"/>
              <a:t>Senate Resolution 1112-04R:  Resolution to Institute Specific Consultation Procedures Before </a:t>
            </a:r>
            <a:r>
              <a:rPr lang="en-US" sz="1050" dirty="0" err="1"/>
              <a:t>Enaction</a:t>
            </a:r>
            <a:r>
              <a:rPr lang="en-US" sz="1050" dirty="0"/>
              <a:t> of Deactivations (Senator David Wills)</a:t>
            </a:r>
          </a:p>
          <a:p>
            <a:pPr marL="112713" lvl="0" indent="-112713">
              <a:buFont typeface="Arial" pitchFamily="34" charset="0"/>
              <a:buChar char="•"/>
            </a:pPr>
            <a:r>
              <a:rPr lang="en-US" sz="1050" dirty="0"/>
              <a:t>Senate Resolution 1112-05R:  Resolution to Determine Offerings in European Languages and Classical Studies in Accordance with </a:t>
            </a:r>
            <a:r>
              <a:rPr lang="en-US" sz="1050" dirty="0" err="1"/>
              <a:t>UAlbany’s</a:t>
            </a:r>
            <a:r>
              <a:rPr lang="en-US" sz="1050" dirty="0"/>
              <a:t> Mission and Strategic Plan (Senator David Wills)</a:t>
            </a:r>
          </a:p>
          <a:p>
            <a:r>
              <a:rPr lang="en-US" sz="1050" dirty="0"/>
              <a:t> </a:t>
            </a:r>
            <a:endParaRPr lang="en-US" sz="1050" b="1" dirty="0"/>
          </a:p>
          <a:p>
            <a:r>
              <a:rPr lang="en-US" sz="1050" b="1" dirty="0" smtClean="0"/>
              <a:t>Adjournment</a:t>
            </a:r>
            <a:endParaRPr lang="en-US" sz="1050" b="1" dirty="0"/>
          </a:p>
          <a:p>
            <a:endParaRPr lang="en-US" sz="1050" dirty="0"/>
          </a:p>
        </p:txBody>
      </p:sp>
    </p:spTree>
    <p:extLst>
      <p:ext uri="{BB962C8B-B14F-4D97-AF65-F5344CB8AC3E}">
        <p14:creationId xmlns:p14="http://schemas.microsoft.com/office/powerpoint/2010/main" val="206155373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28600" y="273050"/>
            <a:ext cx="3236913" cy="336550"/>
          </a:xfrm>
        </p:spPr>
        <p:txBody>
          <a:bodyPr>
            <a:normAutofit fontScale="90000"/>
          </a:bodyPr>
          <a:lstStyle/>
          <a:p>
            <a:r>
              <a:rPr lang="en-US" dirty="0" smtClean="0"/>
              <a:t>Agenda 2/6/12</a:t>
            </a:r>
            <a:endParaRPr lang="en-US" dirty="0"/>
          </a:p>
        </p:txBody>
      </p:sp>
      <p:sp>
        <p:nvSpPr>
          <p:cNvPr id="5" name="Content Placeholder 4"/>
          <p:cNvSpPr>
            <a:spLocks noGrp="1"/>
          </p:cNvSpPr>
          <p:nvPr>
            <p:ph idx="1"/>
          </p:nvPr>
        </p:nvSpPr>
        <p:spPr/>
        <p:txBody>
          <a:bodyPr>
            <a:normAutofit fontScale="32500" lnSpcReduction="20000"/>
          </a:bodyPr>
          <a:lstStyle/>
          <a:p>
            <a:pPr marL="0" indent="0" algn="r">
              <a:buNone/>
            </a:pPr>
            <a:r>
              <a:rPr lang="en-US" b="1" dirty="0"/>
              <a:t>Senate Resolution 1112-03R</a:t>
            </a:r>
            <a:endParaRPr lang="en-US" dirty="0"/>
          </a:p>
          <a:p>
            <a:pPr marL="0" indent="0">
              <a:buNone/>
            </a:pPr>
            <a:r>
              <a:rPr lang="en-US" b="1" dirty="0"/>
              <a:t> </a:t>
            </a:r>
            <a:endParaRPr lang="en-US" dirty="0"/>
          </a:p>
          <a:p>
            <a:pPr marL="0" indent="0" algn="ctr">
              <a:buNone/>
            </a:pPr>
            <a:r>
              <a:rPr lang="en-US" dirty="0"/>
              <a:t> </a:t>
            </a:r>
            <a:r>
              <a:rPr lang="en-US" b="1" dirty="0" smtClean="0"/>
              <a:t>UNIVERSITY </a:t>
            </a:r>
            <a:r>
              <a:rPr lang="en-US" b="1" dirty="0"/>
              <a:t>SENATE</a:t>
            </a:r>
            <a:endParaRPr lang="en-US" dirty="0"/>
          </a:p>
          <a:p>
            <a:pPr marL="0" indent="0" algn="ctr">
              <a:buNone/>
            </a:pPr>
            <a:r>
              <a:rPr lang="en-US" b="1" dirty="0"/>
              <a:t> </a:t>
            </a:r>
            <a:r>
              <a:rPr lang="en-US" b="1" dirty="0" smtClean="0"/>
              <a:t>UNIVERSITY </a:t>
            </a:r>
            <a:r>
              <a:rPr lang="en-US" b="1" dirty="0"/>
              <a:t>AT ALBANY</a:t>
            </a:r>
            <a:endParaRPr lang="en-US" dirty="0"/>
          </a:p>
          <a:p>
            <a:pPr marL="0" indent="0" algn="ctr">
              <a:buNone/>
            </a:pPr>
            <a:r>
              <a:rPr lang="en-US" b="1" dirty="0"/>
              <a:t>STATE UNIVERSITY OF NEW YORK</a:t>
            </a:r>
            <a:endParaRPr lang="en-US" dirty="0"/>
          </a:p>
          <a:p>
            <a:pPr marL="0" indent="0" algn="ctr">
              <a:buNone/>
            </a:pPr>
            <a:r>
              <a:rPr lang="en-US" dirty="0"/>
              <a:t> </a:t>
            </a:r>
          </a:p>
          <a:p>
            <a:pPr marL="0" indent="0">
              <a:buNone/>
            </a:pPr>
            <a:r>
              <a:rPr lang="en-US" dirty="0"/>
              <a:t> </a:t>
            </a:r>
          </a:p>
          <a:p>
            <a:pPr marL="0" indent="0">
              <a:buNone/>
            </a:pPr>
            <a:r>
              <a:rPr lang="en-US" dirty="0"/>
              <a:t>Introduced by:		Senator David Wills</a:t>
            </a:r>
          </a:p>
          <a:p>
            <a:pPr marL="0" indent="0">
              <a:buNone/>
            </a:pPr>
            <a:r>
              <a:rPr lang="en-US" dirty="0"/>
              <a:t> </a:t>
            </a:r>
            <a:r>
              <a:rPr lang="en-US" dirty="0" smtClean="0"/>
              <a:t>Date:</a:t>
            </a:r>
            <a:r>
              <a:rPr lang="en-US" dirty="0"/>
              <a:t>		February 6. 2012</a:t>
            </a:r>
          </a:p>
          <a:p>
            <a:pPr marL="0" indent="0">
              <a:buNone/>
            </a:pPr>
            <a:r>
              <a:rPr lang="en-US" dirty="0"/>
              <a:t> </a:t>
            </a:r>
          </a:p>
          <a:p>
            <a:pPr marL="0" indent="0">
              <a:buNone/>
            </a:pPr>
            <a:r>
              <a:rPr lang="en-US" dirty="0"/>
              <a:t> </a:t>
            </a:r>
          </a:p>
          <a:p>
            <a:pPr marL="0" indent="0" algn="ctr">
              <a:buNone/>
            </a:pPr>
            <a:r>
              <a:rPr lang="en-US" b="1" dirty="0"/>
              <a:t>RESOLUTION TO INVESTIGATE VIOLATIONS OF GOVERNANCE PROCEDURES IN THE MATTER OF THE 2010 PROGRAM DEACTIVATIONS</a:t>
            </a:r>
            <a:endParaRPr lang="en-US" dirty="0"/>
          </a:p>
          <a:p>
            <a:r>
              <a:rPr lang="en-US" dirty="0"/>
              <a:t> </a:t>
            </a:r>
            <a:r>
              <a:rPr lang="en-US" dirty="0" smtClean="0"/>
              <a:t>Whereas </a:t>
            </a:r>
            <a:r>
              <a:rPr lang="en-US" dirty="0"/>
              <a:t>Section 2.2.2 of the Faculty Bylaws of the University at Albany stipulates that “the Faculty shall be informed and given opportunity to discuss at the earliest possible stages in their formulation, and shall review and provide formal consultation on, prior to adoption, all proposals regarding the creation, renaming, major re-organization, or dissolution of academic units and programs”;</a:t>
            </a:r>
            <a:r>
              <a:rPr lang="en-US" dirty="0" smtClean="0">
                <a:effectLst/>
              </a:rPr>
              <a:t> </a:t>
            </a:r>
          </a:p>
          <a:p>
            <a:r>
              <a:rPr lang="en-US" dirty="0" smtClean="0"/>
              <a:t>Whereas </a:t>
            </a:r>
            <a:r>
              <a:rPr lang="en-US" dirty="0"/>
              <a:t>the 10/1/10 decision to deactivate programs in Classics, French, Italian, Russian, and Theatre failed to meet the standard of formal consultation required by Faculty By-Law 2.2.2 [“The Faculty shall be informed and given opportunity to discuss at the earliest possible stages in their formulation, and shall review and provide formal consultation on, prior to adoption, all proposals regarding: (a) Creation, renaming, major re-organization, or dissolution of academic units and programs</a:t>
            </a:r>
            <a:r>
              <a:rPr lang="en-US" dirty="0" smtClean="0"/>
              <a:t>”],</a:t>
            </a:r>
          </a:p>
          <a:p>
            <a:r>
              <a:rPr lang="en-US" dirty="0" smtClean="0"/>
              <a:t>Whereas </a:t>
            </a:r>
            <a:r>
              <a:rPr lang="en-US" dirty="0"/>
              <a:t>no formal response was provided by the administration to the Senate following passage of Resolution 1011-01, which opposed the deactivations and called upon the President to pursue a consultation process that complies with the spirit and the letter of the Faculty By-Laws, and Resolution 1011-02, which determined that those deactivations compromised the core mission of the university and the ability of SUNY to fulfill its global mission as articulated by “The Power of SUNY” strategic plan,</a:t>
            </a:r>
          </a:p>
          <a:p>
            <a:pPr marL="0" indent="0">
              <a:buNone/>
            </a:pPr>
            <a:r>
              <a:rPr lang="en-US" dirty="0"/>
              <a:t> </a:t>
            </a:r>
          </a:p>
          <a:p>
            <a:pPr marL="0" indent="0">
              <a:buNone/>
            </a:pPr>
            <a:r>
              <a:rPr lang="en-US" dirty="0"/>
              <a:t>Be it resolved that the Senate charge GOV:</a:t>
            </a:r>
          </a:p>
          <a:p>
            <a:r>
              <a:rPr lang="en-US" dirty="0"/>
              <a:t>to make a full and detailed investigation of the administration's actions, </a:t>
            </a:r>
            <a:endParaRPr lang="en-US" dirty="0" smtClean="0"/>
          </a:p>
          <a:p>
            <a:r>
              <a:rPr lang="en-US" dirty="0" smtClean="0"/>
              <a:t>to </a:t>
            </a:r>
            <a:r>
              <a:rPr lang="en-US" dirty="0"/>
              <a:t>identify specific actions that were in violation of procedures outlined in the Faculty By-Laws, </a:t>
            </a:r>
            <a:endParaRPr lang="en-US" dirty="0" smtClean="0"/>
          </a:p>
          <a:p>
            <a:r>
              <a:rPr lang="en-US" dirty="0" smtClean="0"/>
              <a:t>to </a:t>
            </a:r>
            <a:r>
              <a:rPr lang="en-US" dirty="0"/>
              <a:t>create a set of guidelines that more clearly determine how the Council on Governance will respond to similar administrative actions in the </a:t>
            </a:r>
            <a:r>
              <a:rPr lang="en-US" dirty="0" smtClean="0"/>
              <a:t>future,</a:t>
            </a:r>
          </a:p>
          <a:p>
            <a:r>
              <a:rPr lang="en-US" dirty="0" smtClean="0"/>
              <a:t>to </a:t>
            </a:r>
            <a:r>
              <a:rPr lang="en-US" dirty="0"/>
              <a:t>provide a report to the full Senate by 3/15/12;</a:t>
            </a:r>
            <a:br>
              <a:rPr lang="en-US" dirty="0"/>
            </a:br>
            <a:endParaRPr lang="en-US" dirty="0"/>
          </a:p>
          <a:p>
            <a:pPr marL="0" indent="0">
              <a:buNone/>
            </a:pPr>
            <a:r>
              <a:rPr lang="en-US" dirty="0"/>
              <a:t>Be it further resolved that, following that report, the Senate chair call on the President to reverse any administrative decisions that are determined to have been in violation of 2.2.2 of the Faculty By-Laws.</a:t>
            </a:r>
          </a:p>
          <a:p>
            <a:pPr marL="0" indent="0">
              <a:buNone/>
            </a:pPr>
            <a:endParaRPr lang="en-US" dirty="0"/>
          </a:p>
        </p:txBody>
      </p:sp>
      <p:sp>
        <p:nvSpPr>
          <p:cNvPr id="6" name="Text Placeholder 5"/>
          <p:cNvSpPr>
            <a:spLocks noGrp="1"/>
          </p:cNvSpPr>
          <p:nvPr>
            <p:ph type="body" sz="half" idx="2"/>
          </p:nvPr>
        </p:nvSpPr>
        <p:spPr>
          <a:xfrm>
            <a:off x="152400" y="685800"/>
            <a:ext cx="3313113" cy="5440363"/>
          </a:xfrm>
        </p:spPr>
        <p:txBody>
          <a:bodyPr>
            <a:noAutofit/>
          </a:bodyPr>
          <a:lstStyle/>
          <a:p>
            <a:r>
              <a:rPr lang="en-US" sz="1050" b="1" dirty="0"/>
              <a:t>Approval of Minutes of December 12, 2011</a:t>
            </a:r>
          </a:p>
          <a:p>
            <a:r>
              <a:rPr lang="en-US" sz="1050" b="1" dirty="0" smtClean="0"/>
              <a:t>Senate </a:t>
            </a:r>
            <a:r>
              <a:rPr lang="en-US" sz="1050" b="1" dirty="0"/>
              <a:t>Chair’s Report – Susanna Fessler</a:t>
            </a:r>
          </a:p>
          <a:p>
            <a:r>
              <a:rPr lang="en-US" sz="1050" dirty="0"/>
              <a:t> </a:t>
            </a:r>
            <a:endParaRPr lang="en-US" sz="1050" dirty="0" smtClean="0"/>
          </a:p>
          <a:p>
            <a:pPr marL="112713" lvl="0" indent="-112713">
              <a:buFont typeface="Arial" pitchFamily="34" charset="0"/>
              <a:buChar char="•"/>
            </a:pPr>
            <a:r>
              <a:rPr lang="en-US" sz="1050" dirty="0" smtClean="0"/>
              <a:t>SUNY-wide Senate Report – J. Philippe Abraham, Shadi Shahedipour-Sandvik and Daniel White</a:t>
            </a:r>
            <a:endParaRPr lang="en-US" sz="1050" b="1" dirty="0" smtClean="0"/>
          </a:p>
          <a:p>
            <a:pPr marL="112713" lvl="0" indent="-112713">
              <a:buFont typeface="Arial" pitchFamily="34" charset="0"/>
              <a:buChar char="•"/>
            </a:pPr>
            <a:r>
              <a:rPr lang="en-US" sz="1050" dirty="0" smtClean="0"/>
              <a:t>Graduate </a:t>
            </a:r>
            <a:r>
              <a:rPr lang="en-US" sz="1050" dirty="0"/>
              <a:t>Student Organization Report – Heidi Nicholls</a:t>
            </a:r>
            <a:endParaRPr lang="en-US" sz="1050" b="1" dirty="0"/>
          </a:p>
          <a:p>
            <a:pPr marL="112713" lvl="0" indent="-112713">
              <a:buFont typeface="Arial" pitchFamily="34" charset="0"/>
              <a:buChar char="•"/>
            </a:pPr>
            <a:r>
              <a:rPr lang="en-US" sz="1050" dirty="0"/>
              <a:t>Student Association Report – Bryant Barksdale</a:t>
            </a:r>
            <a:endParaRPr lang="en-US" sz="1050" b="1" dirty="0"/>
          </a:p>
          <a:p>
            <a:pPr marL="112713" lvl="0" indent="-112713">
              <a:buFont typeface="Arial" pitchFamily="34" charset="0"/>
              <a:buChar char="•"/>
            </a:pPr>
            <a:r>
              <a:rPr lang="en-US" sz="1050" dirty="0"/>
              <a:t>Council/Committee </a:t>
            </a:r>
            <a:r>
              <a:rPr lang="en-US" sz="1050" dirty="0" smtClean="0"/>
              <a:t>Reports</a:t>
            </a:r>
            <a:r>
              <a:rPr lang="en-US" sz="1050" dirty="0"/>
              <a:t>	</a:t>
            </a:r>
            <a:endParaRPr lang="en-US" sz="1050" b="1" u="sng" dirty="0"/>
          </a:p>
          <a:p>
            <a:r>
              <a:rPr lang="en-US" sz="1050" b="1" dirty="0" smtClean="0"/>
              <a:t>Old </a:t>
            </a:r>
            <a:r>
              <a:rPr lang="en-US" sz="1050" b="1" dirty="0"/>
              <a:t>Business</a:t>
            </a:r>
          </a:p>
          <a:p>
            <a:r>
              <a:rPr lang="en-US" sz="1050" b="1" u="sng" dirty="0" smtClean="0"/>
              <a:t>New </a:t>
            </a:r>
            <a:r>
              <a:rPr lang="en-US" sz="1050" b="1" u="sng" dirty="0"/>
              <a:t>Business</a:t>
            </a:r>
          </a:p>
          <a:p>
            <a:pPr marL="112713" indent="-112713">
              <a:buFont typeface="Arial" pitchFamily="34" charset="0"/>
              <a:buChar char="•"/>
            </a:pPr>
            <a:r>
              <a:rPr lang="en-US" sz="1050" dirty="0" smtClean="0"/>
              <a:t>Approval </a:t>
            </a:r>
            <a:r>
              <a:rPr lang="en-US" sz="1050" dirty="0"/>
              <a:t>of Changes to Council Memberships</a:t>
            </a:r>
            <a:endParaRPr lang="en-US" sz="1050" b="1" dirty="0"/>
          </a:p>
          <a:p>
            <a:pPr marL="112713" lvl="0" indent="-112713">
              <a:buFont typeface="Arial" pitchFamily="34" charset="0"/>
              <a:buChar char="•"/>
            </a:pPr>
            <a:r>
              <a:rPr lang="en-US" sz="1050" dirty="0"/>
              <a:t>Elections of Teaching Faculty for the Presidential Search Committee</a:t>
            </a:r>
            <a:endParaRPr lang="en-US" sz="1050" b="1" dirty="0"/>
          </a:p>
          <a:p>
            <a:pPr marL="112713" lvl="0" indent="-112713">
              <a:buFont typeface="Arial" pitchFamily="34" charset="0"/>
              <a:buChar char="•"/>
            </a:pPr>
            <a:r>
              <a:rPr lang="en-US" sz="1050" dirty="0"/>
              <a:t>Charter Amendment 1112-03A: Creation of Council on Administrative Review and Evaluation: CARE (GOV)</a:t>
            </a:r>
            <a:endParaRPr lang="en-US" sz="1050" b="1" dirty="0"/>
          </a:p>
          <a:p>
            <a:pPr marL="112713" lvl="0" indent="-112713">
              <a:buFont typeface="Arial" pitchFamily="34" charset="0"/>
              <a:buChar char="•"/>
            </a:pPr>
            <a:r>
              <a:rPr lang="en-US" sz="1050" dirty="0"/>
              <a:t>Senate Bill 1112-08: “Principles for a Just Community” Statement—Removal from University Documents (</a:t>
            </a:r>
            <a:r>
              <a:rPr lang="en-US" sz="1050" dirty="0" err="1"/>
              <a:t>CAFFECoR</a:t>
            </a:r>
            <a:r>
              <a:rPr lang="en-US" sz="1050" dirty="0"/>
              <a:t>)</a:t>
            </a:r>
            <a:endParaRPr lang="en-US" sz="1050" b="1" dirty="0"/>
          </a:p>
          <a:p>
            <a:pPr marL="112713" lvl="0" indent="-112713">
              <a:buFont typeface="Arial" pitchFamily="34" charset="0"/>
              <a:buChar char="•"/>
            </a:pPr>
            <a:r>
              <a:rPr lang="en-US" sz="1050" b="1" u="sng" dirty="0"/>
              <a:t>Senate Resolution 1112-03R:  Resolution to Investigate Violations of Governance Procedures in the Matter of the 2010 Program Deactivations (Senator David Wills)</a:t>
            </a:r>
          </a:p>
          <a:p>
            <a:pPr marL="112713" lvl="0" indent="-112713">
              <a:buFont typeface="Arial" pitchFamily="34" charset="0"/>
              <a:buChar char="•"/>
            </a:pPr>
            <a:r>
              <a:rPr lang="en-US" sz="1050" dirty="0"/>
              <a:t>Senate Resolution 1112-04R:  Resolution to Institute Specific Consultation Procedures Before </a:t>
            </a:r>
            <a:r>
              <a:rPr lang="en-US" sz="1050" dirty="0" err="1"/>
              <a:t>Enaction</a:t>
            </a:r>
            <a:r>
              <a:rPr lang="en-US" sz="1050" dirty="0"/>
              <a:t> of Deactivations (Senator David Wills)</a:t>
            </a:r>
          </a:p>
          <a:p>
            <a:pPr marL="112713" lvl="0" indent="-112713">
              <a:buFont typeface="Arial" pitchFamily="34" charset="0"/>
              <a:buChar char="•"/>
            </a:pPr>
            <a:r>
              <a:rPr lang="en-US" sz="1050" dirty="0"/>
              <a:t>Senate Resolution 1112-05R:  Resolution to Determine Offerings in European Languages and Classical Studies in Accordance with </a:t>
            </a:r>
            <a:r>
              <a:rPr lang="en-US" sz="1050" dirty="0" err="1"/>
              <a:t>UAlbany’s</a:t>
            </a:r>
            <a:r>
              <a:rPr lang="en-US" sz="1050" dirty="0"/>
              <a:t> Mission and Strategic Plan (Senator David Wills)</a:t>
            </a:r>
          </a:p>
          <a:p>
            <a:r>
              <a:rPr lang="en-US" sz="1050" dirty="0"/>
              <a:t> </a:t>
            </a:r>
            <a:endParaRPr lang="en-US" sz="1050" b="1" dirty="0"/>
          </a:p>
          <a:p>
            <a:r>
              <a:rPr lang="en-US" sz="1050" b="1" dirty="0" smtClean="0"/>
              <a:t>Adjournment</a:t>
            </a:r>
            <a:endParaRPr lang="en-US" sz="1050" b="1" dirty="0"/>
          </a:p>
          <a:p>
            <a:endParaRPr lang="en-US" sz="1050" dirty="0"/>
          </a:p>
        </p:txBody>
      </p:sp>
    </p:spTree>
    <p:extLst>
      <p:ext uri="{BB962C8B-B14F-4D97-AF65-F5344CB8AC3E}">
        <p14:creationId xmlns:p14="http://schemas.microsoft.com/office/powerpoint/2010/main" val="206155373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28600" y="273050"/>
            <a:ext cx="3236913" cy="336550"/>
          </a:xfrm>
        </p:spPr>
        <p:txBody>
          <a:bodyPr>
            <a:normAutofit fontScale="90000"/>
          </a:bodyPr>
          <a:lstStyle/>
          <a:p>
            <a:r>
              <a:rPr lang="en-US" dirty="0" smtClean="0"/>
              <a:t>Agenda 2/6/12</a:t>
            </a:r>
            <a:endParaRPr lang="en-US" dirty="0"/>
          </a:p>
        </p:txBody>
      </p:sp>
      <p:sp>
        <p:nvSpPr>
          <p:cNvPr id="5" name="Content Placeholder 4"/>
          <p:cNvSpPr>
            <a:spLocks noGrp="1"/>
          </p:cNvSpPr>
          <p:nvPr>
            <p:ph idx="1"/>
          </p:nvPr>
        </p:nvSpPr>
        <p:spPr/>
        <p:txBody>
          <a:bodyPr>
            <a:normAutofit/>
          </a:bodyPr>
          <a:lstStyle/>
          <a:p>
            <a:pPr marL="0" indent="0" algn="r">
              <a:buNone/>
            </a:pPr>
            <a:r>
              <a:rPr lang="en-US" sz="1100" b="1" dirty="0"/>
              <a:t>Senate Resolution 1112-04R</a:t>
            </a:r>
            <a:endParaRPr lang="en-US" sz="1100" dirty="0"/>
          </a:p>
          <a:p>
            <a:pPr marL="0" indent="0" algn="ctr">
              <a:buNone/>
            </a:pPr>
            <a:r>
              <a:rPr lang="en-US" sz="1100" b="1" dirty="0"/>
              <a:t> </a:t>
            </a:r>
            <a:r>
              <a:rPr lang="en-US" sz="1100" b="1" dirty="0" smtClean="0"/>
              <a:t>UNIVERSITY </a:t>
            </a:r>
            <a:r>
              <a:rPr lang="en-US" sz="1100" b="1" dirty="0"/>
              <a:t>SENATE</a:t>
            </a:r>
            <a:endParaRPr lang="en-US" sz="1100" dirty="0"/>
          </a:p>
          <a:p>
            <a:pPr marL="0" indent="0" algn="ctr">
              <a:buNone/>
            </a:pPr>
            <a:r>
              <a:rPr lang="en-US" sz="1100" b="1" dirty="0"/>
              <a:t> </a:t>
            </a:r>
            <a:r>
              <a:rPr lang="en-US" sz="1100" b="1" dirty="0" smtClean="0"/>
              <a:t>UNIVERSITY </a:t>
            </a:r>
            <a:r>
              <a:rPr lang="en-US" sz="1100" b="1" dirty="0"/>
              <a:t>AT ALBANY</a:t>
            </a:r>
            <a:endParaRPr lang="en-US" sz="1100" dirty="0"/>
          </a:p>
          <a:p>
            <a:pPr marL="0" indent="0" algn="ctr">
              <a:buNone/>
            </a:pPr>
            <a:r>
              <a:rPr lang="en-US" sz="1100" b="1" dirty="0"/>
              <a:t>STATE UNIVERSITY OF NEW YORK</a:t>
            </a:r>
            <a:endParaRPr lang="en-US" sz="1100" dirty="0"/>
          </a:p>
          <a:p>
            <a:pPr marL="0" indent="0">
              <a:buNone/>
            </a:pPr>
            <a:r>
              <a:rPr lang="en-US" sz="1100" dirty="0"/>
              <a:t> </a:t>
            </a:r>
          </a:p>
          <a:p>
            <a:pPr marL="0" indent="0">
              <a:buNone/>
            </a:pPr>
            <a:r>
              <a:rPr lang="en-US" sz="1100" dirty="0"/>
              <a:t>Introduced by:		Senator David Wills</a:t>
            </a:r>
          </a:p>
          <a:p>
            <a:pPr marL="0" indent="0">
              <a:buNone/>
            </a:pPr>
            <a:r>
              <a:rPr lang="en-US" sz="1100" dirty="0"/>
              <a:t> </a:t>
            </a:r>
            <a:r>
              <a:rPr lang="en-US" sz="1100" dirty="0" smtClean="0"/>
              <a:t>Date</a:t>
            </a:r>
            <a:r>
              <a:rPr lang="en-US" sz="1100" dirty="0"/>
              <a:t>:		</a:t>
            </a:r>
            <a:r>
              <a:rPr lang="en-US" sz="1100" dirty="0" smtClean="0"/>
              <a:t>February </a:t>
            </a:r>
            <a:r>
              <a:rPr lang="en-US" sz="1100" dirty="0"/>
              <a:t>6. 2012</a:t>
            </a:r>
          </a:p>
          <a:p>
            <a:pPr marL="0" indent="0">
              <a:buNone/>
            </a:pPr>
            <a:r>
              <a:rPr lang="en-US" sz="1100" dirty="0"/>
              <a:t> </a:t>
            </a:r>
          </a:p>
          <a:p>
            <a:pPr marL="0" indent="0">
              <a:buNone/>
            </a:pPr>
            <a:r>
              <a:rPr lang="en-US" sz="1100" dirty="0"/>
              <a:t> </a:t>
            </a:r>
          </a:p>
          <a:p>
            <a:pPr marL="0" indent="0" algn="ctr">
              <a:buNone/>
            </a:pPr>
            <a:r>
              <a:rPr lang="en-US" sz="1100" b="1" dirty="0"/>
              <a:t> RESOLUTION TO INSTITUTE SPECIFIC CONSULTATION PROCEDURES BEFORE ENACTION OF DEACTIVATIONS</a:t>
            </a:r>
            <a:r>
              <a:rPr lang="en-US" sz="1100" dirty="0"/>
              <a:t> </a:t>
            </a:r>
            <a:endParaRPr lang="en-US" sz="1100" dirty="0" smtClean="0"/>
          </a:p>
          <a:p>
            <a:r>
              <a:rPr lang="en-US" sz="1100" dirty="0" smtClean="0"/>
              <a:t>Whereas </a:t>
            </a:r>
            <a:r>
              <a:rPr lang="en-US" sz="1100" dirty="0"/>
              <a:t>Faculty By-Law 2.2.2 states that “the Faculty shall be informed and given opportunity to discuss at the earliest possible stages in their formulation, and shall review and provide formal consultation on, prior to adoption, all proposals regarding: (a) Creation, renaming, major re-organization, or dissolution of academic units and programs,” </a:t>
            </a:r>
            <a:endParaRPr lang="en-US" sz="1100" dirty="0" smtClean="0"/>
          </a:p>
          <a:p>
            <a:r>
              <a:rPr lang="en-US" sz="1100" dirty="0" smtClean="0"/>
              <a:t>Whereas </a:t>
            </a:r>
            <a:r>
              <a:rPr lang="en-US" sz="1100" dirty="0"/>
              <a:t>Senate resolution 1011-03, based on SUNY Senate Resolution 156-01-1, urged “the System Administration to ensure that campus administrations and existing governance bodies employ formal procedures for consultation before reaching any decisions regarding program consolidation, suspension or elimination,” </a:t>
            </a:r>
            <a:endParaRPr lang="en-US" sz="1100" dirty="0" smtClean="0"/>
          </a:p>
          <a:p>
            <a:r>
              <a:rPr lang="en-US" sz="1100" dirty="0" smtClean="0"/>
              <a:t>Whereas </a:t>
            </a:r>
            <a:r>
              <a:rPr lang="en-US" sz="1100" dirty="0"/>
              <a:t>the SUNY Deactivation/Discontinuance form specifies that “the signature of the President affirms that the proposal has met campus administrative and governance procedures for consultation,” </a:t>
            </a:r>
            <a:endParaRPr lang="en-US" sz="1100" dirty="0" smtClean="0"/>
          </a:p>
          <a:p>
            <a:endParaRPr lang="en-US" sz="1100" dirty="0" smtClean="0"/>
          </a:p>
          <a:p>
            <a:r>
              <a:rPr lang="en-US" sz="1100" dirty="0" smtClean="0"/>
              <a:t>Be </a:t>
            </a:r>
            <a:r>
              <a:rPr lang="en-US" sz="1100" dirty="0"/>
              <a:t>it resolved that </a:t>
            </a:r>
            <a:r>
              <a:rPr lang="en-US" sz="1100" dirty="0" err="1"/>
              <a:t>UAlbany</a:t>
            </a:r>
            <a:r>
              <a:rPr lang="en-US" sz="1100" dirty="0"/>
              <a:t> institute a procedure whereby the President and Provost are required to consult with department members and chair, the college dean, the Senate and in particular UAC, GAC, and UPPC, as well as other affected departmental or program faculty, staff and governance units before making a decision to deactivate or discontinue any program.</a:t>
            </a:r>
          </a:p>
        </p:txBody>
      </p:sp>
      <p:sp>
        <p:nvSpPr>
          <p:cNvPr id="6" name="Text Placeholder 5"/>
          <p:cNvSpPr>
            <a:spLocks noGrp="1"/>
          </p:cNvSpPr>
          <p:nvPr>
            <p:ph type="body" sz="half" idx="2"/>
          </p:nvPr>
        </p:nvSpPr>
        <p:spPr>
          <a:xfrm>
            <a:off x="152400" y="685800"/>
            <a:ext cx="3313113" cy="5440363"/>
          </a:xfrm>
        </p:spPr>
        <p:txBody>
          <a:bodyPr>
            <a:noAutofit/>
          </a:bodyPr>
          <a:lstStyle/>
          <a:p>
            <a:r>
              <a:rPr lang="en-US" sz="1050" b="1" dirty="0"/>
              <a:t>Approval of Minutes of December 12, 2011</a:t>
            </a:r>
          </a:p>
          <a:p>
            <a:r>
              <a:rPr lang="en-US" sz="1050" b="1" dirty="0" smtClean="0"/>
              <a:t>Senate </a:t>
            </a:r>
            <a:r>
              <a:rPr lang="en-US" sz="1050" b="1" dirty="0"/>
              <a:t>Chair’s Report – Susanna Fessler</a:t>
            </a:r>
          </a:p>
          <a:p>
            <a:r>
              <a:rPr lang="en-US" sz="1050" dirty="0"/>
              <a:t> </a:t>
            </a:r>
            <a:endParaRPr lang="en-US" sz="1050" dirty="0" smtClean="0"/>
          </a:p>
          <a:p>
            <a:pPr marL="112713" lvl="0" indent="-112713">
              <a:buFont typeface="Arial" pitchFamily="34" charset="0"/>
              <a:buChar char="•"/>
            </a:pPr>
            <a:r>
              <a:rPr lang="en-US" sz="1050" dirty="0" smtClean="0"/>
              <a:t>SUNY-wide Senate Report – J. Philippe Abraham, Shadi Shahedipour-Sandvik and Daniel White</a:t>
            </a:r>
            <a:endParaRPr lang="en-US" sz="1050" b="1" dirty="0" smtClean="0"/>
          </a:p>
          <a:p>
            <a:pPr marL="112713" lvl="0" indent="-112713">
              <a:buFont typeface="Arial" pitchFamily="34" charset="0"/>
              <a:buChar char="•"/>
            </a:pPr>
            <a:r>
              <a:rPr lang="en-US" sz="1050" dirty="0" smtClean="0"/>
              <a:t>Graduate </a:t>
            </a:r>
            <a:r>
              <a:rPr lang="en-US" sz="1050" dirty="0"/>
              <a:t>Student Organization Report – Heidi Nicholls</a:t>
            </a:r>
            <a:endParaRPr lang="en-US" sz="1050" b="1" dirty="0"/>
          </a:p>
          <a:p>
            <a:pPr marL="112713" lvl="0" indent="-112713">
              <a:buFont typeface="Arial" pitchFamily="34" charset="0"/>
              <a:buChar char="•"/>
            </a:pPr>
            <a:r>
              <a:rPr lang="en-US" sz="1050" dirty="0"/>
              <a:t>Student Association Report – Bryant Barksdale</a:t>
            </a:r>
            <a:endParaRPr lang="en-US" sz="1050" b="1" dirty="0"/>
          </a:p>
          <a:p>
            <a:pPr marL="112713" lvl="0" indent="-112713">
              <a:buFont typeface="Arial" pitchFamily="34" charset="0"/>
              <a:buChar char="•"/>
            </a:pPr>
            <a:r>
              <a:rPr lang="en-US" sz="1050" dirty="0"/>
              <a:t>Council/Committee </a:t>
            </a:r>
            <a:r>
              <a:rPr lang="en-US" sz="1050" dirty="0" smtClean="0"/>
              <a:t>Reports</a:t>
            </a:r>
            <a:r>
              <a:rPr lang="en-US" sz="1050" dirty="0"/>
              <a:t>	</a:t>
            </a:r>
            <a:endParaRPr lang="en-US" sz="1050" b="1" u="sng" dirty="0"/>
          </a:p>
          <a:p>
            <a:r>
              <a:rPr lang="en-US" sz="1050" b="1" dirty="0" smtClean="0"/>
              <a:t>Old </a:t>
            </a:r>
            <a:r>
              <a:rPr lang="en-US" sz="1050" b="1" dirty="0"/>
              <a:t>Business</a:t>
            </a:r>
          </a:p>
          <a:p>
            <a:r>
              <a:rPr lang="en-US" sz="1050" b="1" dirty="0" smtClean="0"/>
              <a:t>New </a:t>
            </a:r>
            <a:r>
              <a:rPr lang="en-US" sz="1050" b="1" dirty="0"/>
              <a:t>Business</a:t>
            </a:r>
          </a:p>
          <a:p>
            <a:pPr marL="112713" indent="-112713">
              <a:buFont typeface="Arial" pitchFamily="34" charset="0"/>
              <a:buChar char="•"/>
            </a:pPr>
            <a:r>
              <a:rPr lang="en-US" sz="1050" dirty="0" smtClean="0"/>
              <a:t>Approval </a:t>
            </a:r>
            <a:r>
              <a:rPr lang="en-US" sz="1050" dirty="0"/>
              <a:t>of Changes to Council Memberships</a:t>
            </a:r>
            <a:endParaRPr lang="en-US" sz="1050" b="1" dirty="0"/>
          </a:p>
          <a:p>
            <a:pPr marL="112713" lvl="0" indent="-112713">
              <a:buFont typeface="Arial" pitchFamily="34" charset="0"/>
              <a:buChar char="•"/>
            </a:pPr>
            <a:r>
              <a:rPr lang="en-US" sz="1050" dirty="0"/>
              <a:t>Elections of Teaching Faculty for the Presidential Search Committee</a:t>
            </a:r>
            <a:endParaRPr lang="en-US" sz="1050" b="1" dirty="0"/>
          </a:p>
          <a:p>
            <a:pPr marL="112713" lvl="0" indent="-112713">
              <a:buFont typeface="Arial" pitchFamily="34" charset="0"/>
              <a:buChar char="•"/>
            </a:pPr>
            <a:r>
              <a:rPr lang="en-US" sz="1050" dirty="0"/>
              <a:t>Charter Amendment 1112-03A: Creation of Council on Administrative Review and Evaluation: CARE (GOV)</a:t>
            </a:r>
            <a:endParaRPr lang="en-US" sz="1050" b="1" dirty="0"/>
          </a:p>
          <a:p>
            <a:pPr marL="112713" lvl="0" indent="-112713">
              <a:buFont typeface="Arial" pitchFamily="34" charset="0"/>
              <a:buChar char="•"/>
            </a:pPr>
            <a:r>
              <a:rPr lang="en-US" sz="1050" dirty="0"/>
              <a:t>Senate Bill 1112-08: “Principles for a Just Community” Statement—Removal from University Documents (</a:t>
            </a:r>
            <a:r>
              <a:rPr lang="en-US" sz="1050" dirty="0" err="1"/>
              <a:t>CAFFECoR</a:t>
            </a:r>
            <a:r>
              <a:rPr lang="en-US" sz="1050" dirty="0"/>
              <a:t>)</a:t>
            </a:r>
            <a:endParaRPr lang="en-US" sz="1050" b="1" dirty="0"/>
          </a:p>
          <a:p>
            <a:pPr marL="112713" lvl="0" indent="-112713">
              <a:buFont typeface="Arial" pitchFamily="34" charset="0"/>
              <a:buChar char="•"/>
            </a:pPr>
            <a:r>
              <a:rPr lang="en-US" sz="1050" dirty="0"/>
              <a:t>Senate Resolution 1112-03R:  Resolution to Investigate Violations of Governance Procedures in the Matter of the 2010 Program Deactivations (Senator David Wills)</a:t>
            </a:r>
          </a:p>
          <a:p>
            <a:pPr marL="112713" lvl="0" indent="-112713">
              <a:buFont typeface="Arial" pitchFamily="34" charset="0"/>
              <a:buChar char="•"/>
            </a:pPr>
            <a:r>
              <a:rPr lang="en-US" sz="1050" b="1" u="sng" dirty="0"/>
              <a:t>Senate Resolution 1112-04R:  Resolution to Institute Specific Consultation Procedures Before </a:t>
            </a:r>
            <a:r>
              <a:rPr lang="en-US" sz="1050" b="1" u="sng" dirty="0" err="1"/>
              <a:t>Enaction</a:t>
            </a:r>
            <a:r>
              <a:rPr lang="en-US" sz="1050" b="1" u="sng" dirty="0"/>
              <a:t> of Deactivations (Senator David Wills)</a:t>
            </a:r>
          </a:p>
          <a:p>
            <a:pPr marL="112713" lvl="0" indent="-112713">
              <a:buFont typeface="Arial" pitchFamily="34" charset="0"/>
              <a:buChar char="•"/>
            </a:pPr>
            <a:r>
              <a:rPr lang="en-US" sz="1050" dirty="0"/>
              <a:t>Senate Resolution 1112-05R:  Resolution to Determine Offerings in European Languages and Classical Studies in Accordance with </a:t>
            </a:r>
            <a:r>
              <a:rPr lang="en-US" sz="1050" dirty="0" err="1"/>
              <a:t>UAlbany’s</a:t>
            </a:r>
            <a:r>
              <a:rPr lang="en-US" sz="1050" dirty="0"/>
              <a:t> Mission and Strategic Plan (Senator David Wills)</a:t>
            </a:r>
          </a:p>
          <a:p>
            <a:r>
              <a:rPr lang="en-US" sz="1050" dirty="0"/>
              <a:t> </a:t>
            </a:r>
            <a:endParaRPr lang="en-US" sz="1050" b="1" dirty="0"/>
          </a:p>
          <a:p>
            <a:r>
              <a:rPr lang="en-US" sz="1050" b="1" dirty="0" smtClean="0"/>
              <a:t>Adjournment</a:t>
            </a:r>
            <a:endParaRPr lang="en-US" sz="1050" b="1" dirty="0"/>
          </a:p>
          <a:p>
            <a:endParaRPr lang="en-US" sz="1050" dirty="0"/>
          </a:p>
        </p:txBody>
      </p:sp>
    </p:spTree>
    <p:extLst>
      <p:ext uri="{BB962C8B-B14F-4D97-AF65-F5344CB8AC3E}">
        <p14:creationId xmlns:p14="http://schemas.microsoft.com/office/powerpoint/2010/main" val="20615537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28600" y="273050"/>
            <a:ext cx="3236913" cy="336550"/>
          </a:xfrm>
        </p:spPr>
        <p:txBody>
          <a:bodyPr>
            <a:normAutofit fontScale="90000"/>
          </a:bodyPr>
          <a:lstStyle/>
          <a:p>
            <a:r>
              <a:rPr lang="en-US" dirty="0" smtClean="0"/>
              <a:t>Agenda 2/6/12</a:t>
            </a:r>
            <a:endParaRPr lang="en-US" dirty="0"/>
          </a:p>
        </p:txBody>
      </p:sp>
      <p:sp>
        <p:nvSpPr>
          <p:cNvPr id="5" name="Content Placeholder 4"/>
          <p:cNvSpPr>
            <a:spLocks noGrp="1"/>
          </p:cNvSpPr>
          <p:nvPr>
            <p:ph idx="1"/>
          </p:nvPr>
        </p:nvSpPr>
        <p:spPr/>
        <p:txBody>
          <a:bodyPr>
            <a:normAutofit fontScale="47500" lnSpcReduction="20000"/>
          </a:bodyPr>
          <a:lstStyle/>
          <a:p>
            <a:pPr marL="0" indent="0">
              <a:buNone/>
            </a:pPr>
            <a:r>
              <a:rPr lang="en-US" b="1" dirty="0"/>
              <a:t>UNIVERSITY SENATE CHAIR’S REPORT – Susanna, Chair</a:t>
            </a:r>
          </a:p>
          <a:p>
            <a:r>
              <a:rPr lang="en-US" dirty="0"/>
              <a:t>February 6</a:t>
            </a:r>
            <a:r>
              <a:rPr lang="en-US" baseline="30000" dirty="0"/>
              <a:t>th</a:t>
            </a:r>
            <a:r>
              <a:rPr lang="en-US" dirty="0"/>
              <a:t> is </a:t>
            </a:r>
            <a:r>
              <a:rPr lang="en-US" dirty="0" err="1"/>
              <a:t>UAlbany</a:t>
            </a:r>
            <a:r>
              <a:rPr lang="en-US" dirty="0"/>
              <a:t> Day at the Plaza downtown. Various activities are scheduled for 9:00 a.m. – 6:00 p.m. See </a:t>
            </a:r>
            <a:r>
              <a:rPr lang="en-US" u="sng" dirty="0">
                <a:hlinkClick r:id="rId2"/>
              </a:rPr>
              <a:t>http://www.albany.edu/ualbanyday/index.php?WT.svl=image</a:t>
            </a:r>
            <a:r>
              <a:rPr lang="en-US" dirty="0"/>
              <a:t> for more details.</a:t>
            </a:r>
          </a:p>
          <a:p>
            <a:r>
              <a:rPr lang="en-US" dirty="0"/>
              <a:t>The call for nominations for Teaching Faculty for the Presidential Search Committee went out before the break. The deadline was January 20th. By request of the University Council, the call for nominations was also sent out to management/ confidential personnel on 1/13/2012, with a deadline of 1/20/2012.  The SEC reviewed the list of nominees at the 1/23/12 meeting and discussed the election process. For that discussion, both the Senate Chair and Vice Chair recused themselves because they are nominees. The chair of CPCA led the SEC in the subsequent discussion, and her report is below.</a:t>
            </a:r>
          </a:p>
          <a:p>
            <a:r>
              <a:rPr lang="en-US" dirty="0"/>
              <a:t>A web page for the Presidential Search has gone up at </a:t>
            </a:r>
            <a:r>
              <a:rPr lang="en-US" u="sng" dirty="0">
                <a:hlinkClick r:id="rId3"/>
              </a:rPr>
              <a:t>http://www.albany.edu/presidentialsearch/</a:t>
            </a:r>
            <a:r>
              <a:rPr lang="en-US" dirty="0"/>
              <a:t>, where updates will be posted regularly as the process gets underway. There is a link to this page from the main Senate site, also.</a:t>
            </a:r>
          </a:p>
          <a:p>
            <a:pPr marL="0" indent="0">
              <a:buNone/>
            </a:pPr>
            <a:endParaRPr lang="en-US" dirty="0"/>
          </a:p>
        </p:txBody>
      </p:sp>
      <p:sp>
        <p:nvSpPr>
          <p:cNvPr id="6" name="Text Placeholder 5"/>
          <p:cNvSpPr>
            <a:spLocks noGrp="1"/>
          </p:cNvSpPr>
          <p:nvPr>
            <p:ph type="body" sz="half" idx="2"/>
          </p:nvPr>
        </p:nvSpPr>
        <p:spPr>
          <a:xfrm>
            <a:off x="152400" y="685800"/>
            <a:ext cx="3313113" cy="5440363"/>
          </a:xfrm>
        </p:spPr>
        <p:txBody>
          <a:bodyPr>
            <a:noAutofit/>
          </a:bodyPr>
          <a:lstStyle/>
          <a:p>
            <a:r>
              <a:rPr lang="en-US" sz="1050" b="1" dirty="0"/>
              <a:t>Approval of Minutes of December 12, 2011</a:t>
            </a:r>
          </a:p>
          <a:p>
            <a:r>
              <a:rPr lang="en-US" sz="1050" b="1" u="sng" dirty="0" smtClean="0"/>
              <a:t>Senate </a:t>
            </a:r>
            <a:r>
              <a:rPr lang="en-US" sz="1050" b="1" u="sng" dirty="0"/>
              <a:t>Chair’s Report – Susanna Fessler</a:t>
            </a:r>
          </a:p>
          <a:p>
            <a:r>
              <a:rPr lang="en-US" sz="1050" dirty="0"/>
              <a:t> </a:t>
            </a:r>
            <a:endParaRPr lang="en-US" sz="1050" dirty="0" smtClean="0"/>
          </a:p>
          <a:p>
            <a:pPr marL="112713" lvl="0" indent="-112713">
              <a:buFont typeface="Arial" pitchFamily="34" charset="0"/>
              <a:buChar char="•"/>
            </a:pPr>
            <a:r>
              <a:rPr lang="en-US" sz="1050" dirty="0" smtClean="0"/>
              <a:t>SUNY-wide Senate Report – J. Philippe Abraham, Shadi Shahedipour-Sandvik and Daniel White</a:t>
            </a:r>
            <a:endParaRPr lang="en-US" sz="1050" b="1" dirty="0" smtClean="0"/>
          </a:p>
          <a:p>
            <a:pPr marL="112713" lvl="0" indent="-112713">
              <a:buFont typeface="Arial" pitchFamily="34" charset="0"/>
              <a:buChar char="•"/>
            </a:pPr>
            <a:r>
              <a:rPr lang="en-US" sz="1050" dirty="0" smtClean="0"/>
              <a:t>Graduate </a:t>
            </a:r>
            <a:r>
              <a:rPr lang="en-US" sz="1050" dirty="0"/>
              <a:t>Student Organization Report – Heidi Nicholls</a:t>
            </a:r>
            <a:endParaRPr lang="en-US" sz="1050" b="1" dirty="0"/>
          </a:p>
          <a:p>
            <a:pPr marL="112713" lvl="0" indent="-112713">
              <a:buFont typeface="Arial" pitchFamily="34" charset="0"/>
              <a:buChar char="•"/>
            </a:pPr>
            <a:r>
              <a:rPr lang="en-US" sz="1050" dirty="0"/>
              <a:t>Student Association Report – Bryant Barksdale</a:t>
            </a:r>
            <a:endParaRPr lang="en-US" sz="1050" b="1" dirty="0"/>
          </a:p>
          <a:p>
            <a:pPr marL="112713" lvl="0" indent="-112713">
              <a:buFont typeface="Arial" pitchFamily="34" charset="0"/>
              <a:buChar char="•"/>
            </a:pPr>
            <a:r>
              <a:rPr lang="en-US" sz="1050" dirty="0"/>
              <a:t>Council/Committee </a:t>
            </a:r>
            <a:r>
              <a:rPr lang="en-US" sz="1050" dirty="0" smtClean="0"/>
              <a:t>Reports</a:t>
            </a:r>
            <a:r>
              <a:rPr lang="en-US" sz="1050" dirty="0"/>
              <a:t>	</a:t>
            </a:r>
            <a:endParaRPr lang="en-US" sz="1050" b="1" u="sng" dirty="0"/>
          </a:p>
          <a:p>
            <a:r>
              <a:rPr lang="en-US" sz="1050" b="1" dirty="0" smtClean="0"/>
              <a:t>Old </a:t>
            </a:r>
            <a:r>
              <a:rPr lang="en-US" sz="1050" b="1" dirty="0"/>
              <a:t>Business</a:t>
            </a:r>
          </a:p>
          <a:p>
            <a:r>
              <a:rPr lang="en-US" sz="1050" b="1" dirty="0" smtClean="0"/>
              <a:t>New </a:t>
            </a:r>
            <a:r>
              <a:rPr lang="en-US" sz="1050" b="1" dirty="0"/>
              <a:t>Business</a:t>
            </a:r>
          </a:p>
          <a:p>
            <a:pPr marL="112713" indent="-112713">
              <a:buFont typeface="Arial" pitchFamily="34" charset="0"/>
              <a:buChar char="•"/>
            </a:pPr>
            <a:r>
              <a:rPr lang="en-US" sz="1050" dirty="0" smtClean="0"/>
              <a:t>Approval </a:t>
            </a:r>
            <a:r>
              <a:rPr lang="en-US" sz="1050" dirty="0"/>
              <a:t>of Changes to Council Memberships</a:t>
            </a:r>
            <a:endParaRPr lang="en-US" sz="1050" b="1" dirty="0"/>
          </a:p>
          <a:p>
            <a:pPr marL="112713" lvl="0" indent="-112713">
              <a:buFont typeface="Arial" pitchFamily="34" charset="0"/>
              <a:buChar char="•"/>
            </a:pPr>
            <a:r>
              <a:rPr lang="en-US" sz="1050" dirty="0"/>
              <a:t>Elections of Teaching Faculty for the Presidential Search Committee</a:t>
            </a:r>
            <a:endParaRPr lang="en-US" sz="1050" b="1" dirty="0"/>
          </a:p>
          <a:p>
            <a:pPr marL="112713" lvl="0" indent="-112713">
              <a:buFont typeface="Arial" pitchFamily="34" charset="0"/>
              <a:buChar char="•"/>
            </a:pPr>
            <a:r>
              <a:rPr lang="en-US" sz="1050" dirty="0"/>
              <a:t>Charter Amendment 1112-03A: Creation of Council on Administrative Review and Evaluation: CARE (GOV)</a:t>
            </a:r>
            <a:endParaRPr lang="en-US" sz="1050" b="1" dirty="0"/>
          </a:p>
          <a:p>
            <a:pPr marL="112713" lvl="0" indent="-112713">
              <a:buFont typeface="Arial" pitchFamily="34" charset="0"/>
              <a:buChar char="•"/>
            </a:pPr>
            <a:r>
              <a:rPr lang="en-US" sz="1050" dirty="0"/>
              <a:t>Senate Bill 1112-08: “Principles for a Just Community” Statement—Removal from University Documents (</a:t>
            </a:r>
            <a:r>
              <a:rPr lang="en-US" sz="1050" dirty="0" err="1"/>
              <a:t>CAFFECoR</a:t>
            </a:r>
            <a:r>
              <a:rPr lang="en-US" sz="1050" dirty="0"/>
              <a:t>)</a:t>
            </a:r>
            <a:endParaRPr lang="en-US" sz="1050" b="1" dirty="0"/>
          </a:p>
          <a:p>
            <a:pPr marL="112713" lvl="0" indent="-112713">
              <a:buFont typeface="Arial" pitchFamily="34" charset="0"/>
              <a:buChar char="•"/>
            </a:pPr>
            <a:r>
              <a:rPr lang="en-US" sz="1050" dirty="0"/>
              <a:t>Senate Resolution 1112-03R:  Resolution to Investigate Violations of Governance Procedures in the Matter of the 2010 Program Deactivations (Senator David Wills)</a:t>
            </a:r>
          </a:p>
          <a:p>
            <a:pPr marL="112713" lvl="0" indent="-112713">
              <a:buFont typeface="Arial" pitchFamily="34" charset="0"/>
              <a:buChar char="•"/>
            </a:pPr>
            <a:r>
              <a:rPr lang="en-US" sz="1050" dirty="0"/>
              <a:t>Senate Resolution 1112-04R:  Resolution to Institute Specific Consultation Procedures Before </a:t>
            </a:r>
            <a:r>
              <a:rPr lang="en-US" sz="1050" dirty="0" err="1"/>
              <a:t>Enaction</a:t>
            </a:r>
            <a:r>
              <a:rPr lang="en-US" sz="1050" dirty="0"/>
              <a:t> of Deactivations (Senator David Wills)</a:t>
            </a:r>
          </a:p>
          <a:p>
            <a:pPr marL="112713" lvl="0" indent="-112713">
              <a:buFont typeface="Arial" pitchFamily="34" charset="0"/>
              <a:buChar char="•"/>
            </a:pPr>
            <a:r>
              <a:rPr lang="en-US" sz="1050" dirty="0"/>
              <a:t>Senate Resolution 1112-05R:  Resolution to Determine Offerings in European Languages and Classical Studies in Accordance with </a:t>
            </a:r>
            <a:r>
              <a:rPr lang="en-US" sz="1050" dirty="0" err="1"/>
              <a:t>UAlbany’s</a:t>
            </a:r>
            <a:r>
              <a:rPr lang="en-US" sz="1050" dirty="0"/>
              <a:t> Mission and Strategic Plan (Senator David Wills)</a:t>
            </a:r>
          </a:p>
          <a:p>
            <a:r>
              <a:rPr lang="en-US" sz="1050" dirty="0"/>
              <a:t> </a:t>
            </a:r>
            <a:endParaRPr lang="en-US" sz="1050" b="1" dirty="0"/>
          </a:p>
          <a:p>
            <a:r>
              <a:rPr lang="en-US" sz="1050" b="1" dirty="0" smtClean="0"/>
              <a:t>Adjournment</a:t>
            </a:r>
            <a:endParaRPr lang="en-US" sz="1050" b="1" dirty="0"/>
          </a:p>
          <a:p>
            <a:endParaRPr lang="en-US" sz="1050" dirty="0"/>
          </a:p>
        </p:txBody>
      </p:sp>
    </p:spTree>
    <p:extLst>
      <p:ext uri="{BB962C8B-B14F-4D97-AF65-F5344CB8AC3E}">
        <p14:creationId xmlns:p14="http://schemas.microsoft.com/office/powerpoint/2010/main" val="206155373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28600" y="273050"/>
            <a:ext cx="3236913" cy="336550"/>
          </a:xfrm>
        </p:spPr>
        <p:txBody>
          <a:bodyPr>
            <a:normAutofit fontScale="90000"/>
          </a:bodyPr>
          <a:lstStyle/>
          <a:p>
            <a:r>
              <a:rPr lang="en-US" dirty="0" smtClean="0"/>
              <a:t>Agenda 2/6/12</a:t>
            </a:r>
            <a:endParaRPr lang="en-US" dirty="0"/>
          </a:p>
        </p:txBody>
      </p:sp>
      <p:sp>
        <p:nvSpPr>
          <p:cNvPr id="5" name="Content Placeholder 4"/>
          <p:cNvSpPr>
            <a:spLocks noGrp="1"/>
          </p:cNvSpPr>
          <p:nvPr>
            <p:ph idx="1"/>
          </p:nvPr>
        </p:nvSpPr>
        <p:spPr>
          <a:xfrm>
            <a:off x="3575050" y="273050"/>
            <a:ext cx="5416550" cy="5853113"/>
          </a:xfrm>
        </p:spPr>
        <p:txBody>
          <a:bodyPr>
            <a:noAutofit/>
          </a:bodyPr>
          <a:lstStyle/>
          <a:p>
            <a:pPr marL="0" indent="0" algn="r">
              <a:buNone/>
            </a:pPr>
            <a:r>
              <a:rPr lang="en-US" sz="1050" b="1" dirty="0"/>
              <a:t>Senate Resolution 1112-5R</a:t>
            </a:r>
            <a:endParaRPr lang="en-US" sz="1050" dirty="0"/>
          </a:p>
          <a:p>
            <a:pPr marL="0" indent="0" algn="ctr">
              <a:buNone/>
            </a:pPr>
            <a:r>
              <a:rPr lang="en-US" sz="1050" b="1" dirty="0"/>
              <a:t> </a:t>
            </a:r>
            <a:r>
              <a:rPr lang="en-US" sz="1050" b="1" dirty="0" smtClean="0"/>
              <a:t>UNIVERSITY </a:t>
            </a:r>
            <a:r>
              <a:rPr lang="en-US" sz="1050" b="1" dirty="0"/>
              <a:t>SENATE</a:t>
            </a:r>
            <a:endParaRPr lang="en-US" sz="1050" dirty="0"/>
          </a:p>
          <a:p>
            <a:pPr marL="0" indent="0" algn="ctr">
              <a:buNone/>
            </a:pPr>
            <a:r>
              <a:rPr lang="en-US" sz="1050" b="1" dirty="0" smtClean="0"/>
              <a:t>UNIVERSITY </a:t>
            </a:r>
            <a:r>
              <a:rPr lang="en-US" sz="1050" b="1" dirty="0"/>
              <a:t>AT ALBANY</a:t>
            </a:r>
            <a:endParaRPr lang="en-US" sz="1050" dirty="0"/>
          </a:p>
          <a:p>
            <a:pPr marL="0" indent="0" algn="ctr">
              <a:buNone/>
            </a:pPr>
            <a:r>
              <a:rPr lang="en-US" sz="1050" b="1" dirty="0"/>
              <a:t>STATE UNIVERSITY OF NEW YORK</a:t>
            </a:r>
            <a:endParaRPr lang="en-US" sz="1050" dirty="0"/>
          </a:p>
          <a:p>
            <a:pPr marL="0" indent="0">
              <a:buNone/>
            </a:pPr>
            <a:r>
              <a:rPr lang="en-US" sz="1050" dirty="0"/>
              <a:t> </a:t>
            </a:r>
          </a:p>
          <a:p>
            <a:pPr marL="0" indent="0">
              <a:buNone/>
            </a:pPr>
            <a:r>
              <a:rPr lang="en-US" sz="1050" dirty="0"/>
              <a:t>Introduced by:		Senator David Wills</a:t>
            </a:r>
          </a:p>
          <a:p>
            <a:pPr marL="0" indent="0">
              <a:buNone/>
            </a:pPr>
            <a:r>
              <a:rPr lang="en-US" sz="1050" dirty="0"/>
              <a:t> </a:t>
            </a:r>
            <a:r>
              <a:rPr lang="en-US" sz="1050" dirty="0" smtClean="0"/>
              <a:t>Date</a:t>
            </a:r>
            <a:r>
              <a:rPr lang="en-US" sz="1050" dirty="0"/>
              <a:t>:		February 6. 2012</a:t>
            </a:r>
          </a:p>
          <a:p>
            <a:pPr marL="0" indent="0">
              <a:buNone/>
            </a:pPr>
            <a:r>
              <a:rPr lang="en-US" sz="1050" dirty="0"/>
              <a:t>  </a:t>
            </a:r>
          </a:p>
          <a:p>
            <a:pPr marL="0" indent="0" algn="ctr">
              <a:buNone/>
            </a:pPr>
            <a:r>
              <a:rPr lang="en-US" sz="1050" b="1" dirty="0"/>
              <a:t>RESOLUTION TO DETERMINE OFFERINGS IN EUROPEAN LANGUAGES &amp; CLASSICAL STUDIES IN ACCORDANCE WITH UALBANY’S MISSION AND STRATEGIC </a:t>
            </a:r>
            <a:r>
              <a:rPr lang="en-US" sz="1050" b="1" dirty="0" smtClean="0"/>
              <a:t>PLAN</a:t>
            </a:r>
          </a:p>
          <a:p>
            <a:pPr marL="0" indent="0" algn="ctr">
              <a:buNone/>
            </a:pPr>
            <a:endParaRPr lang="en-US" sz="1050" dirty="0"/>
          </a:p>
          <a:p>
            <a:r>
              <a:rPr lang="en-US" sz="1050" dirty="0"/>
              <a:t> </a:t>
            </a:r>
            <a:r>
              <a:rPr lang="en-US" sz="1050" dirty="0" smtClean="0"/>
              <a:t>Whereas </a:t>
            </a:r>
            <a:r>
              <a:rPr lang="en-US" sz="1050" dirty="0"/>
              <a:t>none of </a:t>
            </a:r>
            <a:r>
              <a:rPr lang="en-US" sz="1050" dirty="0" err="1"/>
              <a:t>UAlbany’s</a:t>
            </a:r>
            <a:r>
              <a:rPr lang="en-US" sz="1050" dirty="0"/>
              <a:t> peer institutions offers fewer than 3 baccalaureate programs in European languages, </a:t>
            </a:r>
            <a:endParaRPr lang="en-US" sz="1050" dirty="0" smtClean="0"/>
          </a:p>
          <a:p>
            <a:r>
              <a:rPr lang="en-US" sz="1050" dirty="0" smtClean="0"/>
              <a:t>Whereas </a:t>
            </a:r>
            <a:r>
              <a:rPr lang="en-US" sz="1050" dirty="0"/>
              <a:t>the deactivations of 10/1/10 reduce such offerings at </a:t>
            </a:r>
            <a:r>
              <a:rPr lang="en-US" sz="1050" dirty="0" err="1"/>
              <a:t>UAlbany</a:t>
            </a:r>
            <a:r>
              <a:rPr lang="en-US" sz="1050" dirty="0"/>
              <a:t> to 1 (Spanish), </a:t>
            </a:r>
            <a:endParaRPr lang="en-US" sz="1050" dirty="0" smtClean="0"/>
          </a:p>
          <a:p>
            <a:r>
              <a:rPr lang="en-US" sz="1050" dirty="0" smtClean="0"/>
              <a:t>Whereas </a:t>
            </a:r>
            <a:r>
              <a:rPr lang="en-US" sz="1050" dirty="0"/>
              <a:t>the Undergraduate Education Objective #4 of the Strategic Plan calls for various initiatives designed to enhance the international components of undergraduate education, </a:t>
            </a:r>
            <a:endParaRPr lang="en-US" sz="1050" dirty="0" smtClean="0"/>
          </a:p>
          <a:p>
            <a:r>
              <a:rPr lang="en-US" sz="1050" dirty="0" smtClean="0"/>
              <a:t>Whereas </a:t>
            </a:r>
            <a:r>
              <a:rPr lang="en-US" sz="1050" dirty="0"/>
              <a:t>the Student Experience Objective #4 of the Strategic Plan, which calls for amplifying the ‘World Within Reach’ perspective through a dynamic, rich assemblage of experiences, includes as Action Step 4.5 “to encourage undergraduate student contact with foreign languages and world cultures,” </a:t>
            </a:r>
            <a:endParaRPr lang="en-US" sz="1050" dirty="0" smtClean="0"/>
          </a:p>
          <a:p>
            <a:r>
              <a:rPr lang="en-US" sz="1050" dirty="0" smtClean="0"/>
              <a:t>Whereas </a:t>
            </a:r>
            <a:r>
              <a:rPr lang="en-US" sz="1050" dirty="0"/>
              <a:t>the Strategic Plan charges the Vice Provost for International Education with organizing a group to identify critical languages and ways to build the University’s capacity to deliver instruction in them, such group to be convened immediately following approval of the Strategic Plan, such group not having yet been convened, </a:t>
            </a:r>
            <a:endParaRPr lang="en-US" sz="1050" dirty="0" smtClean="0"/>
          </a:p>
          <a:p>
            <a:r>
              <a:rPr lang="en-US" sz="1050" dirty="0" smtClean="0"/>
              <a:t>Whereas </a:t>
            </a:r>
            <a:r>
              <a:rPr lang="en-US" sz="1050" dirty="0"/>
              <a:t>Faculty By-Law 2.2.1 charges the Faculty with initiating, disapproving or approving and recommending for implementation “all changes in, additions to, or deletions from the Curriculum,” </a:t>
            </a:r>
            <a:endParaRPr lang="en-US" sz="1050" dirty="0" smtClean="0"/>
          </a:p>
          <a:p>
            <a:endParaRPr lang="en-US" sz="1050" dirty="0"/>
          </a:p>
          <a:p>
            <a:r>
              <a:rPr lang="en-US" sz="1050" dirty="0" smtClean="0"/>
              <a:t>Be </a:t>
            </a:r>
            <a:r>
              <a:rPr lang="en-US" sz="1050" dirty="0"/>
              <a:t>it resolved that the Executive Committee of the Senate immediately establish a subcommittee composed of representatives from UAC, GAC and UPPC, as well as other faculty with relevant expertise, to determine which programs in European Language and Classical Studies should be activated, reactivated, or remain active in accordance with the liberal arts mission of the university, such subcommittee to report back to the Senate by 4/15/12.  </a:t>
            </a:r>
            <a:r>
              <a:rPr lang="en-US" sz="1050" dirty="0" smtClean="0">
                <a:effectLst/>
              </a:rPr>
              <a:t> </a:t>
            </a:r>
            <a:r>
              <a:rPr lang="en-US" sz="1050" dirty="0"/>
              <a:t> </a:t>
            </a:r>
          </a:p>
          <a:p>
            <a:pPr marL="0" indent="0">
              <a:buNone/>
            </a:pPr>
            <a:endParaRPr lang="en-US" sz="1050" dirty="0"/>
          </a:p>
        </p:txBody>
      </p:sp>
      <p:sp>
        <p:nvSpPr>
          <p:cNvPr id="6" name="Text Placeholder 5"/>
          <p:cNvSpPr>
            <a:spLocks noGrp="1"/>
          </p:cNvSpPr>
          <p:nvPr>
            <p:ph type="body" sz="half" idx="2"/>
          </p:nvPr>
        </p:nvSpPr>
        <p:spPr>
          <a:xfrm>
            <a:off x="152400" y="685800"/>
            <a:ext cx="3313113" cy="5440363"/>
          </a:xfrm>
        </p:spPr>
        <p:txBody>
          <a:bodyPr>
            <a:noAutofit/>
          </a:bodyPr>
          <a:lstStyle/>
          <a:p>
            <a:r>
              <a:rPr lang="en-US" sz="1050" b="1" dirty="0"/>
              <a:t>Approval of Minutes of December 12, 2011</a:t>
            </a:r>
          </a:p>
          <a:p>
            <a:r>
              <a:rPr lang="en-US" sz="1050" b="1" dirty="0" smtClean="0"/>
              <a:t>Senate </a:t>
            </a:r>
            <a:r>
              <a:rPr lang="en-US" sz="1050" b="1" dirty="0"/>
              <a:t>Chair’s Report – Susanna Fessler</a:t>
            </a:r>
          </a:p>
          <a:p>
            <a:r>
              <a:rPr lang="en-US" sz="1050" dirty="0"/>
              <a:t> </a:t>
            </a:r>
            <a:endParaRPr lang="en-US" sz="1050" dirty="0" smtClean="0"/>
          </a:p>
          <a:p>
            <a:pPr marL="112713" lvl="0" indent="-112713">
              <a:buFont typeface="Arial" pitchFamily="34" charset="0"/>
              <a:buChar char="•"/>
            </a:pPr>
            <a:r>
              <a:rPr lang="en-US" sz="1050" dirty="0" smtClean="0"/>
              <a:t>SUNY-wide Senate Report – J. Philippe Abraham, Shadi Shahedipour-Sandvik and Daniel White</a:t>
            </a:r>
            <a:endParaRPr lang="en-US" sz="1050" b="1" dirty="0" smtClean="0"/>
          </a:p>
          <a:p>
            <a:pPr marL="112713" lvl="0" indent="-112713">
              <a:buFont typeface="Arial" pitchFamily="34" charset="0"/>
              <a:buChar char="•"/>
            </a:pPr>
            <a:r>
              <a:rPr lang="en-US" sz="1050" dirty="0" smtClean="0"/>
              <a:t>Graduate </a:t>
            </a:r>
            <a:r>
              <a:rPr lang="en-US" sz="1050" dirty="0"/>
              <a:t>Student Organization Report – Heidi Nicholls</a:t>
            </a:r>
            <a:endParaRPr lang="en-US" sz="1050" b="1" dirty="0"/>
          </a:p>
          <a:p>
            <a:pPr marL="112713" lvl="0" indent="-112713">
              <a:buFont typeface="Arial" pitchFamily="34" charset="0"/>
              <a:buChar char="•"/>
            </a:pPr>
            <a:r>
              <a:rPr lang="en-US" sz="1050" dirty="0"/>
              <a:t>Student Association Report – Bryant Barksdale</a:t>
            </a:r>
            <a:endParaRPr lang="en-US" sz="1050" b="1" dirty="0"/>
          </a:p>
          <a:p>
            <a:pPr marL="112713" lvl="0" indent="-112713">
              <a:buFont typeface="Arial" pitchFamily="34" charset="0"/>
              <a:buChar char="•"/>
            </a:pPr>
            <a:r>
              <a:rPr lang="en-US" sz="1050" dirty="0"/>
              <a:t>Council/Committee </a:t>
            </a:r>
            <a:r>
              <a:rPr lang="en-US" sz="1050" dirty="0" smtClean="0"/>
              <a:t>Reports</a:t>
            </a:r>
            <a:r>
              <a:rPr lang="en-US" sz="1050" dirty="0"/>
              <a:t>	</a:t>
            </a:r>
            <a:endParaRPr lang="en-US" sz="1050" b="1" u="sng" dirty="0"/>
          </a:p>
          <a:p>
            <a:r>
              <a:rPr lang="en-US" sz="1050" b="1" dirty="0" smtClean="0"/>
              <a:t>Old </a:t>
            </a:r>
            <a:r>
              <a:rPr lang="en-US" sz="1050" b="1" dirty="0"/>
              <a:t>Business</a:t>
            </a:r>
          </a:p>
          <a:p>
            <a:r>
              <a:rPr lang="en-US" sz="1050" b="1" dirty="0" smtClean="0"/>
              <a:t>New </a:t>
            </a:r>
            <a:r>
              <a:rPr lang="en-US" sz="1050" b="1" dirty="0"/>
              <a:t>Business</a:t>
            </a:r>
          </a:p>
          <a:p>
            <a:pPr marL="112713" indent="-112713">
              <a:buFont typeface="Arial" pitchFamily="34" charset="0"/>
              <a:buChar char="•"/>
            </a:pPr>
            <a:r>
              <a:rPr lang="en-US" sz="1050" dirty="0" smtClean="0"/>
              <a:t>Approval </a:t>
            </a:r>
            <a:r>
              <a:rPr lang="en-US" sz="1050" dirty="0"/>
              <a:t>of Changes to Council Memberships</a:t>
            </a:r>
            <a:endParaRPr lang="en-US" sz="1050" b="1" dirty="0"/>
          </a:p>
          <a:p>
            <a:pPr marL="112713" lvl="0" indent="-112713">
              <a:buFont typeface="Arial" pitchFamily="34" charset="0"/>
              <a:buChar char="•"/>
            </a:pPr>
            <a:r>
              <a:rPr lang="en-US" sz="1050" dirty="0"/>
              <a:t>Elections of Teaching Faculty for the Presidential Search Committee</a:t>
            </a:r>
            <a:endParaRPr lang="en-US" sz="1050" b="1" dirty="0"/>
          </a:p>
          <a:p>
            <a:pPr marL="112713" lvl="0" indent="-112713">
              <a:buFont typeface="Arial" pitchFamily="34" charset="0"/>
              <a:buChar char="•"/>
            </a:pPr>
            <a:r>
              <a:rPr lang="en-US" sz="1050" dirty="0"/>
              <a:t>Charter Amendment 1112-03A: Creation of Council on Administrative Review and Evaluation: CARE (GOV)</a:t>
            </a:r>
            <a:endParaRPr lang="en-US" sz="1050" b="1" dirty="0"/>
          </a:p>
          <a:p>
            <a:pPr marL="112713" lvl="0" indent="-112713">
              <a:buFont typeface="Arial" pitchFamily="34" charset="0"/>
              <a:buChar char="•"/>
            </a:pPr>
            <a:r>
              <a:rPr lang="en-US" sz="1050" dirty="0"/>
              <a:t>Senate Bill 1112-08: “Principles for a Just Community” Statement—Removal from University Documents (</a:t>
            </a:r>
            <a:r>
              <a:rPr lang="en-US" sz="1050" dirty="0" err="1"/>
              <a:t>CAFFECoR</a:t>
            </a:r>
            <a:r>
              <a:rPr lang="en-US" sz="1050" dirty="0"/>
              <a:t>)</a:t>
            </a:r>
            <a:endParaRPr lang="en-US" sz="1050" b="1" dirty="0"/>
          </a:p>
          <a:p>
            <a:pPr marL="112713" lvl="0" indent="-112713">
              <a:buFont typeface="Arial" pitchFamily="34" charset="0"/>
              <a:buChar char="•"/>
            </a:pPr>
            <a:r>
              <a:rPr lang="en-US" sz="1050" dirty="0"/>
              <a:t>Senate Resolution 1112-03R:  Resolution to Investigate Violations of Governance Procedures in the Matter of the 2010 Program Deactivations (Senator David Wills)</a:t>
            </a:r>
          </a:p>
          <a:p>
            <a:pPr marL="112713" lvl="0" indent="-112713">
              <a:buFont typeface="Arial" pitchFamily="34" charset="0"/>
              <a:buChar char="•"/>
            </a:pPr>
            <a:r>
              <a:rPr lang="en-US" sz="1050" dirty="0"/>
              <a:t>Senate Resolution 1112-04R:  Resolution to Institute Specific Consultation Procedures Before </a:t>
            </a:r>
            <a:r>
              <a:rPr lang="en-US" sz="1050" dirty="0" err="1"/>
              <a:t>Enaction</a:t>
            </a:r>
            <a:r>
              <a:rPr lang="en-US" sz="1050" dirty="0"/>
              <a:t> of Deactivations (Senator David Wills)</a:t>
            </a:r>
          </a:p>
          <a:p>
            <a:pPr marL="112713" lvl="0" indent="-112713">
              <a:buFont typeface="Arial" pitchFamily="34" charset="0"/>
              <a:buChar char="•"/>
            </a:pPr>
            <a:r>
              <a:rPr lang="en-US" sz="1050" b="1" u="sng" dirty="0"/>
              <a:t>Senate Resolution 1112-05R:  Resolution to Determine Offerings in European Languages and Classical Studies in Accordance with </a:t>
            </a:r>
            <a:r>
              <a:rPr lang="en-US" sz="1050" b="1" u="sng" dirty="0" err="1"/>
              <a:t>UAlbany’s</a:t>
            </a:r>
            <a:r>
              <a:rPr lang="en-US" sz="1050" b="1" u="sng" dirty="0"/>
              <a:t> Mission and Strategic Plan (Senator David Wills)</a:t>
            </a:r>
          </a:p>
          <a:p>
            <a:r>
              <a:rPr lang="en-US" sz="1050" dirty="0"/>
              <a:t> </a:t>
            </a:r>
            <a:endParaRPr lang="en-US" sz="1050" b="1" dirty="0"/>
          </a:p>
          <a:p>
            <a:r>
              <a:rPr lang="en-US" sz="1050" b="1" dirty="0" smtClean="0"/>
              <a:t>Adjournment</a:t>
            </a:r>
            <a:endParaRPr lang="en-US" sz="1050" b="1" dirty="0"/>
          </a:p>
          <a:p>
            <a:endParaRPr lang="en-US" sz="1050" dirty="0"/>
          </a:p>
        </p:txBody>
      </p:sp>
    </p:spTree>
    <p:extLst>
      <p:ext uri="{BB962C8B-B14F-4D97-AF65-F5344CB8AC3E}">
        <p14:creationId xmlns:p14="http://schemas.microsoft.com/office/powerpoint/2010/main" val="206155373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28600" y="273050"/>
            <a:ext cx="3236913" cy="336550"/>
          </a:xfrm>
        </p:spPr>
        <p:txBody>
          <a:bodyPr>
            <a:normAutofit fontScale="90000"/>
          </a:bodyPr>
          <a:lstStyle/>
          <a:p>
            <a:r>
              <a:rPr lang="en-US" dirty="0" smtClean="0"/>
              <a:t>Agenda 2/6/12</a:t>
            </a:r>
            <a:endParaRPr lang="en-US" dirty="0"/>
          </a:p>
        </p:txBody>
      </p:sp>
      <p:sp>
        <p:nvSpPr>
          <p:cNvPr id="5" name="Content Placeholder 4"/>
          <p:cNvSpPr>
            <a:spLocks noGrp="1"/>
          </p:cNvSpPr>
          <p:nvPr>
            <p:ph idx="1"/>
          </p:nvPr>
        </p:nvSpPr>
        <p:spPr/>
        <p:txBody>
          <a:bodyPr/>
          <a:lstStyle/>
          <a:p>
            <a:pPr marL="0" indent="0" algn="ctr">
              <a:buNone/>
            </a:pPr>
            <a:endParaRPr lang="en-US" dirty="0" smtClean="0"/>
          </a:p>
          <a:p>
            <a:pPr marL="0" indent="0" algn="ctr">
              <a:buNone/>
            </a:pPr>
            <a:endParaRPr lang="en-US" dirty="0"/>
          </a:p>
          <a:p>
            <a:pPr marL="0" indent="0" algn="ctr">
              <a:buNone/>
            </a:pPr>
            <a:endParaRPr lang="en-US" dirty="0" smtClean="0"/>
          </a:p>
          <a:p>
            <a:pPr marL="0" indent="0" algn="ctr">
              <a:buNone/>
            </a:pPr>
            <a:endParaRPr lang="en-US" dirty="0"/>
          </a:p>
          <a:p>
            <a:pPr marL="0" indent="0" algn="ctr">
              <a:buNone/>
            </a:pPr>
            <a:r>
              <a:rPr lang="en-US" dirty="0" smtClean="0"/>
              <a:t>Adjournment</a:t>
            </a:r>
            <a:endParaRPr lang="en-US" dirty="0"/>
          </a:p>
        </p:txBody>
      </p:sp>
      <p:sp>
        <p:nvSpPr>
          <p:cNvPr id="6" name="Text Placeholder 5"/>
          <p:cNvSpPr>
            <a:spLocks noGrp="1"/>
          </p:cNvSpPr>
          <p:nvPr>
            <p:ph type="body" sz="half" idx="2"/>
          </p:nvPr>
        </p:nvSpPr>
        <p:spPr>
          <a:xfrm>
            <a:off x="152400" y="685800"/>
            <a:ext cx="3313113" cy="5440363"/>
          </a:xfrm>
        </p:spPr>
        <p:txBody>
          <a:bodyPr>
            <a:noAutofit/>
          </a:bodyPr>
          <a:lstStyle/>
          <a:p>
            <a:r>
              <a:rPr lang="en-US" sz="1050" b="1" dirty="0"/>
              <a:t>Approval of Minutes of December 12, 2011</a:t>
            </a:r>
          </a:p>
          <a:p>
            <a:r>
              <a:rPr lang="en-US" sz="1050" b="1" dirty="0" smtClean="0"/>
              <a:t>Senate </a:t>
            </a:r>
            <a:r>
              <a:rPr lang="en-US" sz="1050" b="1" dirty="0"/>
              <a:t>Chair’s Report – Susanna Fessler</a:t>
            </a:r>
          </a:p>
          <a:p>
            <a:r>
              <a:rPr lang="en-US" sz="1050" dirty="0"/>
              <a:t> </a:t>
            </a:r>
            <a:endParaRPr lang="en-US" sz="1050" dirty="0" smtClean="0"/>
          </a:p>
          <a:p>
            <a:pPr marL="112713" lvl="0" indent="-112713">
              <a:buFont typeface="Arial" pitchFamily="34" charset="0"/>
              <a:buChar char="•"/>
            </a:pPr>
            <a:r>
              <a:rPr lang="en-US" sz="1050" dirty="0" smtClean="0"/>
              <a:t>SUNY-wide Senate Report – J. Philippe Abraham, Shadi Shahedipour-Sandvik and Daniel White</a:t>
            </a:r>
            <a:endParaRPr lang="en-US" sz="1050" b="1" dirty="0" smtClean="0"/>
          </a:p>
          <a:p>
            <a:pPr marL="112713" lvl="0" indent="-112713">
              <a:buFont typeface="Arial" pitchFamily="34" charset="0"/>
              <a:buChar char="•"/>
            </a:pPr>
            <a:r>
              <a:rPr lang="en-US" sz="1050" dirty="0" smtClean="0"/>
              <a:t>Graduate </a:t>
            </a:r>
            <a:r>
              <a:rPr lang="en-US" sz="1050" dirty="0"/>
              <a:t>Student Organization Report – Heidi Nicholls</a:t>
            </a:r>
            <a:endParaRPr lang="en-US" sz="1050" b="1" dirty="0"/>
          </a:p>
          <a:p>
            <a:pPr marL="112713" lvl="0" indent="-112713">
              <a:buFont typeface="Arial" pitchFamily="34" charset="0"/>
              <a:buChar char="•"/>
            </a:pPr>
            <a:r>
              <a:rPr lang="en-US" sz="1050" dirty="0"/>
              <a:t>Student Association Report – Bryant Barksdale</a:t>
            </a:r>
            <a:endParaRPr lang="en-US" sz="1050" b="1" dirty="0"/>
          </a:p>
          <a:p>
            <a:pPr marL="112713" lvl="0" indent="-112713">
              <a:buFont typeface="Arial" pitchFamily="34" charset="0"/>
              <a:buChar char="•"/>
            </a:pPr>
            <a:r>
              <a:rPr lang="en-US" sz="1050" dirty="0"/>
              <a:t>Council/Committee </a:t>
            </a:r>
            <a:r>
              <a:rPr lang="en-US" sz="1050" dirty="0" smtClean="0"/>
              <a:t>Reports</a:t>
            </a:r>
            <a:r>
              <a:rPr lang="en-US" sz="1050" dirty="0"/>
              <a:t>	</a:t>
            </a:r>
            <a:endParaRPr lang="en-US" sz="1050" b="1" u="sng" dirty="0"/>
          </a:p>
          <a:p>
            <a:r>
              <a:rPr lang="en-US" sz="1050" b="1" dirty="0" smtClean="0"/>
              <a:t>Old </a:t>
            </a:r>
            <a:r>
              <a:rPr lang="en-US" sz="1050" b="1" dirty="0"/>
              <a:t>Business</a:t>
            </a:r>
          </a:p>
          <a:p>
            <a:r>
              <a:rPr lang="en-US" sz="1050" b="1" dirty="0" smtClean="0"/>
              <a:t>New </a:t>
            </a:r>
            <a:r>
              <a:rPr lang="en-US" sz="1050" b="1" dirty="0"/>
              <a:t>Business</a:t>
            </a:r>
          </a:p>
          <a:p>
            <a:pPr marL="112713" indent="-112713">
              <a:buFont typeface="Arial" pitchFamily="34" charset="0"/>
              <a:buChar char="•"/>
            </a:pPr>
            <a:r>
              <a:rPr lang="en-US" sz="1050" dirty="0" smtClean="0"/>
              <a:t>Approval </a:t>
            </a:r>
            <a:r>
              <a:rPr lang="en-US" sz="1050" dirty="0"/>
              <a:t>of Changes to Council Memberships</a:t>
            </a:r>
            <a:endParaRPr lang="en-US" sz="1050" b="1" dirty="0"/>
          </a:p>
          <a:p>
            <a:pPr marL="112713" lvl="0" indent="-112713">
              <a:buFont typeface="Arial" pitchFamily="34" charset="0"/>
              <a:buChar char="•"/>
            </a:pPr>
            <a:r>
              <a:rPr lang="en-US" sz="1050" dirty="0"/>
              <a:t>Elections of Teaching Faculty for the Presidential Search Committee</a:t>
            </a:r>
            <a:endParaRPr lang="en-US" sz="1050" b="1" dirty="0"/>
          </a:p>
          <a:p>
            <a:pPr marL="112713" lvl="0" indent="-112713">
              <a:buFont typeface="Arial" pitchFamily="34" charset="0"/>
              <a:buChar char="•"/>
            </a:pPr>
            <a:r>
              <a:rPr lang="en-US" sz="1050" dirty="0"/>
              <a:t>Charter Amendment 1112-03A: Creation of Council on Administrative Review and Evaluation: CARE (GOV)</a:t>
            </a:r>
            <a:endParaRPr lang="en-US" sz="1050" b="1" dirty="0"/>
          </a:p>
          <a:p>
            <a:pPr marL="112713" lvl="0" indent="-112713">
              <a:buFont typeface="Arial" pitchFamily="34" charset="0"/>
              <a:buChar char="•"/>
            </a:pPr>
            <a:r>
              <a:rPr lang="en-US" sz="1050" dirty="0"/>
              <a:t>Senate Bill 1112-08: “Principles for a Just Community” Statement—Removal from University Documents (</a:t>
            </a:r>
            <a:r>
              <a:rPr lang="en-US" sz="1050" dirty="0" err="1"/>
              <a:t>CAFFECoR</a:t>
            </a:r>
            <a:r>
              <a:rPr lang="en-US" sz="1050" dirty="0"/>
              <a:t>)</a:t>
            </a:r>
            <a:endParaRPr lang="en-US" sz="1050" b="1" dirty="0"/>
          </a:p>
          <a:p>
            <a:pPr marL="112713" lvl="0" indent="-112713">
              <a:buFont typeface="Arial" pitchFamily="34" charset="0"/>
              <a:buChar char="•"/>
            </a:pPr>
            <a:r>
              <a:rPr lang="en-US" sz="1050" dirty="0"/>
              <a:t>Senate Resolution 1112-03R:  Resolution to Investigate Violations of Governance Procedures in the Matter of the 2010 Program Deactivations (Senator David Wills)</a:t>
            </a:r>
          </a:p>
          <a:p>
            <a:pPr marL="112713" lvl="0" indent="-112713">
              <a:buFont typeface="Arial" pitchFamily="34" charset="0"/>
              <a:buChar char="•"/>
            </a:pPr>
            <a:r>
              <a:rPr lang="en-US" sz="1050" dirty="0"/>
              <a:t>Senate Resolution 1112-04R:  Resolution to Institute Specific Consultation Procedures Before </a:t>
            </a:r>
            <a:r>
              <a:rPr lang="en-US" sz="1050" dirty="0" err="1"/>
              <a:t>Enaction</a:t>
            </a:r>
            <a:r>
              <a:rPr lang="en-US" sz="1050" dirty="0"/>
              <a:t> of Deactivations (Senator David Wills)</a:t>
            </a:r>
          </a:p>
          <a:p>
            <a:pPr marL="112713" lvl="0" indent="-112713">
              <a:buFont typeface="Arial" pitchFamily="34" charset="0"/>
              <a:buChar char="•"/>
            </a:pPr>
            <a:r>
              <a:rPr lang="en-US" sz="1050" dirty="0"/>
              <a:t>Senate Resolution 1112-05R:  Resolution to Determine Offerings in European Languages and Classical Studies in Accordance with </a:t>
            </a:r>
            <a:r>
              <a:rPr lang="en-US" sz="1050" dirty="0" err="1"/>
              <a:t>UAlbany’s</a:t>
            </a:r>
            <a:r>
              <a:rPr lang="en-US" sz="1050" dirty="0"/>
              <a:t> Mission and Strategic Plan (Senator David Wills)</a:t>
            </a:r>
          </a:p>
          <a:p>
            <a:r>
              <a:rPr lang="en-US" sz="1050" dirty="0"/>
              <a:t> </a:t>
            </a:r>
            <a:endParaRPr lang="en-US" sz="1050" b="1" dirty="0"/>
          </a:p>
          <a:p>
            <a:r>
              <a:rPr lang="en-US" sz="1050" b="1" u="sng" dirty="0" smtClean="0"/>
              <a:t>Adjournment</a:t>
            </a:r>
            <a:endParaRPr lang="en-US" sz="1050" b="1" u="sng" dirty="0"/>
          </a:p>
          <a:p>
            <a:endParaRPr lang="en-US" sz="1050" dirty="0"/>
          </a:p>
        </p:txBody>
      </p:sp>
    </p:spTree>
    <p:extLst>
      <p:ext uri="{BB962C8B-B14F-4D97-AF65-F5344CB8AC3E}">
        <p14:creationId xmlns:p14="http://schemas.microsoft.com/office/powerpoint/2010/main" val="20615537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28600" y="273050"/>
            <a:ext cx="3236913" cy="336550"/>
          </a:xfrm>
        </p:spPr>
        <p:txBody>
          <a:bodyPr>
            <a:normAutofit fontScale="90000"/>
          </a:bodyPr>
          <a:lstStyle/>
          <a:p>
            <a:r>
              <a:rPr lang="en-US" dirty="0" smtClean="0"/>
              <a:t>Agenda 2/6/12</a:t>
            </a:r>
            <a:endParaRPr lang="en-US" dirty="0"/>
          </a:p>
        </p:txBody>
      </p:sp>
      <p:sp>
        <p:nvSpPr>
          <p:cNvPr id="5" name="Content Placeholder 4"/>
          <p:cNvSpPr>
            <a:spLocks noGrp="1"/>
          </p:cNvSpPr>
          <p:nvPr>
            <p:ph idx="1"/>
          </p:nvPr>
        </p:nvSpPr>
        <p:spPr/>
        <p:txBody>
          <a:bodyPr>
            <a:normAutofit fontScale="47500" lnSpcReduction="20000"/>
          </a:bodyPr>
          <a:lstStyle/>
          <a:p>
            <a:r>
              <a:rPr lang="en-US" dirty="0" smtClean="0"/>
              <a:t>The University Council sent out a Request for Proposals to 10 firms for the Presidential search. 5 firms sent in proposals, and they were interviewed on 1/23/12. The Council will choose one firm to conduct the Presidential search.</a:t>
            </a:r>
          </a:p>
          <a:p>
            <a:r>
              <a:rPr lang="en-US" dirty="0" smtClean="0"/>
              <a:t>The University Council requested that the Senate Chair put out a call for nominations for Professional Faculty, one of whom will serve on the Presidential Search Committee. That call went out on 1/10/12, and the deadline for nominations is February 3, 2012. The University Council will choose one person from among the nominees to serve, in accordance with the Board of Trustees guidelines. </a:t>
            </a:r>
          </a:p>
          <a:p>
            <a:r>
              <a:rPr lang="en-US" dirty="0" smtClean="0"/>
              <a:t>Because of restrictions on the number of e-mails that can be sent from one address in one 24-hour period, the Senate Recorder has modified the way that messages will be sent out to the Senate and the SEC. As a recipient you should notice little if any difference. However, if you experience any problems with Senate e-mail messages please contact Gail Cameron. </a:t>
            </a:r>
          </a:p>
          <a:p>
            <a:r>
              <a:rPr lang="en-US" dirty="0" smtClean="0"/>
              <a:t>Last semester a few people were inadvertently left off of the Senate distribution list. This error has been corrected. In particular, Senator Wills requested that the Chair make a full report about why he was one of the faculty who did not receive Senate e-mails. Below is that report.</a:t>
            </a:r>
          </a:p>
          <a:p>
            <a:endParaRPr lang="en-US" dirty="0"/>
          </a:p>
        </p:txBody>
      </p:sp>
      <p:sp>
        <p:nvSpPr>
          <p:cNvPr id="6" name="Text Placeholder 5"/>
          <p:cNvSpPr>
            <a:spLocks noGrp="1"/>
          </p:cNvSpPr>
          <p:nvPr>
            <p:ph type="body" sz="half" idx="2"/>
          </p:nvPr>
        </p:nvSpPr>
        <p:spPr>
          <a:xfrm>
            <a:off x="152400" y="685800"/>
            <a:ext cx="3313113" cy="5440363"/>
          </a:xfrm>
        </p:spPr>
        <p:txBody>
          <a:bodyPr>
            <a:noAutofit/>
          </a:bodyPr>
          <a:lstStyle/>
          <a:p>
            <a:r>
              <a:rPr lang="en-US" sz="1050" b="1" dirty="0"/>
              <a:t>Approval of Minutes of December 12, 2011</a:t>
            </a:r>
          </a:p>
          <a:p>
            <a:r>
              <a:rPr lang="en-US" sz="1050" b="1" u="sng" dirty="0" smtClean="0"/>
              <a:t>Senate </a:t>
            </a:r>
            <a:r>
              <a:rPr lang="en-US" sz="1050" b="1" u="sng" dirty="0"/>
              <a:t>Chair’s Report – Susanna Fessler</a:t>
            </a:r>
          </a:p>
          <a:p>
            <a:r>
              <a:rPr lang="en-US" sz="1050" dirty="0"/>
              <a:t> </a:t>
            </a:r>
            <a:endParaRPr lang="en-US" sz="1050" dirty="0" smtClean="0"/>
          </a:p>
          <a:p>
            <a:pPr marL="112713" lvl="0" indent="-112713">
              <a:buFont typeface="Arial" pitchFamily="34" charset="0"/>
              <a:buChar char="•"/>
            </a:pPr>
            <a:r>
              <a:rPr lang="en-US" sz="1050" dirty="0" smtClean="0"/>
              <a:t>SUNY-wide Senate Report – J. Philippe Abraham, Shadi Shahedipour-Sandvik and Daniel White</a:t>
            </a:r>
            <a:endParaRPr lang="en-US" sz="1050" b="1" dirty="0" smtClean="0"/>
          </a:p>
          <a:p>
            <a:pPr marL="112713" lvl="0" indent="-112713">
              <a:buFont typeface="Arial" pitchFamily="34" charset="0"/>
              <a:buChar char="•"/>
            </a:pPr>
            <a:r>
              <a:rPr lang="en-US" sz="1050" dirty="0" smtClean="0"/>
              <a:t>Graduate </a:t>
            </a:r>
            <a:r>
              <a:rPr lang="en-US" sz="1050" dirty="0"/>
              <a:t>Student Organization Report – Heidi Nicholls</a:t>
            </a:r>
            <a:endParaRPr lang="en-US" sz="1050" b="1" dirty="0"/>
          </a:p>
          <a:p>
            <a:pPr marL="112713" lvl="0" indent="-112713">
              <a:buFont typeface="Arial" pitchFamily="34" charset="0"/>
              <a:buChar char="•"/>
            </a:pPr>
            <a:r>
              <a:rPr lang="en-US" sz="1050" dirty="0"/>
              <a:t>Student Association Report – Bryant Barksdale</a:t>
            </a:r>
            <a:endParaRPr lang="en-US" sz="1050" b="1" dirty="0"/>
          </a:p>
          <a:p>
            <a:pPr marL="112713" lvl="0" indent="-112713">
              <a:buFont typeface="Arial" pitchFamily="34" charset="0"/>
              <a:buChar char="•"/>
            </a:pPr>
            <a:r>
              <a:rPr lang="en-US" sz="1050" dirty="0"/>
              <a:t>Council/Committee </a:t>
            </a:r>
            <a:r>
              <a:rPr lang="en-US" sz="1050" dirty="0" smtClean="0"/>
              <a:t>Reports</a:t>
            </a:r>
            <a:r>
              <a:rPr lang="en-US" sz="1050" dirty="0"/>
              <a:t>	</a:t>
            </a:r>
            <a:endParaRPr lang="en-US" sz="1050" b="1" u="sng" dirty="0"/>
          </a:p>
          <a:p>
            <a:r>
              <a:rPr lang="en-US" sz="1050" b="1" dirty="0" smtClean="0"/>
              <a:t>Old </a:t>
            </a:r>
            <a:r>
              <a:rPr lang="en-US" sz="1050" b="1" dirty="0"/>
              <a:t>Business</a:t>
            </a:r>
          </a:p>
          <a:p>
            <a:r>
              <a:rPr lang="en-US" sz="1050" b="1" dirty="0" smtClean="0"/>
              <a:t>New </a:t>
            </a:r>
            <a:r>
              <a:rPr lang="en-US" sz="1050" b="1" dirty="0"/>
              <a:t>Business</a:t>
            </a:r>
          </a:p>
          <a:p>
            <a:pPr marL="112713" indent="-112713">
              <a:buFont typeface="Arial" pitchFamily="34" charset="0"/>
              <a:buChar char="•"/>
            </a:pPr>
            <a:r>
              <a:rPr lang="en-US" sz="1050" dirty="0" smtClean="0"/>
              <a:t>Approval </a:t>
            </a:r>
            <a:r>
              <a:rPr lang="en-US" sz="1050" dirty="0"/>
              <a:t>of Changes to Council Memberships</a:t>
            </a:r>
            <a:endParaRPr lang="en-US" sz="1050" b="1" dirty="0"/>
          </a:p>
          <a:p>
            <a:pPr marL="112713" lvl="0" indent="-112713">
              <a:buFont typeface="Arial" pitchFamily="34" charset="0"/>
              <a:buChar char="•"/>
            </a:pPr>
            <a:r>
              <a:rPr lang="en-US" sz="1050" dirty="0"/>
              <a:t>Elections of Teaching Faculty for the Presidential Search Committee</a:t>
            </a:r>
            <a:endParaRPr lang="en-US" sz="1050" b="1" dirty="0"/>
          </a:p>
          <a:p>
            <a:pPr marL="112713" lvl="0" indent="-112713">
              <a:buFont typeface="Arial" pitchFamily="34" charset="0"/>
              <a:buChar char="•"/>
            </a:pPr>
            <a:r>
              <a:rPr lang="en-US" sz="1050" dirty="0"/>
              <a:t>Charter Amendment 1112-03A: Creation of Council on Administrative Review and Evaluation: CARE (GOV)</a:t>
            </a:r>
            <a:endParaRPr lang="en-US" sz="1050" b="1" dirty="0"/>
          </a:p>
          <a:p>
            <a:pPr marL="112713" lvl="0" indent="-112713">
              <a:buFont typeface="Arial" pitchFamily="34" charset="0"/>
              <a:buChar char="•"/>
            </a:pPr>
            <a:r>
              <a:rPr lang="en-US" sz="1050" dirty="0"/>
              <a:t>Senate Bill 1112-08: “Principles for a Just Community” Statement—Removal from University Documents (</a:t>
            </a:r>
            <a:r>
              <a:rPr lang="en-US" sz="1050" dirty="0" err="1"/>
              <a:t>CAFFECoR</a:t>
            </a:r>
            <a:r>
              <a:rPr lang="en-US" sz="1050" dirty="0"/>
              <a:t>)</a:t>
            </a:r>
            <a:endParaRPr lang="en-US" sz="1050" b="1" dirty="0"/>
          </a:p>
          <a:p>
            <a:pPr marL="112713" lvl="0" indent="-112713">
              <a:buFont typeface="Arial" pitchFamily="34" charset="0"/>
              <a:buChar char="•"/>
            </a:pPr>
            <a:r>
              <a:rPr lang="en-US" sz="1050" dirty="0"/>
              <a:t>Senate Resolution 1112-03R:  Resolution to Investigate Violations of Governance Procedures in the Matter of the 2010 Program Deactivations (Senator David Wills)</a:t>
            </a:r>
          </a:p>
          <a:p>
            <a:pPr marL="112713" lvl="0" indent="-112713">
              <a:buFont typeface="Arial" pitchFamily="34" charset="0"/>
              <a:buChar char="•"/>
            </a:pPr>
            <a:r>
              <a:rPr lang="en-US" sz="1050" dirty="0"/>
              <a:t>Senate Resolution 1112-04R:  Resolution to Institute Specific Consultation Procedures Before </a:t>
            </a:r>
            <a:r>
              <a:rPr lang="en-US" sz="1050" dirty="0" err="1"/>
              <a:t>Enaction</a:t>
            </a:r>
            <a:r>
              <a:rPr lang="en-US" sz="1050" dirty="0"/>
              <a:t> of Deactivations (Senator David Wills)</a:t>
            </a:r>
          </a:p>
          <a:p>
            <a:pPr marL="112713" lvl="0" indent="-112713">
              <a:buFont typeface="Arial" pitchFamily="34" charset="0"/>
              <a:buChar char="•"/>
            </a:pPr>
            <a:r>
              <a:rPr lang="en-US" sz="1050" dirty="0"/>
              <a:t>Senate Resolution 1112-05R:  Resolution to Determine Offerings in European Languages and Classical Studies in Accordance with </a:t>
            </a:r>
            <a:r>
              <a:rPr lang="en-US" sz="1050" dirty="0" err="1"/>
              <a:t>UAlbany’s</a:t>
            </a:r>
            <a:r>
              <a:rPr lang="en-US" sz="1050" dirty="0"/>
              <a:t> Mission and Strategic Plan (Senator David Wills)</a:t>
            </a:r>
          </a:p>
          <a:p>
            <a:r>
              <a:rPr lang="en-US" sz="1050" dirty="0"/>
              <a:t> </a:t>
            </a:r>
            <a:endParaRPr lang="en-US" sz="1050" b="1" dirty="0"/>
          </a:p>
          <a:p>
            <a:r>
              <a:rPr lang="en-US" sz="1050" b="1" dirty="0" smtClean="0"/>
              <a:t>Adjournment</a:t>
            </a:r>
            <a:endParaRPr lang="en-US" sz="1050" b="1" dirty="0"/>
          </a:p>
          <a:p>
            <a:endParaRPr lang="en-US" sz="1050" dirty="0"/>
          </a:p>
        </p:txBody>
      </p:sp>
    </p:spTree>
    <p:extLst>
      <p:ext uri="{BB962C8B-B14F-4D97-AF65-F5344CB8AC3E}">
        <p14:creationId xmlns:p14="http://schemas.microsoft.com/office/powerpoint/2010/main" val="20615537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28600" y="273050"/>
            <a:ext cx="3236913" cy="336550"/>
          </a:xfrm>
        </p:spPr>
        <p:txBody>
          <a:bodyPr>
            <a:normAutofit fontScale="90000"/>
          </a:bodyPr>
          <a:lstStyle/>
          <a:p>
            <a:r>
              <a:rPr lang="en-US" dirty="0" smtClean="0"/>
              <a:t>Agenda 2/6/12</a:t>
            </a:r>
            <a:endParaRPr lang="en-US" dirty="0"/>
          </a:p>
        </p:txBody>
      </p:sp>
      <p:sp>
        <p:nvSpPr>
          <p:cNvPr id="5" name="Content Placeholder 4"/>
          <p:cNvSpPr>
            <a:spLocks noGrp="1"/>
          </p:cNvSpPr>
          <p:nvPr>
            <p:ph idx="1"/>
          </p:nvPr>
        </p:nvSpPr>
        <p:spPr/>
        <p:txBody>
          <a:bodyPr>
            <a:normAutofit fontScale="47500" lnSpcReduction="20000"/>
          </a:bodyPr>
          <a:lstStyle/>
          <a:p>
            <a:pPr marL="0" indent="0">
              <a:buNone/>
            </a:pPr>
            <a:r>
              <a:rPr lang="en-US" dirty="0"/>
              <a:t>At the beginning of every academic year, the Senate Recorder, in coordination with the Senate Secretary, compiles a complete list of Senate members. This list is then used by the Recorder to set up an e-mail distribution list for disseminating Senate materials. In Fall of 2011, a number of Senate seats were unsettled at the beginning of the semester, including the undergraduate student senators, the graduate student senators, the Senator from the School of Social Welfare, and one of the CAS at-large Senate seats. In the last case, Brett Bowles had been elected in the spring of 2011 to represent CAS as an at large senator. However, Senator Bowles took leave in Fall 2011 and did not contact the Senate to inform it of his inability to serve as a Senator. Thus, at first Senator Bowles' name was on the distribution list. The Senate Chair received an e-mail from the chair of LLC, informing her of Bowles' leave, on 9/2/11. She contacted the chair of the CAS Faculty Council and requested that CAS replace Senator Bowles. Senator Wills was that replacement. Confirmation that he was willing to serve came to the Senate Chair on 9/21/11. The Chair e-mailed the Senate Recorder with this news immediately thereafter, and indicated that Senator Wills would also serve on UPPC. The Chair explicitly asked that Senator Wills be added to the UPPC distribution list, but she neglected to explicitly request that he be added to the Senate distribution list, also, assuming that this would happen as a matter of course. It was not until December 2011 that the Chair and the Recorder were made aware of this omission, along with a handful of others. As soon as we were made aware of the situation, we rectified it.</a:t>
            </a:r>
          </a:p>
          <a:p>
            <a:endParaRPr lang="en-US" dirty="0"/>
          </a:p>
        </p:txBody>
      </p:sp>
      <p:sp>
        <p:nvSpPr>
          <p:cNvPr id="6" name="Text Placeholder 5"/>
          <p:cNvSpPr>
            <a:spLocks noGrp="1"/>
          </p:cNvSpPr>
          <p:nvPr>
            <p:ph type="body" sz="half" idx="2"/>
          </p:nvPr>
        </p:nvSpPr>
        <p:spPr>
          <a:xfrm>
            <a:off x="152400" y="685800"/>
            <a:ext cx="3313113" cy="5440363"/>
          </a:xfrm>
        </p:spPr>
        <p:txBody>
          <a:bodyPr>
            <a:noAutofit/>
          </a:bodyPr>
          <a:lstStyle/>
          <a:p>
            <a:r>
              <a:rPr lang="en-US" sz="1050" b="1" dirty="0"/>
              <a:t>Approval of Minutes of December 12, 2011</a:t>
            </a:r>
          </a:p>
          <a:p>
            <a:r>
              <a:rPr lang="en-US" sz="1050" b="1" u="sng" dirty="0" smtClean="0"/>
              <a:t>Senate </a:t>
            </a:r>
            <a:r>
              <a:rPr lang="en-US" sz="1050" b="1" u="sng" dirty="0"/>
              <a:t>Chair’s Report – Susanna </a:t>
            </a:r>
            <a:r>
              <a:rPr lang="en-US" sz="1050" b="1" u="sng" dirty="0" smtClean="0"/>
              <a:t>Fessler</a:t>
            </a:r>
          </a:p>
          <a:p>
            <a:endParaRPr lang="en-US" sz="1050" u="sng" dirty="0" smtClean="0"/>
          </a:p>
          <a:p>
            <a:pPr marL="112713" lvl="0" indent="-112713">
              <a:buFont typeface="Arial" pitchFamily="34" charset="0"/>
              <a:buChar char="•"/>
            </a:pPr>
            <a:r>
              <a:rPr lang="en-US" sz="1050" dirty="0" smtClean="0"/>
              <a:t>SUNY-wide Senate Report – J. Philippe Abraham, Shadi Shahedipour-Sandvik and Daniel White</a:t>
            </a:r>
            <a:endParaRPr lang="en-US" sz="1050" b="1" dirty="0" smtClean="0"/>
          </a:p>
          <a:p>
            <a:pPr marL="112713" lvl="0" indent="-112713">
              <a:buFont typeface="Arial" pitchFamily="34" charset="0"/>
              <a:buChar char="•"/>
            </a:pPr>
            <a:r>
              <a:rPr lang="en-US" sz="1050" dirty="0" smtClean="0"/>
              <a:t>Graduate </a:t>
            </a:r>
            <a:r>
              <a:rPr lang="en-US" sz="1050" dirty="0"/>
              <a:t>Student Organization Report – Heidi Nicholls</a:t>
            </a:r>
            <a:endParaRPr lang="en-US" sz="1050" b="1" dirty="0"/>
          </a:p>
          <a:p>
            <a:pPr marL="112713" lvl="0" indent="-112713">
              <a:buFont typeface="Arial" pitchFamily="34" charset="0"/>
              <a:buChar char="•"/>
            </a:pPr>
            <a:r>
              <a:rPr lang="en-US" sz="1050" dirty="0"/>
              <a:t>Student Association Report – Bryant Barksdale</a:t>
            </a:r>
            <a:endParaRPr lang="en-US" sz="1050" b="1" dirty="0"/>
          </a:p>
          <a:p>
            <a:pPr marL="112713" lvl="0" indent="-112713">
              <a:buFont typeface="Arial" pitchFamily="34" charset="0"/>
              <a:buChar char="•"/>
            </a:pPr>
            <a:r>
              <a:rPr lang="en-US" sz="1050" dirty="0"/>
              <a:t>Council/Committee </a:t>
            </a:r>
            <a:r>
              <a:rPr lang="en-US" sz="1050" dirty="0" smtClean="0"/>
              <a:t>Reports</a:t>
            </a:r>
            <a:r>
              <a:rPr lang="en-US" sz="1050" dirty="0"/>
              <a:t>	</a:t>
            </a:r>
            <a:endParaRPr lang="en-US" sz="1050" b="1" u="sng" dirty="0"/>
          </a:p>
          <a:p>
            <a:r>
              <a:rPr lang="en-US" sz="1050" b="1" dirty="0" smtClean="0"/>
              <a:t>Old </a:t>
            </a:r>
            <a:r>
              <a:rPr lang="en-US" sz="1050" b="1" dirty="0"/>
              <a:t>Business</a:t>
            </a:r>
          </a:p>
          <a:p>
            <a:r>
              <a:rPr lang="en-US" sz="1050" b="1" dirty="0" smtClean="0"/>
              <a:t>New </a:t>
            </a:r>
            <a:r>
              <a:rPr lang="en-US" sz="1050" b="1" dirty="0"/>
              <a:t>Business</a:t>
            </a:r>
          </a:p>
          <a:p>
            <a:pPr marL="112713" indent="-112713">
              <a:buFont typeface="Arial" pitchFamily="34" charset="0"/>
              <a:buChar char="•"/>
            </a:pPr>
            <a:r>
              <a:rPr lang="en-US" sz="1050" dirty="0" smtClean="0"/>
              <a:t>Approval </a:t>
            </a:r>
            <a:r>
              <a:rPr lang="en-US" sz="1050" dirty="0"/>
              <a:t>of Changes to Council Memberships</a:t>
            </a:r>
            <a:endParaRPr lang="en-US" sz="1050" b="1" dirty="0"/>
          </a:p>
          <a:p>
            <a:pPr marL="112713" lvl="0" indent="-112713">
              <a:buFont typeface="Arial" pitchFamily="34" charset="0"/>
              <a:buChar char="•"/>
            </a:pPr>
            <a:r>
              <a:rPr lang="en-US" sz="1050" dirty="0"/>
              <a:t>Elections of Teaching Faculty for the Presidential Search Committee</a:t>
            </a:r>
            <a:endParaRPr lang="en-US" sz="1050" b="1" dirty="0"/>
          </a:p>
          <a:p>
            <a:pPr marL="112713" lvl="0" indent="-112713">
              <a:buFont typeface="Arial" pitchFamily="34" charset="0"/>
              <a:buChar char="•"/>
            </a:pPr>
            <a:r>
              <a:rPr lang="en-US" sz="1050" dirty="0"/>
              <a:t>Charter Amendment 1112-03A: Creation of Council on Administrative Review and Evaluation: CARE (GOV)</a:t>
            </a:r>
            <a:endParaRPr lang="en-US" sz="1050" b="1" dirty="0"/>
          </a:p>
          <a:p>
            <a:pPr marL="112713" lvl="0" indent="-112713">
              <a:buFont typeface="Arial" pitchFamily="34" charset="0"/>
              <a:buChar char="•"/>
            </a:pPr>
            <a:r>
              <a:rPr lang="en-US" sz="1050" dirty="0"/>
              <a:t>Senate Bill 1112-08: “Principles for a Just Community” Statement—Removal from University Documents (</a:t>
            </a:r>
            <a:r>
              <a:rPr lang="en-US" sz="1050" dirty="0" err="1"/>
              <a:t>CAFFECoR</a:t>
            </a:r>
            <a:r>
              <a:rPr lang="en-US" sz="1050" dirty="0"/>
              <a:t>)</a:t>
            </a:r>
            <a:endParaRPr lang="en-US" sz="1050" b="1" dirty="0"/>
          </a:p>
          <a:p>
            <a:pPr marL="112713" lvl="0" indent="-112713">
              <a:buFont typeface="Arial" pitchFamily="34" charset="0"/>
              <a:buChar char="•"/>
            </a:pPr>
            <a:r>
              <a:rPr lang="en-US" sz="1050" dirty="0"/>
              <a:t>Senate Resolution 1112-03R:  Resolution to Investigate Violations of Governance Procedures in the Matter of the 2010 Program Deactivations (Senator David Wills)</a:t>
            </a:r>
          </a:p>
          <a:p>
            <a:pPr marL="112713" lvl="0" indent="-112713">
              <a:buFont typeface="Arial" pitchFamily="34" charset="0"/>
              <a:buChar char="•"/>
            </a:pPr>
            <a:r>
              <a:rPr lang="en-US" sz="1050" dirty="0"/>
              <a:t>Senate Resolution 1112-04R:  Resolution to Institute Specific Consultation Procedures Before </a:t>
            </a:r>
            <a:r>
              <a:rPr lang="en-US" sz="1050" dirty="0" err="1"/>
              <a:t>Enaction</a:t>
            </a:r>
            <a:r>
              <a:rPr lang="en-US" sz="1050" dirty="0"/>
              <a:t> of Deactivations (Senator David Wills)</a:t>
            </a:r>
          </a:p>
          <a:p>
            <a:pPr marL="112713" lvl="0" indent="-112713">
              <a:buFont typeface="Arial" pitchFamily="34" charset="0"/>
              <a:buChar char="•"/>
            </a:pPr>
            <a:r>
              <a:rPr lang="en-US" sz="1050" dirty="0"/>
              <a:t>Senate Resolution 1112-05R:  Resolution to Determine Offerings in European Languages and Classical Studies in Accordance with </a:t>
            </a:r>
            <a:r>
              <a:rPr lang="en-US" sz="1050" dirty="0" err="1"/>
              <a:t>UAlbany’s</a:t>
            </a:r>
            <a:r>
              <a:rPr lang="en-US" sz="1050" dirty="0"/>
              <a:t> Mission and Strategic Plan (Senator David Wills)</a:t>
            </a:r>
          </a:p>
          <a:p>
            <a:r>
              <a:rPr lang="en-US" sz="1050" dirty="0"/>
              <a:t> </a:t>
            </a:r>
            <a:endParaRPr lang="en-US" sz="1050" b="1" dirty="0"/>
          </a:p>
          <a:p>
            <a:r>
              <a:rPr lang="en-US" sz="1050" b="1" dirty="0" smtClean="0"/>
              <a:t>Adjournment</a:t>
            </a:r>
            <a:endParaRPr lang="en-US" sz="1050" b="1" dirty="0"/>
          </a:p>
          <a:p>
            <a:endParaRPr lang="en-US" sz="1050" dirty="0"/>
          </a:p>
        </p:txBody>
      </p:sp>
    </p:spTree>
    <p:extLst>
      <p:ext uri="{BB962C8B-B14F-4D97-AF65-F5344CB8AC3E}">
        <p14:creationId xmlns:p14="http://schemas.microsoft.com/office/powerpoint/2010/main" val="20615537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28600" y="273050"/>
            <a:ext cx="3236913" cy="336550"/>
          </a:xfrm>
        </p:spPr>
        <p:txBody>
          <a:bodyPr>
            <a:normAutofit fontScale="90000"/>
          </a:bodyPr>
          <a:lstStyle/>
          <a:p>
            <a:r>
              <a:rPr lang="en-US" dirty="0" smtClean="0"/>
              <a:t>Agenda 2/6/12</a:t>
            </a:r>
            <a:endParaRPr lang="en-US" dirty="0"/>
          </a:p>
        </p:txBody>
      </p:sp>
      <p:sp>
        <p:nvSpPr>
          <p:cNvPr id="5" name="Content Placeholder 4"/>
          <p:cNvSpPr>
            <a:spLocks noGrp="1"/>
          </p:cNvSpPr>
          <p:nvPr>
            <p:ph idx="1"/>
          </p:nvPr>
        </p:nvSpPr>
        <p:spPr/>
        <p:txBody>
          <a:bodyPr>
            <a:normAutofit fontScale="70000" lnSpcReduction="20000"/>
          </a:bodyPr>
          <a:lstStyle/>
          <a:p>
            <a:pPr marL="0" indent="0">
              <a:buNone/>
            </a:pPr>
            <a:r>
              <a:rPr lang="en-US" u="sng" dirty="0"/>
              <a:t>Report from Christine Wagner regarding the Presidential Search Committee:</a:t>
            </a:r>
            <a:endParaRPr lang="en-US" dirty="0"/>
          </a:p>
          <a:p>
            <a:pPr marL="0" indent="0" algn="ctr">
              <a:buNone/>
            </a:pPr>
            <a:r>
              <a:rPr lang="en-US" dirty="0"/>
              <a:t>Action of the Senate Executive Committee on Election of Teaching Faculty to the Presidential Search </a:t>
            </a:r>
            <a:r>
              <a:rPr lang="en-US" dirty="0" smtClean="0"/>
              <a:t>Committee:</a:t>
            </a:r>
          </a:p>
          <a:p>
            <a:pPr marL="0" indent="0" algn="ctr">
              <a:buNone/>
            </a:pPr>
            <a:endParaRPr lang="en-US" dirty="0"/>
          </a:p>
          <a:p>
            <a:r>
              <a:rPr lang="en-US" dirty="0"/>
              <a:t>A motion regarding eligibility to vote in the election of teaching faculty to the Presidential Search Committee was made to the Senate Executive Committee by email on 1/26/12. The motion stated that all full time teaching faculty on the Senate excepting those who are also administrators (as defined by being Management/Confidential, not UUP) should vote. The motion was seconded and a vote was recorded by email response. The motion passed on 1/27/12 with a vote of 11 Yes, 0 No, and 3 Abstentions.</a:t>
            </a:r>
          </a:p>
          <a:p>
            <a:pPr marL="0" indent="0">
              <a:buNone/>
            </a:pPr>
            <a:endParaRPr lang="en-US" dirty="0"/>
          </a:p>
        </p:txBody>
      </p:sp>
      <p:sp>
        <p:nvSpPr>
          <p:cNvPr id="6" name="Text Placeholder 5"/>
          <p:cNvSpPr>
            <a:spLocks noGrp="1"/>
          </p:cNvSpPr>
          <p:nvPr>
            <p:ph type="body" sz="half" idx="2"/>
          </p:nvPr>
        </p:nvSpPr>
        <p:spPr>
          <a:xfrm>
            <a:off x="152400" y="685800"/>
            <a:ext cx="3313113" cy="5440363"/>
          </a:xfrm>
        </p:spPr>
        <p:txBody>
          <a:bodyPr>
            <a:noAutofit/>
          </a:bodyPr>
          <a:lstStyle/>
          <a:p>
            <a:r>
              <a:rPr lang="en-US" sz="1050" b="1" dirty="0"/>
              <a:t>Approval of Minutes of December 12, 2011</a:t>
            </a:r>
          </a:p>
          <a:p>
            <a:r>
              <a:rPr lang="en-US" sz="1050" b="1" u="sng" dirty="0" smtClean="0"/>
              <a:t>Senate </a:t>
            </a:r>
            <a:r>
              <a:rPr lang="en-US" sz="1050" b="1" u="sng" dirty="0"/>
              <a:t>Chair’s Report – Susanna Fessler</a:t>
            </a:r>
          </a:p>
          <a:p>
            <a:r>
              <a:rPr lang="en-US" sz="1050" dirty="0"/>
              <a:t> </a:t>
            </a:r>
            <a:endParaRPr lang="en-US" sz="1050" dirty="0" smtClean="0"/>
          </a:p>
          <a:p>
            <a:pPr marL="112713" lvl="0" indent="-112713">
              <a:buFont typeface="Arial" pitchFamily="34" charset="0"/>
              <a:buChar char="•"/>
            </a:pPr>
            <a:r>
              <a:rPr lang="en-US" sz="1050" dirty="0" smtClean="0"/>
              <a:t>SUNY-wide Senate Report – J. Philippe Abraham, Shadi Shahedipour-Sandvik and Daniel White</a:t>
            </a:r>
            <a:endParaRPr lang="en-US" sz="1050" b="1" dirty="0" smtClean="0"/>
          </a:p>
          <a:p>
            <a:pPr marL="112713" lvl="0" indent="-112713">
              <a:buFont typeface="Arial" pitchFamily="34" charset="0"/>
              <a:buChar char="•"/>
            </a:pPr>
            <a:r>
              <a:rPr lang="en-US" sz="1050" dirty="0" smtClean="0"/>
              <a:t>Graduate </a:t>
            </a:r>
            <a:r>
              <a:rPr lang="en-US" sz="1050" dirty="0"/>
              <a:t>Student Organization Report – Heidi Nicholls</a:t>
            </a:r>
            <a:endParaRPr lang="en-US" sz="1050" b="1" dirty="0"/>
          </a:p>
          <a:p>
            <a:pPr marL="112713" lvl="0" indent="-112713">
              <a:buFont typeface="Arial" pitchFamily="34" charset="0"/>
              <a:buChar char="•"/>
            </a:pPr>
            <a:r>
              <a:rPr lang="en-US" sz="1050" dirty="0"/>
              <a:t>Student Association Report – Bryant Barksdale</a:t>
            </a:r>
            <a:endParaRPr lang="en-US" sz="1050" b="1" dirty="0"/>
          </a:p>
          <a:p>
            <a:pPr marL="112713" lvl="0" indent="-112713">
              <a:buFont typeface="Arial" pitchFamily="34" charset="0"/>
              <a:buChar char="•"/>
            </a:pPr>
            <a:r>
              <a:rPr lang="en-US" sz="1050" dirty="0"/>
              <a:t>Council/Committee </a:t>
            </a:r>
            <a:r>
              <a:rPr lang="en-US" sz="1050" dirty="0" smtClean="0"/>
              <a:t>Reports</a:t>
            </a:r>
            <a:r>
              <a:rPr lang="en-US" sz="1050" dirty="0"/>
              <a:t>	</a:t>
            </a:r>
            <a:endParaRPr lang="en-US" sz="1050" b="1" u="sng" dirty="0"/>
          </a:p>
          <a:p>
            <a:r>
              <a:rPr lang="en-US" sz="1050" b="1" dirty="0" smtClean="0"/>
              <a:t>Old </a:t>
            </a:r>
            <a:r>
              <a:rPr lang="en-US" sz="1050" b="1" dirty="0"/>
              <a:t>Business</a:t>
            </a:r>
          </a:p>
          <a:p>
            <a:r>
              <a:rPr lang="en-US" sz="1050" b="1" dirty="0" smtClean="0"/>
              <a:t>New </a:t>
            </a:r>
            <a:r>
              <a:rPr lang="en-US" sz="1050" b="1" dirty="0"/>
              <a:t>Business</a:t>
            </a:r>
          </a:p>
          <a:p>
            <a:pPr marL="112713" indent="-112713">
              <a:buFont typeface="Arial" pitchFamily="34" charset="0"/>
              <a:buChar char="•"/>
            </a:pPr>
            <a:r>
              <a:rPr lang="en-US" sz="1050" dirty="0" smtClean="0"/>
              <a:t>Approval </a:t>
            </a:r>
            <a:r>
              <a:rPr lang="en-US" sz="1050" dirty="0"/>
              <a:t>of Changes to Council Memberships</a:t>
            </a:r>
            <a:endParaRPr lang="en-US" sz="1050" b="1" dirty="0"/>
          </a:p>
          <a:p>
            <a:pPr marL="112713" lvl="0" indent="-112713">
              <a:buFont typeface="Arial" pitchFamily="34" charset="0"/>
              <a:buChar char="•"/>
            </a:pPr>
            <a:r>
              <a:rPr lang="en-US" sz="1050" dirty="0"/>
              <a:t>Elections of Teaching Faculty for the Presidential Search Committee</a:t>
            </a:r>
            <a:endParaRPr lang="en-US" sz="1050" b="1" dirty="0"/>
          </a:p>
          <a:p>
            <a:pPr marL="112713" lvl="0" indent="-112713">
              <a:buFont typeface="Arial" pitchFamily="34" charset="0"/>
              <a:buChar char="•"/>
            </a:pPr>
            <a:r>
              <a:rPr lang="en-US" sz="1050" dirty="0"/>
              <a:t>Charter Amendment 1112-03A: Creation of Council on Administrative Review and Evaluation: CARE (GOV)</a:t>
            </a:r>
            <a:endParaRPr lang="en-US" sz="1050" b="1" dirty="0"/>
          </a:p>
          <a:p>
            <a:pPr marL="112713" lvl="0" indent="-112713">
              <a:buFont typeface="Arial" pitchFamily="34" charset="0"/>
              <a:buChar char="•"/>
            </a:pPr>
            <a:r>
              <a:rPr lang="en-US" sz="1050" dirty="0"/>
              <a:t>Senate Bill 1112-08: “Principles for a Just Community” Statement—Removal from University Documents (</a:t>
            </a:r>
            <a:r>
              <a:rPr lang="en-US" sz="1050" dirty="0" err="1"/>
              <a:t>CAFFECoR</a:t>
            </a:r>
            <a:r>
              <a:rPr lang="en-US" sz="1050" dirty="0"/>
              <a:t>)</a:t>
            </a:r>
            <a:endParaRPr lang="en-US" sz="1050" b="1" dirty="0"/>
          </a:p>
          <a:p>
            <a:pPr marL="112713" lvl="0" indent="-112713">
              <a:buFont typeface="Arial" pitchFamily="34" charset="0"/>
              <a:buChar char="•"/>
            </a:pPr>
            <a:r>
              <a:rPr lang="en-US" sz="1050" dirty="0"/>
              <a:t>Senate Resolution 1112-03R:  Resolution to Investigate Violations of Governance Procedures in the Matter of the 2010 Program Deactivations (Senator David Wills)</a:t>
            </a:r>
          </a:p>
          <a:p>
            <a:pPr marL="112713" lvl="0" indent="-112713">
              <a:buFont typeface="Arial" pitchFamily="34" charset="0"/>
              <a:buChar char="•"/>
            </a:pPr>
            <a:r>
              <a:rPr lang="en-US" sz="1050" dirty="0"/>
              <a:t>Senate Resolution 1112-04R:  Resolution to Institute Specific Consultation Procedures Before </a:t>
            </a:r>
            <a:r>
              <a:rPr lang="en-US" sz="1050" dirty="0" err="1"/>
              <a:t>Enaction</a:t>
            </a:r>
            <a:r>
              <a:rPr lang="en-US" sz="1050" dirty="0"/>
              <a:t> of Deactivations (Senator David Wills)</a:t>
            </a:r>
          </a:p>
          <a:p>
            <a:pPr marL="112713" lvl="0" indent="-112713">
              <a:buFont typeface="Arial" pitchFamily="34" charset="0"/>
              <a:buChar char="•"/>
            </a:pPr>
            <a:r>
              <a:rPr lang="en-US" sz="1050" dirty="0"/>
              <a:t>Senate Resolution 1112-05R:  Resolution to Determine Offerings in European Languages and Classical Studies in Accordance with </a:t>
            </a:r>
            <a:r>
              <a:rPr lang="en-US" sz="1050" dirty="0" err="1"/>
              <a:t>UAlbany’s</a:t>
            </a:r>
            <a:r>
              <a:rPr lang="en-US" sz="1050" dirty="0"/>
              <a:t> Mission and Strategic Plan (Senator David Wills)</a:t>
            </a:r>
          </a:p>
          <a:p>
            <a:r>
              <a:rPr lang="en-US" sz="1050" dirty="0"/>
              <a:t> </a:t>
            </a:r>
            <a:endParaRPr lang="en-US" sz="1050" b="1" dirty="0"/>
          </a:p>
          <a:p>
            <a:r>
              <a:rPr lang="en-US" sz="1050" b="1" dirty="0" smtClean="0"/>
              <a:t>Adjournment</a:t>
            </a:r>
            <a:endParaRPr lang="en-US" sz="1050" b="1" dirty="0"/>
          </a:p>
          <a:p>
            <a:endParaRPr lang="en-US" sz="1050" dirty="0"/>
          </a:p>
        </p:txBody>
      </p:sp>
    </p:spTree>
    <p:extLst>
      <p:ext uri="{BB962C8B-B14F-4D97-AF65-F5344CB8AC3E}">
        <p14:creationId xmlns:p14="http://schemas.microsoft.com/office/powerpoint/2010/main" val="20615537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28600" y="273050"/>
            <a:ext cx="3236913" cy="336550"/>
          </a:xfrm>
        </p:spPr>
        <p:txBody>
          <a:bodyPr>
            <a:normAutofit fontScale="90000"/>
          </a:bodyPr>
          <a:lstStyle/>
          <a:p>
            <a:r>
              <a:rPr lang="en-US" dirty="0" smtClean="0"/>
              <a:t>Agenda 2/6/12</a:t>
            </a:r>
            <a:endParaRPr lang="en-US" dirty="0"/>
          </a:p>
        </p:txBody>
      </p:sp>
      <p:sp>
        <p:nvSpPr>
          <p:cNvPr id="5" name="Content Placeholder 4"/>
          <p:cNvSpPr>
            <a:spLocks noGrp="1"/>
          </p:cNvSpPr>
          <p:nvPr>
            <p:ph idx="1"/>
          </p:nvPr>
        </p:nvSpPr>
        <p:spPr/>
        <p:txBody>
          <a:bodyPr>
            <a:normAutofit fontScale="40000" lnSpcReduction="20000"/>
          </a:bodyPr>
          <a:lstStyle/>
          <a:p>
            <a:pPr marL="0" indent="0">
              <a:buNone/>
            </a:pPr>
            <a:r>
              <a:rPr lang="en-US" b="1" dirty="0"/>
              <a:t>UFS (University Faculty Senator’s Report) –Daniel D. White, J. Philippe Abraham &amp; Shadi Shahedipour-Sandvik, SUNY Senators</a:t>
            </a:r>
          </a:p>
          <a:p>
            <a:r>
              <a:rPr lang="en-US" dirty="0"/>
              <a:t>The SUNY Senators attended the SUNY Winter Plenary at Cornell University on January 26, 27, and 28</a:t>
            </a:r>
            <a:r>
              <a:rPr lang="en-US" baseline="30000" dirty="0"/>
              <a:t>th</a:t>
            </a:r>
            <a:r>
              <a:rPr lang="en-US" dirty="0"/>
              <a:t> 2012.  There were two resolutions considered and passed at the plenary.  The titles of the resolution appear below and will be reproduced in the next SUNY Senator report.  In short, the SUNY senate supports the idea that equitable access to higher education should be afforded to all residents of the State of New York.  The Senate also expressed grave concerns for the process by which the CUNY administration circumvented faculty to approve a new general education policy called “Pathways.”  Of particular interest to </a:t>
            </a:r>
            <a:r>
              <a:rPr lang="en-US" dirty="0" err="1"/>
              <a:t>UAlbany</a:t>
            </a:r>
            <a:r>
              <a:rPr lang="en-US" dirty="0"/>
              <a:t> is the fact that the Board of Trustees has passed a new set of guidelines by which campuses must abide when searching for a new president.  The University Center representatives asked the Chancellor to address a concern that professional faculty raised about their representation on presidential searches.  The guidelines indicated that one professional or staff member should be on the search committee but there is no parallel process similar to the teaching faculty process whereby professionals may elect their representative. </a:t>
            </a:r>
          </a:p>
          <a:p>
            <a:pPr marL="0" indent="0">
              <a:buNone/>
            </a:pPr>
            <a:endParaRPr lang="en-US" dirty="0"/>
          </a:p>
          <a:p>
            <a:r>
              <a:rPr lang="en-US" dirty="0"/>
              <a:t>Resolution supporting the Board of Trustees’ January 25, 2012 resolution “Equitable financial and educational access to higher education for New York’s undocumented immigrants” (The DREAM Act).</a:t>
            </a:r>
          </a:p>
          <a:p>
            <a:pPr marL="0" indent="0">
              <a:buNone/>
            </a:pPr>
            <a:endParaRPr lang="en-US" dirty="0"/>
          </a:p>
          <a:p>
            <a:r>
              <a:rPr lang="en-US" dirty="0"/>
              <a:t>SUNY University Faculty senate resolution on CUNY’s failure to use the principle of shared governance in establishing a new curriculum.</a:t>
            </a:r>
          </a:p>
          <a:p>
            <a:pPr marL="0" indent="0">
              <a:buNone/>
            </a:pPr>
            <a:endParaRPr lang="en-US" dirty="0"/>
          </a:p>
          <a:p>
            <a:pPr marL="0" indent="0">
              <a:buNone/>
            </a:pPr>
            <a:endParaRPr lang="en-US" dirty="0"/>
          </a:p>
        </p:txBody>
      </p:sp>
      <p:sp>
        <p:nvSpPr>
          <p:cNvPr id="6" name="Text Placeholder 5"/>
          <p:cNvSpPr>
            <a:spLocks noGrp="1"/>
          </p:cNvSpPr>
          <p:nvPr>
            <p:ph type="body" sz="half" idx="2"/>
          </p:nvPr>
        </p:nvSpPr>
        <p:spPr>
          <a:xfrm>
            <a:off x="152400" y="685800"/>
            <a:ext cx="3313113" cy="5440363"/>
          </a:xfrm>
        </p:spPr>
        <p:txBody>
          <a:bodyPr>
            <a:noAutofit/>
          </a:bodyPr>
          <a:lstStyle/>
          <a:p>
            <a:r>
              <a:rPr lang="en-US" sz="1050" b="1" dirty="0"/>
              <a:t>Approval of Minutes of December 12, 2011</a:t>
            </a:r>
          </a:p>
          <a:p>
            <a:r>
              <a:rPr lang="en-US" sz="1050" b="1" dirty="0" smtClean="0"/>
              <a:t>Senate </a:t>
            </a:r>
            <a:r>
              <a:rPr lang="en-US" sz="1050" b="1" dirty="0"/>
              <a:t>Chair’s Report – Susanna Fessler</a:t>
            </a:r>
          </a:p>
          <a:p>
            <a:r>
              <a:rPr lang="en-US" sz="1050" dirty="0"/>
              <a:t> </a:t>
            </a:r>
            <a:endParaRPr lang="en-US" sz="1050" dirty="0" smtClean="0"/>
          </a:p>
          <a:p>
            <a:pPr marL="112713" lvl="0" indent="-112713">
              <a:buFont typeface="Arial" pitchFamily="34" charset="0"/>
              <a:buChar char="•"/>
            </a:pPr>
            <a:r>
              <a:rPr lang="en-US" sz="1050" b="1" u="sng" dirty="0" smtClean="0"/>
              <a:t>SUNY-wide Senate Report – J. Philippe Abraham, Shadi Shahedipour-Sandvik and Daniel White</a:t>
            </a:r>
          </a:p>
          <a:p>
            <a:pPr marL="112713" lvl="0" indent="-112713">
              <a:buFont typeface="Arial" pitchFamily="34" charset="0"/>
              <a:buChar char="•"/>
            </a:pPr>
            <a:r>
              <a:rPr lang="en-US" sz="1050" dirty="0" smtClean="0"/>
              <a:t>Graduate </a:t>
            </a:r>
            <a:r>
              <a:rPr lang="en-US" sz="1050" dirty="0"/>
              <a:t>Student Organization Report – Heidi Nicholls</a:t>
            </a:r>
            <a:endParaRPr lang="en-US" sz="1050" b="1" dirty="0"/>
          </a:p>
          <a:p>
            <a:pPr marL="112713" lvl="0" indent="-112713">
              <a:buFont typeface="Arial" pitchFamily="34" charset="0"/>
              <a:buChar char="•"/>
            </a:pPr>
            <a:r>
              <a:rPr lang="en-US" sz="1050" dirty="0"/>
              <a:t>Student Association Report – Bryant Barksdale</a:t>
            </a:r>
            <a:endParaRPr lang="en-US" sz="1050" b="1" dirty="0"/>
          </a:p>
          <a:p>
            <a:pPr marL="112713" lvl="0" indent="-112713">
              <a:buFont typeface="Arial" pitchFamily="34" charset="0"/>
              <a:buChar char="•"/>
            </a:pPr>
            <a:r>
              <a:rPr lang="en-US" sz="1050" dirty="0"/>
              <a:t>Council/Committee </a:t>
            </a:r>
            <a:r>
              <a:rPr lang="en-US" sz="1050" dirty="0" smtClean="0"/>
              <a:t>Reports</a:t>
            </a:r>
            <a:r>
              <a:rPr lang="en-US" sz="1050" dirty="0"/>
              <a:t>	</a:t>
            </a:r>
            <a:endParaRPr lang="en-US" sz="1050" b="1" u="sng" dirty="0"/>
          </a:p>
          <a:p>
            <a:r>
              <a:rPr lang="en-US" sz="1050" b="1" dirty="0" smtClean="0"/>
              <a:t>Old </a:t>
            </a:r>
            <a:r>
              <a:rPr lang="en-US" sz="1050" b="1" dirty="0"/>
              <a:t>Business</a:t>
            </a:r>
          </a:p>
          <a:p>
            <a:r>
              <a:rPr lang="en-US" sz="1050" b="1" dirty="0" smtClean="0"/>
              <a:t>New </a:t>
            </a:r>
            <a:r>
              <a:rPr lang="en-US" sz="1050" b="1" dirty="0"/>
              <a:t>Business</a:t>
            </a:r>
          </a:p>
          <a:p>
            <a:pPr marL="112713" indent="-112713">
              <a:buFont typeface="Arial" pitchFamily="34" charset="0"/>
              <a:buChar char="•"/>
            </a:pPr>
            <a:r>
              <a:rPr lang="en-US" sz="1050" dirty="0" smtClean="0"/>
              <a:t>Approval </a:t>
            </a:r>
            <a:r>
              <a:rPr lang="en-US" sz="1050" dirty="0"/>
              <a:t>of Changes to Council Memberships</a:t>
            </a:r>
            <a:endParaRPr lang="en-US" sz="1050" b="1" dirty="0"/>
          </a:p>
          <a:p>
            <a:pPr marL="112713" lvl="0" indent="-112713">
              <a:buFont typeface="Arial" pitchFamily="34" charset="0"/>
              <a:buChar char="•"/>
            </a:pPr>
            <a:r>
              <a:rPr lang="en-US" sz="1050" dirty="0"/>
              <a:t>Elections of Teaching Faculty for the Presidential Search Committee</a:t>
            </a:r>
            <a:endParaRPr lang="en-US" sz="1050" b="1" dirty="0"/>
          </a:p>
          <a:p>
            <a:pPr marL="112713" lvl="0" indent="-112713">
              <a:buFont typeface="Arial" pitchFamily="34" charset="0"/>
              <a:buChar char="•"/>
            </a:pPr>
            <a:r>
              <a:rPr lang="en-US" sz="1050" dirty="0"/>
              <a:t>Charter Amendment 1112-03A: Creation of Council on Administrative Review and Evaluation: CARE (GOV)</a:t>
            </a:r>
            <a:endParaRPr lang="en-US" sz="1050" b="1" dirty="0"/>
          </a:p>
          <a:p>
            <a:pPr marL="112713" lvl="0" indent="-112713">
              <a:buFont typeface="Arial" pitchFamily="34" charset="0"/>
              <a:buChar char="•"/>
            </a:pPr>
            <a:r>
              <a:rPr lang="en-US" sz="1050" dirty="0"/>
              <a:t>Senate Bill 1112-08: “Principles for a Just Community” Statement—Removal from University Documents (</a:t>
            </a:r>
            <a:r>
              <a:rPr lang="en-US" sz="1050" dirty="0" err="1"/>
              <a:t>CAFFECoR</a:t>
            </a:r>
            <a:r>
              <a:rPr lang="en-US" sz="1050" dirty="0"/>
              <a:t>)</a:t>
            </a:r>
            <a:endParaRPr lang="en-US" sz="1050" b="1" dirty="0"/>
          </a:p>
          <a:p>
            <a:pPr marL="112713" lvl="0" indent="-112713">
              <a:buFont typeface="Arial" pitchFamily="34" charset="0"/>
              <a:buChar char="•"/>
            </a:pPr>
            <a:r>
              <a:rPr lang="en-US" sz="1050" dirty="0"/>
              <a:t>Senate Resolution 1112-03R:  Resolution to Investigate Violations of Governance Procedures in the Matter of the 2010 Program Deactivations (Senator David Wills)</a:t>
            </a:r>
          </a:p>
          <a:p>
            <a:pPr marL="112713" lvl="0" indent="-112713">
              <a:buFont typeface="Arial" pitchFamily="34" charset="0"/>
              <a:buChar char="•"/>
            </a:pPr>
            <a:r>
              <a:rPr lang="en-US" sz="1050" dirty="0"/>
              <a:t>Senate Resolution 1112-04R:  Resolution to Institute Specific Consultation Procedures Before </a:t>
            </a:r>
            <a:r>
              <a:rPr lang="en-US" sz="1050" dirty="0" err="1"/>
              <a:t>Enaction</a:t>
            </a:r>
            <a:r>
              <a:rPr lang="en-US" sz="1050" dirty="0"/>
              <a:t> of Deactivations (Senator David Wills)</a:t>
            </a:r>
          </a:p>
          <a:p>
            <a:pPr marL="112713" lvl="0" indent="-112713">
              <a:buFont typeface="Arial" pitchFamily="34" charset="0"/>
              <a:buChar char="•"/>
            </a:pPr>
            <a:r>
              <a:rPr lang="en-US" sz="1050" dirty="0"/>
              <a:t>Senate Resolution 1112-05R:  Resolution to Determine Offerings in European Languages and Classical Studies in Accordance with </a:t>
            </a:r>
            <a:r>
              <a:rPr lang="en-US" sz="1050" dirty="0" err="1"/>
              <a:t>UAlbany’s</a:t>
            </a:r>
            <a:r>
              <a:rPr lang="en-US" sz="1050" dirty="0"/>
              <a:t> Mission and Strategic Plan (Senator David Wills)</a:t>
            </a:r>
          </a:p>
          <a:p>
            <a:r>
              <a:rPr lang="en-US" sz="1050" dirty="0"/>
              <a:t> </a:t>
            </a:r>
            <a:endParaRPr lang="en-US" sz="1050" b="1" dirty="0"/>
          </a:p>
          <a:p>
            <a:r>
              <a:rPr lang="en-US" sz="1050" b="1" dirty="0" smtClean="0"/>
              <a:t>Adjournment</a:t>
            </a:r>
            <a:endParaRPr lang="en-US" sz="1050" b="1" dirty="0"/>
          </a:p>
          <a:p>
            <a:endParaRPr lang="en-US" sz="1050" dirty="0"/>
          </a:p>
        </p:txBody>
      </p:sp>
    </p:spTree>
    <p:extLst>
      <p:ext uri="{BB962C8B-B14F-4D97-AF65-F5344CB8AC3E}">
        <p14:creationId xmlns:p14="http://schemas.microsoft.com/office/powerpoint/2010/main" val="20615537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28600" y="273050"/>
            <a:ext cx="3236913" cy="336550"/>
          </a:xfrm>
        </p:spPr>
        <p:txBody>
          <a:bodyPr>
            <a:normAutofit fontScale="90000"/>
          </a:bodyPr>
          <a:lstStyle/>
          <a:p>
            <a:r>
              <a:rPr lang="en-US" dirty="0" smtClean="0"/>
              <a:t>Agenda 2/6/12</a:t>
            </a:r>
            <a:endParaRPr lang="en-US" dirty="0"/>
          </a:p>
        </p:txBody>
      </p:sp>
      <p:sp>
        <p:nvSpPr>
          <p:cNvPr id="5" name="Content Placeholder 4"/>
          <p:cNvSpPr>
            <a:spLocks noGrp="1"/>
          </p:cNvSpPr>
          <p:nvPr>
            <p:ph idx="1"/>
          </p:nvPr>
        </p:nvSpPr>
        <p:spPr/>
        <p:txBody>
          <a:bodyPr/>
          <a:lstStyle/>
          <a:p>
            <a:r>
              <a:rPr lang="en-US" b="1" dirty="0"/>
              <a:t>GSO (Graduate Student Organization) – Heidi Nicholls, GSO Representative</a:t>
            </a:r>
          </a:p>
          <a:p>
            <a:r>
              <a:rPr lang="en-US" dirty="0"/>
              <a:t>No response received.</a:t>
            </a:r>
          </a:p>
          <a:p>
            <a:pPr marL="0" indent="0">
              <a:buNone/>
            </a:pPr>
            <a:endParaRPr lang="en-US" dirty="0"/>
          </a:p>
        </p:txBody>
      </p:sp>
      <p:sp>
        <p:nvSpPr>
          <p:cNvPr id="6" name="Text Placeholder 5"/>
          <p:cNvSpPr>
            <a:spLocks noGrp="1"/>
          </p:cNvSpPr>
          <p:nvPr>
            <p:ph type="body" sz="half" idx="2"/>
          </p:nvPr>
        </p:nvSpPr>
        <p:spPr>
          <a:xfrm>
            <a:off x="152400" y="685800"/>
            <a:ext cx="3313113" cy="5440363"/>
          </a:xfrm>
        </p:spPr>
        <p:txBody>
          <a:bodyPr>
            <a:noAutofit/>
          </a:bodyPr>
          <a:lstStyle/>
          <a:p>
            <a:r>
              <a:rPr lang="en-US" sz="1050" b="1" dirty="0"/>
              <a:t>Approval of Minutes of December 12, 2011</a:t>
            </a:r>
          </a:p>
          <a:p>
            <a:r>
              <a:rPr lang="en-US" sz="1050" b="1" dirty="0" smtClean="0"/>
              <a:t>Senate </a:t>
            </a:r>
            <a:r>
              <a:rPr lang="en-US" sz="1050" b="1" dirty="0"/>
              <a:t>Chair’s Report – Susanna Fessler</a:t>
            </a:r>
          </a:p>
          <a:p>
            <a:r>
              <a:rPr lang="en-US" sz="1050" dirty="0"/>
              <a:t> </a:t>
            </a:r>
            <a:endParaRPr lang="en-US" sz="1050" dirty="0" smtClean="0"/>
          </a:p>
          <a:p>
            <a:pPr marL="112713" lvl="0" indent="-112713">
              <a:buFont typeface="Arial" pitchFamily="34" charset="0"/>
              <a:buChar char="•"/>
            </a:pPr>
            <a:r>
              <a:rPr lang="en-US" sz="1050" dirty="0" smtClean="0"/>
              <a:t>SUNY-wide Senate Report – J. Philippe Abraham, Shadi Shahedipour-Sandvik and Daniel White</a:t>
            </a:r>
            <a:endParaRPr lang="en-US" sz="1050" b="1" dirty="0" smtClean="0"/>
          </a:p>
          <a:p>
            <a:pPr marL="112713" lvl="0" indent="-112713">
              <a:buFont typeface="Arial" pitchFamily="34" charset="0"/>
              <a:buChar char="•"/>
            </a:pPr>
            <a:r>
              <a:rPr lang="en-US" sz="1050" b="1" u="sng" dirty="0" smtClean="0"/>
              <a:t>Graduate </a:t>
            </a:r>
            <a:r>
              <a:rPr lang="en-US" sz="1050" b="1" u="sng" dirty="0"/>
              <a:t>Student Organization Report – Heidi Nicholls</a:t>
            </a:r>
          </a:p>
          <a:p>
            <a:pPr marL="112713" lvl="0" indent="-112713">
              <a:buFont typeface="Arial" pitchFamily="34" charset="0"/>
              <a:buChar char="•"/>
            </a:pPr>
            <a:r>
              <a:rPr lang="en-US" sz="1050" dirty="0"/>
              <a:t>Student Association Report – Bryant Barksdale</a:t>
            </a:r>
            <a:endParaRPr lang="en-US" sz="1050" b="1" dirty="0"/>
          </a:p>
          <a:p>
            <a:pPr marL="112713" lvl="0" indent="-112713">
              <a:buFont typeface="Arial" pitchFamily="34" charset="0"/>
              <a:buChar char="•"/>
            </a:pPr>
            <a:r>
              <a:rPr lang="en-US" sz="1050" dirty="0"/>
              <a:t>Council/Committee </a:t>
            </a:r>
            <a:r>
              <a:rPr lang="en-US" sz="1050" dirty="0" smtClean="0"/>
              <a:t>Reports</a:t>
            </a:r>
            <a:r>
              <a:rPr lang="en-US" sz="1050" dirty="0"/>
              <a:t>	</a:t>
            </a:r>
            <a:endParaRPr lang="en-US" sz="1050" b="1" u="sng" dirty="0"/>
          </a:p>
          <a:p>
            <a:r>
              <a:rPr lang="en-US" sz="1050" b="1" dirty="0" smtClean="0"/>
              <a:t>Old </a:t>
            </a:r>
            <a:r>
              <a:rPr lang="en-US" sz="1050" b="1" dirty="0"/>
              <a:t>Business</a:t>
            </a:r>
          </a:p>
          <a:p>
            <a:r>
              <a:rPr lang="en-US" sz="1050" b="1" dirty="0" smtClean="0"/>
              <a:t>New </a:t>
            </a:r>
            <a:r>
              <a:rPr lang="en-US" sz="1050" b="1" dirty="0"/>
              <a:t>Business</a:t>
            </a:r>
          </a:p>
          <a:p>
            <a:pPr marL="112713" indent="-112713">
              <a:buFont typeface="Arial" pitchFamily="34" charset="0"/>
              <a:buChar char="•"/>
            </a:pPr>
            <a:r>
              <a:rPr lang="en-US" sz="1050" dirty="0" smtClean="0"/>
              <a:t>Approval </a:t>
            </a:r>
            <a:r>
              <a:rPr lang="en-US" sz="1050" dirty="0"/>
              <a:t>of Changes to Council Memberships</a:t>
            </a:r>
            <a:endParaRPr lang="en-US" sz="1050" b="1" dirty="0"/>
          </a:p>
          <a:p>
            <a:pPr marL="112713" lvl="0" indent="-112713">
              <a:buFont typeface="Arial" pitchFamily="34" charset="0"/>
              <a:buChar char="•"/>
            </a:pPr>
            <a:r>
              <a:rPr lang="en-US" sz="1050" dirty="0"/>
              <a:t>Elections of Teaching Faculty for the Presidential Search Committee</a:t>
            </a:r>
            <a:endParaRPr lang="en-US" sz="1050" b="1" dirty="0"/>
          </a:p>
          <a:p>
            <a:pPr marL="112713" lvl="0" indent="-112713">
              <a:buFont typeface="Arial" pitchFamily="34" charset="0"/>
              <a:buChar char="•"/>
            </a:pPr>
            <a:r>
              <a:rPr lang="en-US" sz="1050" dirty="0"/>
              <a:t>Charter Amendment 1112-03A: Creation of Council on Administrative Review and Evaluation: CARE (GOV)</a:t>
            </a:r>
            <a:endParaRPr lang="en-US" sz="1050" b="1" dirty="0"/>
          </a:p>
          <a:p>
            <a:pPr marL="112713" lvl="0" indent="-112713">
              <a:buFont typeface="Arial" pitchFamily="34" charset="0"/>
              <a:buChar char="•"/>
            </a:pPr>
            <a:r>
              <a:rPr lang="en-US" sz="1050" dirty="0"/>
              <a:t>Senate Bill 1112-08: “Principles for a Just Community” Statement—Removal from University Documents (</a:t>
            </a:r>
            <a:r>
              <a:rPr lang="en-US" sz="1050" dirty="0" err="1"/>
              <a:t>CAFFECoR</a:t>
            </a:r>
            <a:r>
              <a:rPr lang="en-US" sz="1050" dirty="0"/>
              <a:t>)</a:t>
            </a:r>
            <a:endParaRPr lang="en-US" sz="1050" b="1" dirty="0"/>
          </a:p>
          <a:p>
            <a:pPr marL="112713" lvl="0" indent="-112713">
              <a:buFont typeface="Arial" pitchFamily="34" charset="0"/>
              <a:buChar char="•"/>
            </a:pPr>
            <a:r>
              <a:rPr lang="en-US" sz="1050" dirty="0"/>
              <a:t>Senate Resolution 1112-03R:  Resolution to Investigate Violations of Governance Procedures in the Matter of the 2010 Program Deactivations (Senator David Wills)</a:t>
            </a:r>
          </a:p>
          <a:p>
            <a:pPr marL="112713" lvl="0" indent="-112713">
              <a:buFont typeface="Arial" pitchFamily="34" charset="0"/>
              <a:buChar char="•"/>
            </a:pPr>
            <a:r>
              <a:rPr lang="en-US" sz="1050" dirty="0"/>
              <a:t>Senate Resolution 1112-04R:  Resolution to Institute Specific Consultation Procedures Before </a:t>
            </a:r>
            <a:r>
              <a:rPr lang="en-US" sz="1050" dirty="0" err="1"/>
              <a:t>Enaction</a:t>
            </a:r>
            <a:r>
              <a:rPr lang="en-US" sz="1050" dirty="0"/>
              <a:t> of Deactivations (Senator David Wills)</a:t>
            </a:r>
          </a:p>
          <a:p>
            <a:pPr marL="112713" lvl="0" indent="-112713">
              <a:buFont typeface="Arial" pitchFamily="34" charset="0"/>
              <a:buChar char="•"/>
            </a:pPr>
            <a:r>
              <a:rPr lang="en-US" sz="1050" dirty="0"/>
              <a:t>Senate Resolution 1112-05R:  Resolution to Determine Offerings in European Languages and Classical Studies in Accordance with </a:t>
            </a:r>
            <a:r>
              <a:rPr lang="en-US" sz="1050" dirty="0" err="1"/>
              <a:t>UAlbany’s</a:t>
            </a:r>
            <a:r>
              <a:rPr lang="en-US" sz="1050" dirty="0"/>
              <a:t> Mission and Strategic Plan (Senator David Wills)</a:t>
            </a:r>
          </a:p>
          <a:p>
            <a:r>
              <a:rPr lang="en-US" sz="1050" dirty="0"/>
              <a:t> </a:t>
            </a:r>
            <a:endParaRPr lang="en-US" sz="1050" b="1" dirty="0"/>
          </a:p>
          <a:p>
            <a:r>
              <a:rPr lang="en-US" sz="1050" b="1" dirty="0" smtClean="0"/>
              <a:t>Adjournment</a:t>
            </a:r>
            <a:endParaRPr lang="en-US" sz="1050" b="1" dirty="0"/>
          </a:p>
          <a:p>
            <a:endParaRPr lang="en-US" sz="1050" dirty="0"/>
          </a:p>
        </p:txBody>
      </p:sp>
    </p:spTree>
    <p:extLst>
      <p:ext uri="{BB962C8B-B14F-4D97-AF65-F5344CB8AC3E}">
        <p14:creationId xmlns:p14="http://schemas.microsoft.com/office/powerpoint/2010/main" val="20615537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28600" y="273050"/>
            <a:ext cx="3236913" cy="336550"/>
          </a:xfrm>
        </p:spPr>
        <p:txBody>
          <a:bodyPr>
            <a:normAutofit fontScale="90000"/>
          </a:bodyPr>
          <a:lstStyle/>
          <a:p>
            <a:r>
              <a:rPr lang="en-US" dirty="0" smtClean="0"/>
              <a:t>Agenda 2/6/12</a:t>
            </a:r>
            <a:endParaRPr lang="en-US" dirty="0"/>
          </a:p>
        </p:txBody>
      </p:sp>
      <p:sp>
        <p:nvSpPr>
          <p:cNvPr id="5" name="Content Placeholder 4"/>
          <p:cNvSpPr>
            <a:spLocks noGrp="1"/>
          </p:cNvSpPr>
          <p:nvPr>
            <p:ph idx="1"/>
          </p:nvPr>
        </p:nvSpPr>
        <p:spPr/>
        <p:txBody>
          <a:bodyPr/>
          <a:lstStyle/>
          <a:p>
            <a:r>
              <a:rPr lang="en-US" b="1" dirty="0"/>
              <a:t>SA (Student Association) – Bryant Barksdale, Student Association President Designee</a:t>
            </a:r>
            <a:endParaRPr lang="en-US" dirty="0"/>
          </a:p>
          <a:p>
            <a:r>
              <a:rPr lang="en-US" dirty="0"/>
              <a:t>Nothing new to report.</a:t>
            </a:r>
          </a:p>
          <a:p>
            <a:pPr marL="0" indent="0">
              <a:buNone/>
            </a:pPr>
            <a:endParaRPr lang="en-US" dirty="0"/>
          </a:p>
        </p:txBody>
      </p:sp>
      <p:sp>
        <p:nvSpPr>
          <p:cNvPr id="6" name="Text Placeholder 5"/>
          <p:cNvSpPr>
            <a:spLocks noGrp="1"/>
          </p:cNvSpPr>
          <p:nvPr>
            <p:ph type="body" sz="half" idx="2"/>
          </p:nvPr>
        </p:nvSpPr>
        <p:spPr>
          <a:xfrm>
            <a:off x="152400" y="685800"/>
            <a:ext cx="3313113" cy="5440363"/>
          </a:xfrm>
        </p:spPr>
        <p:txBody>
          <a:bodyPr>
            <a:noAutofit/>
          </a:bodyPr>
          <a:lstStyle/>
          <a:p>
            <a:r>
              <a:rPr lang="en-US" sz="1050" b="1" dirty="0"/>
              <a:t>Approval of Minutes of December 12, 2011</a:t>
            </a:r>
          </a:p>
          <a:p>
            <a:r>
              <a:rPr lang="en-US" sz="1050" b="1" dirty="0" smtClean="0"/>
              <a:t>Senate </a:t>
            </a:r>
            <a:r>
              <a:rPr lang="en-US" sz="1050" b="1" dirty="0"/>
              <a:t>Chair’s Report – Susanna Fessler</a:t>
            </a:r>
          </a:p>
          <a:p>
            <a:r>
              <a:rPr lang="en-US" sz="1050" dirty="0"/>
              <a:t> </a:t>
            </a:r>
            <a:endParaRPr lang="en-US" sz="1050" dirty="0" smtClean="0"/>
          </a:p>
          <a:p>
            <a:pPr marL="112713" lvl="0" indent="-112713">
              <a:buFont typeface="Arial" pitchFamily="34" charset="0"/>
              <a:buChar char="•"/>
            </a:pPr>
            <a:r>
              <a:rPr lang="en-US" sz="1050" dirty="0" smtClean="0"/>
              <a:t>SUNY-wide Senate Report – J. Philippe Abraham, Shadi Shahedipour-Sandvik and Daniel White</a:t>
            </a:r>
            <a:endParaRPr lang="en-US" sz="1050" b="1" dirty="0" smtClean="0"/>
          </a:p>
          <a:p>
            <a:pPr marL="112713" lvl="0" indent="-112713">
              <a:buFont typeface="Arial" pitchFamily="34" charset="0"/>
              <a:buChar char="•"/>
            </a:pPr>
            <a:r>
              <a:rPr lang="en-US" sz="1050" dirty="0" smtClean="0"/>
              <a:t>Graduate </a:t>
            </a:r>
            <a:r>
              <a:rPr lang="en-US" sz="1050" dirty="0"/>
              <a:t>Student Organization Report – Heidi Nicholls</a:t>
            </a:r>
            <a:endParaRPr lang="en-US" sz="1050" b="1" dirty="0"/>
          </a:p>
          <a:p>
            <a:pPr marL="112713" lvl="0" indent="-112713">
              <a:buFont typeface="Arial" pitchFamily="34" charset="0"/>
              <a:buChar char="•"/>
            </a:pPr>
            <a:r>
              <a:rPr lang="en-US" sz="1050" b="1" u="sng" dirty="0"/>
              <a:t>Student Association Report – Bryant Barksdale</a:t>
            </a:r>
          </a:p>
          <a:p>
            <a:pPr marL="112713" lvl="0" indent="-112713">
              <a:buFont typeface="Arial" pitchFamily="34" charset="0"/>
              <a:buChar char="•"/>
            </a:pPr>
            <a:r>
              <a:rPr lang="en-US" sz="1050" dirty="0"/>
              <a:t>Council/Committee </a:t>
            </a:r>
            <a:r>
              <a:rPr lang="en-US" sz="1050" dirty="0" smtClean="0"/>
              <a:t>Reports</a:t>
            </a:r>
            <a:r>
              <a:rPr lang="en-US" sz="1050" dirty="0"/>
              <a:t>	</a:t>
            </a:r>
            <a:endParaRPr lang="en-US" sz="1050" b="1" u="sng" dirty="0"/>
          </a:p>
          <a:p>
            <a:r>
              <a:rPr lang="en-US" sz="1050" b="1" dirty="0" smtClean="0"/>
              <a:t>Old </a:t>
            </a:r>
            <a:r>
              <a:rPr lang="en-US" sz="1050" b="1" dirty="0"/>
              <a:t>Business</a:t>
            </a:r>
          </a:p>
          <a:p>
            <a:r>
              <a:rPr lang="en-US" sz="1050" b="1" dirty="0" smtClean="0"/>
              <a:t>New </a:t>
            </a:r>
            <a:r>
              <a:rPr lang="en-US" sz="1050" b="1" dirty="0"/>
              <a:t>Business</a:t>
            </a:r>
          </a:p>
          <a:p>
            <a:pPr marL="112713" indent="-112713">
              <a:buFont typeface="Arial" pitchFamily="34" charset="0"/>
              <a:buChar char="•"/>
            </a:pPr>
            <a:r>
              <a:rPr lang="en-US" sz="1050" dirty="0" smtClean="0"/>
              <a:t>Approval </a:t>
            </a:r>
            <a:r>
              <a:rPr lang="en-US" sz="1050" dirty="0"/>
              <a:t>of Changes to Council Memberships</a:t>
            </a:r>
            <a:endParaRPr lang="en-US" sz="1050" b="1" dirty="0"/>
          </a:p>
          <a:p>
            <a:pPr marL="112713" lvl="0" indent="-112713">
              <a:buFont typeface="Arial" pitchFamily="34" charset="0"/>
              <a:buChar char="•"/>
            </a:pPr>
            <a:r>
              <a:rPr lang="en-US" sz="1050" dirty="0"/>
              <a:t>Elections of Teaching Faculty for the Presidential Search Committee</a:t>
            </a:r>
            <a:endParaRPr lang="en-US" sz="1050" b="1" dirty="0"/>
          </a:p>
          <a:p>
            <a:pPr marL="112713" lvl="0" indent="-112713">
              <a:buFont typeface="Arial" pitchFamily="34" charset="0"/>
              <a:buChar char="•"/>
            </a:pPr>
            <a:r>
              <a:rPr lang="en-US" sz="1050" dirty="0"/>
              <a:t>Charter Amendment 1112-03A: Creation of Council on Administrative Review and Evaluation: CARE (GOV)</a:t>
            </a:r>
            <a:endParaRPr lang="en-US" sz="1050" b="1" dirty="0"/>
          </a:p>
          <a:p>
            <a:pPr marL="112713" lvl="0" indent="-112713">
              <a:buFont typeface="Arial" pitchFamily="34" charset="0"/>
              <a:buChar char="•"/>
            </a:pPr>
            <a:r>
              <a:rPr lang="en-US" sz="1050" dirty="0"/>
              <a:t>Senate Bill 1112-08: “Principles for a Just Community” Statement—Removal from University Documents (</a:t>
            </a:r>
            <a:r>
              <a:rPr lang="en-US" sz="1050" dirty="0" err="1"/>
              <a:t>CAFFECoR</a:t>
            </a:r>
            <a:r>
              <a:rPr lang="en-US" sz="1050" dirty="0"/>
              <a:t>)</a:t>
            </a:r>
            <a:endParaRPr lang="en-US" sz="1050" b="1" dirty="0"/>
          </a:p>
          <a:p>
            <a:pPr marL="112713" lvl="0" indent="-112713">
              <a:buFont typeface="Arial" pitchFamily="34" charset="0"/>
              <a:buChar char="•"/>
            </a:pPr>
            <a:r>
              <a:rPr lang="en-US" sz="1050" dirty="0"/>
              <a:t>Senate Resolution 1112-03R:  Resolution to Investigate Violations of Governance Procedures in the Matter of the 2010 Program Deactivations (Senator David Wills)</a:t>
            </a:r>
          </a:p>
          <a:p>
            <a:pPr marL="112713" lvl="0" indent="-112713">
              <a:buFont typeface="Arial" pitchFamily="34" charset="0"/>
              <a:buChar char="•"/>
            </a:pPr>
            <a:r>
              <a:rPr lang="en-US" sz="1050" dirty="0"/>
              <a:t>Senate Resolution 1112-04R:  Resolution to Institute Specific Consultation Procedures Before </a:t>
            </a:r>
            <a:r>
              <a:rPr lang="en-US" sz="1050" dirty="0" err="1"/>
              <a:t>Enaction</a:t>
            </a:r>
            <a:r>
              <a:rPr lang="en-US" sz="1050" dirty="0"/>
              <a:t> of Deactivations (Senator David Wills)</a:t>
            </a:r>
          </a:p>
          <a:p>
            <a:pPr marL="112713" lvl="0" indent="-112713">
              <a:buFont typeface="Arial" pitchFamily="34" charset="0"/>
              <a:buChar char="•"/>
            </a:pPr>
            <a:r>
              <a:rPr lang="en-US" sz="1050" dirty="0"/>
              <a:t>Senate Resolution 1112-05R:  Resolution to Determine Offerings in European Languages and Classical Studies in Accordance with </a:t>
            </a:r>
            <a:r>
              <a:rPr lang="en-US" sz="1050" dirty="0" err="1"/>
              <a:t>UAlbany’s</a:t>
            </a:r>
            <a:r>
              <a:rPr lang="en-US" sz="1050" dirty="0"/>
              <a:t> Mission and Strategic Plan (Senator David Wills)</a:t>
            </a:r>
          </a:p>
          <a:p>
            <a:r>
              <a:rPr lang="en-US" sz="1050" dirty="0"/>
              <a:t> </a:t>
            </a:r>
            <a:endParaRPr lang="en-US" sz="1050" b="1" dirty="0"/>
          </a:p>
          <a:p>
            <a:r>
              <a:rPr lang="en-US" sz="1050" b="1" dirty="0" smtClean="0"/>
              <a:t>Adjournment</a:t>
            </a:r>
            <a:endParaRPr lang="en-US" sz="1050" b="1" dirty="0"/>
          </a:p>
          <a:p>
            <a:endParaRPr lang="en-US" sz="1050" dirty="0"/>
          </a:p>
        </p:txBody>
      </p:sp>
    </p:spTree>
    <p:extLst>
      <p:ext uri="{BB962C8B-B14F-4D97-AF65-F5344CB8AC3E}">
        <p14:creationId xmlns:p14="http://schemas.microsoft.com/office/powerpoint/2010/main" val="206155373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71</TotalTime>
  <Words>1851</Words>
  <Application>Microsoft Office PowerPoint</Application>
  <PresentationFormat>On-screen Show (4:3)</PresentationFormat>
  <Paragraphs>780</Paragraphs>
  <Slides>31</Slides>
  <Notes>0</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Office Theme</vt:lpstr>
      <vt:lpstr>Agenda 2/6/12</vt:lpstr>
      <vt:lpstr>Agenda 2/6/12</vt:lpstr>
      <vt:lpstr>Agenda 2/6/12</vt:lpstr>
      <vt:lpstr>Agenda 2/6/12</vt:lpstr>
      <vt:lpstr>Agenda 2/6/12</vt:lpstr>
      <vt:lpstr>Agenda 2/6/12</vt:lpstr>
      <vt:lpstr>Agenda 2/6/12</vt:lpstr>
      <vt:lpstr>Agenda 2/6/12</vt:lpstr>
      <vt:lpstr>Agenda 2/6/12</vt:lpstr>
      <vt:lpstr>Agenda 2/6/12</vt:lpstr>
      <vt:lpstr>Agenda 2/6/12</vt:lpstr>
      <vt:lpstr>Agenda 2/6/12</vt:lpstr>
      <vt:lpstr>Agenda 2/6/12</vt:lpstr>
      <vt:lpstr>Agenda 2/6/12</vt:lpstr>
      <vt:lpstr>Agenda 2/6/12</vt:lpstr>
      <vt:lpstr>Agenda 2/6/12</vt:lpstr>
      <vt:lpstr>Agenda 2/6/12</vt:lpstr>
      <vt:lpstr>Agenda 2/6/12</vt:lpstr>
      <vt:lpstr>Agenda 2/6/12</vt:lpstr>
      <vt:lpstr>Agenda 2/6/12</vt:lpstr>
      <vt:lpstr>Agenda 2/6/12</vt:lpstr>
      <vt:lpstr>Agenda 2/6/12</vt:lpstr>
      <vt:lpstr>Agenda 2/6/12</vt:lpstr>
      <vt:lpstr>Agenda 2/6/12</vt:lpstr>
      <vt:lpstr>Agenda 2/6/12</vt:lpstr>
      <vt:lpstr>Agenda 2/6/12</vt:lpstr>
      <vt:lpstr>Agenda 2/6/12</vt:lpstr>
      <vt:lpstr>Agenda 2/6/12</vt:lpstr>
      <vt:lpstr>Agenda 2/6/12</vt:lpstr>
      <vt:lpstr>Agenda 2/6/12</vt:lpstr>
      <vt:lpstr>Agenda 2/6/12</vt:lpstr>
    </vt:vector>
  </TitlesOfParts>
  <Company>University at Albany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Agenda 2/6/12</dc:title>
  <dc:creator>Susanna Fessler</dc:creator>
  <cp:lastModifiedBy>Susanna Fessler</cp:lastModifiedBy>
  <cp:revision>13</cp:revision>
  <dcterms:created xsi:type="dcterms:W3CDTF">2012-02-02T19:03:10Z</dcterms:created>
  <dcterms:modified xsi:type="dcterms:W3CDTF">2012-02-02T20:15:08Z</dcterms:modified>
</cp:coreProperties>
</file>