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8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63"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56"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esProps" Target="pres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viewProps" Target="viewProps.xml"/><Relationship Id="rId26" Type="http://schemas.openxmlformats.org/officeDocument/2006/relationships/printerSettings" Target="printerSettings/printerSettings1.bin"/><Relationship Id="rId30" Type="http://schemas.openxmlformats.org/officeDocument/2006/relationships/tableStyles" Target="tableStyles.xml"/><Relationship Id="rId11" Type="http://schemas.openxmlformats.org/officeDocument/2006/relationships/slide" Target="slides/slide10.xml"/><Relationship Id="rId29" Type="http://schemas.openxmlformats.org/officeDocument/2006/relationships/theme" Target="theme/theme1.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85F7D-3881-4F20-BD7A-09156F6D6EAD}" type="datetimeFigureOut">
              <a:rPr lang="en-US" smtClean="0"/>
              <a:pPr/>
              <a:t>10/24/11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205764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85F7D-3881-4F20-BD7A-09156F6D6EAD}" type="datetimeFigureOut">
              <a:rPr lang="en-US" smtClean="0"/>
              <a:pPr/>
              <a:t>10/24/11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1579804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85F7D-3881-4F20-BD7A-09156F6D6EAD}" type="datetimeFigureOut">
              <a:rPr lang="en-US" smtClean="0"/>
              <a:pPr/>
              <a:t>10/24/11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177384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85F7D-3881-4F20-BD7A-09156F6D6EAD}" type="datetimeFigureOut">
              <a:rPr lang="en-US" smtClean="0"/>
              <a:pPr/>
              <a:t>10/24/11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220864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85F7D-3881-4F20-BD7A-09156F6D6EAD}" type="datetimeFigureOut">
              <a:rPr lang="en-US" smtClean="0"/>
              <a:pPr/>
              <a:t>10/24/11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422131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85F7D-3881-4F20-BD7A-09156F6D6EAD}" type="datetimeFigureOut">
              <a:rPr lang="en-US" smtClean="0"/>
              <a:pPr/>
              <a:t>10/24/11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346384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85F7D-3881-4F20-BD7A-09156F6D6EAD}" type="datetimeFigureOut">
              <a:rPr lang="en-US" smtClean="0"/>
              <a:pPr/>
              <a:t>10/24/11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114245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85F7D-3881-4F20-BD7A-09156F6D6EAD}" type="datetimeFigureOut">
              <a:rPr lang="en-US" smtClean="0"/>
              <a:pPr/>
              <a:t>10/24/11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411631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85F7D-3881-4F20-BD7A-09156F6D6EAD}" type="datetimeFigureOut">
              <a:rPr lang="en-US" smtClean="0"/>
              <a:pPr/>
              <a:t>10/24/11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304123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85F7D-3881-4F20-BD7A-09156F6D6EAD}" type="datetimeFigureOut">
              <a:rPr lang="en-US" smtClean="0"/>
              <a:pPr/>
              <a:t>10/24/11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328894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85F7D-3881-4F20-BD7A-09156F6D6EAD}" type="datetimeFigureOut">
              <a:rPr lang="en-US" smtClean="0"/>
              <a:pPr/>
              <a:t>10/24/11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val="287088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85F7D-3881-4F20-BD7A-09156F6D6EAD}" type="datetimeFigureOut">
              <a:rPr lang="en-US" smtClean="0"/>
              <a:pPr/>
              <a:t>10/24/11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9E90-4C60-44B0-8B92-7109B22A8FE5}" type="slidenum">
              <a:rPr lang="en-US" smtClean="0"/>
              <a:pPr/>
              <a:t>‹#›</a:t>
            </a:fld>
            <a:endParaRPr lang="en-US"/>
          </a:p>
        </p:txBody>
      </p:sp>
    </p:spTree>
    <p:extLst>
      <p:ext uri="{BB962C8B-B14F-4D97-AF65-F5344CB8AC3E}">
        <p14:creationId xmlns:p14="http://schemas.microsoft.com/office/powerpoint/2010/main" val="427033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4" Type="http://schemas.openxmlformats.org/officeDocument/2006/relationships/hyperlink" Target="mailto:bszelest@albany.edu" TargetMode="External"/><Relationship Id="rId1" Type="http://schemas.openxmlformats.org/officeDocument/2006/relationships/slideLayout" Target="../slideLayouts/slideLayout8.xml"/><Relationship Id="rId2" Type="http://schemas.openxmlformats.org/officeDocument/2006/relationships/hyperlink" Target="https://wiki.albany.edu/display/irpe/Course+Assessment+Advisory+Committee" TargetMode="External"/><Relationship Id="rId3" Type="http://schemas.openxmlformats.org/officeDocument/2006/relationships/hyperlink" Target="mailto:hadrande@albany.edu"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suny.edu/facultysenate/" TargetMode="External"/><Relationship Id="rId3" Type="http://schemas.openxmlformats.org/officeDocument/2006/relationships/hyperlink" Target="http://www.youtube.com/watch?v=CMZqW68ZJ24"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pPr marL="0" indent="0" algn="ctr">
              <a:buNone/>
            </a:pPr>
            <a:r>
              <a:rPr lang="en-US" b="1" dirty="0"/>
              <a:t>University Senate </a:t>
            </a:r>
            <a:r>
              <a:rPr lang="en-US" dirty="0"/>
              <a:t> </a:t>
            </a:r>
            <a:endParaRPr lang="en-US" b="1" dirty="0"/>
          </a:p>
          <a:p>
            <a:pPr marL="0" indent="0" algn="ctr">
              <a:buNone/>
            </a:pPr>
            <a:r>
              <a:rPr lang="en-US" dirty="0" smtClean="0"/>
              <a:t>Monday October 24, </a:t>
            </a:r>
            <a:r>
              <a:rPr lang="en-US" dirty="0"/>
              <a:t>2011</a:t>
            </a:r>
            <a:endParaRPr lang="en-US" b="1" dirty="0"/>
          </a:p>
          <a:p>
            <a:pPr marL="0" indent="0" algn="ctr">
              <a:buNone/>
            </a:pPr>
            <a:r>
              <a:rPr lang="en-US" dirty="0"/>
              <a:t>2:45 PM</a:t>
            </a:r>
            <a:endParaRPr lang="en-US" b="1" dirty="0"/>
          </a:p>
          <a:p>
            <a:pPr marL="0" indent="0" algn="ctr">
              <a:buNone/>
            </a:pPr>
            <a:r>
              <a:rPr lang="en-US" dirty="0" smtClean="0"/>
              <a:t>Assembly Hall</a:t>
            </a:r>
            <a:endParaRPr lang="en-US" b="1" dirty="0"/>
          </a:p>
          <a:p>
            <a:pPr marL="0" indent="0" algn="ctr">
              <a:buNone/>
            </a:pPr>
            <a:r>
              <a:rPr lang="en-US" dirty="0"/>
              <a:t> </a:t>
            </a:r>
            <a:endParaRPr lang="en-US" b="1" dirty="0"/>
          </a:p>
          <a:p>
            <a:pPr marL="0" indent="0" algn="ctr">
              <a:buNone/>
            </a:pPr>
            <a:r>
              <a:rPr lang="en-US" b="1" u="sng" dirty="0" smtClean="0"/>
              <a:t>Approval of the Minutes</a:t>
            </a:r>
          </a:p>
          <a:p>
            <a:pPr marL="0" indent="0" algn="ctr">
              <a:buNone/>
            </a:pPr>
            <a:r>
              <a:rPr lang="en-US" b="1" u="sng" dirty="0" smtClean="0"/>
              <a:t>From September 26th </a:t>
            </a:r>
            <a:endParaRPr lang="en-US" b="1" dirty="0"/>
          </a:p>
          <a:p>
            <a:pPr marL="0" indent="0" algn="ctr">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solidFill>
                  <a:srgbClr val="FF0000"/>
                </a:solidFill>
              </a:rPr>
              <a:t>Approval of SEC Minutes from September </a:t>
            </a:r>
            <a:r>
              <a:rPr lang="en-US" b="1" dirty="0" smtClean="0">
                <a:solidFill>
                  <a:srgbClr val="FF0000"/>
                </a:solidFill>
              </a:rPr>
              <a:t>26, </a:t>
            </a:r>
            <a:r>
              <a:rPr lang="en-US" b="1" dirty="0">
                <a:solidFill>
                  <a:srgbClr val="FF0000"/>
                </a:solidFill>
              </a:rPr>
              <a:t>2011 </a:t>
            </a:r>
            <a:endParaRPr lang="en-US" sz="1600" b="1" dirty="0">
              <a:solidFill>
                <a:srgbClr val="FF0000"/>
              </a:solidFill>
            </a:endParaRPr>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a:t>
            </a:r>
            <a:r>
              <a:rPr lang="en-US" b="1" dirty="0" smtClean="0"/>
              <a:t>Susanna </a:t>
            </a:r>
            <a:r>
              <a:rPr lang="en-US" b="1" dirty="0"/>
              <a:t>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a:t>
            </a:r>
            <a:r>
              <a:rPr lang="en-US" dirty="0" smtClean="0"/>
              <a:t>(Bryant Barksdale)</a:t>
            </a:r>
            <a:endParaRPr lang="en-US" sz="1600" b="1" dirty="0"/>
          </a:p>
          <a:p>
            <a:pPr marL="285750" lvl="0" indent="-285750">
              <a:buFont typeface="Arial" pitchFamily="34" charset="0"/>
              <a:buChar char="•"/>
            </a:pPr>
            <a:r>
              <a:rPr lang="en-US" dirty="0"/>
              <a:t>Council/Committee Chairs’ </a:t>
            </a:r>
            <a:r>
              <a:rPr lang="en-US" dirty="0" smtClean="0"/>
              <a:t>Reports</a:t>
            </a:r>
            <a:r>
              <a:rPr lang="en-US" dirty="0"/>
              <a:t> </a:t>
            </a:r>
            <a:endParaRPr lang="en-US" dirty="0" smtClean="0"/>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a:t>
            </a:r>
            <a:r>
              <a:rPr lang="en-US" b="1" dirty="0" smtClean="0"/>
              <a:t>Business</a:t>
            </a:r>
          </a:p>
          <a:p>
            <a:pPr lvl="0"/>
            <a:endParaRPr lang="en-US" dirty="0"/>
          </a:p>
          <a:p>
            <a:r>
              <a:rPr lang="en-US" dirty="0" smtClean="0"/>
              <a:t>Approval to changes in Council Membership</a:t>
            </a:r>
            <a:endParaRPr lang="en-US" dirty="0"/>
          </a:p>
          <a:p>
            <a:pPr lvl="0"/>
            <a:r>
              <a:rPr lang="en-US" dirty="0" smtClean="0"/>
              <a:t>Bill </a:t>
            </a:r>
            <a:r>
              <a:rPr lang="en-US" dirty="0"/>
              <a:t>1112-03 Philosophy Revisions to Bioethics Minor</a:t>
            </a:r>
          </a:p>
          <a:p>
            <a:pPr lvl="0"/>
            <a:r>
              <a:rPr lang="en-US" dirty="0"/>
              <a:t>Bill 1112-04 Minor in </a:t>
            </a:r>
            <a:r>
              <a:rPr lang="en-US" dirty="0" smtClean="0"/>
              <a:t>Informatics</a:t>
            </a:r>
            <a:endParaRPr lang="en-US" dirty="0"/>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1664943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pPr marL="0" indent="0">
              <a:buNone/>
            </a:pPr>
            <a:r>
              <a:rPr lang="en-US" b="1" dirty="0"/>
              <a:t>CERS (Committee on Ethics in Research and Scholarship) – Carolyn MacDonald, Chair</a:t>
            </a:r>
          </a:p>
          <a:p>
            <a:endParaRPr lang="en-US" dirty="0" smtClean="0"/>
          </a:p>
          <a:p>
            <a:pPr marL="0" indent="0">
              <a:buNone/>
            </a:pPr>
            <a:r>
              <a:rPr lang="en-US" dirty="0"/>
              <a:t>The policy approved by the senate 3/14 has not yet been signed. There are no ongoing cases.  Planning is proceeding for training for CERS members.</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124304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b="1" dirty="0"/>
              <a:t>COR (Council on Research) – James Castracane, </a:t>
            </a:r>
            <a:r>
              <a:rPr lang="en-US" b="1" dirty="0" smtClean="0"/>
              <a:t>Chair</a:t>
            </a:r>
          </a:p>
          <a:p>
            <a:pPr marL="0" indent="0">
              <a:buNone/>
            </a:pPr>
            <a:endParaRPr lang="en-US" b="1" dirty="0"/>
          </a:p>
          <a:p>
            <a:r>
              <a:rPr lang="en-US" dirty="0"/>
              <a:t>The Council on Research had its first meeting on September 19</a:t>
            </a:r>
            <a:r>
              <a:rPr lang="en-US" baseline="30000" dirty="0"/>
              <a:t>th</a:t>
            </a:r>
            <a:r>
              <a:rPr lang="en-US" dirty="0"/>
              <a:t> and considered several agenda items.  VPR Dias delivered an update on the status of the recent HHS audit as well as a report on the 2010-2011 F &amp; A Costs for the University.</a:t>
            </a:r>
          </a:p>
          <a:p>
            <a:r>
              <a:rPr lang="en-US" dirty="0" smtClean="0"/>
              <a:t>In </a:t>
            </a:r>
            <a:r>
              <a:rPr lang="en-US" dirty="0"/>
              <a:t>addition, COR began populating the various sub-committees with Chairs and Members.  Sufficient volunteers were identified to fill all Chair positions and were charged with gathering enough members to fulfill their responsibilities.</a:t>
            </a:r>
          </a:p>
          <a:p>
            <a:r>
              <a:rPr lang="en-US" dirty="0" smtClean="0"/>
              <a:t>COR meets next on </a:t>
            </a:r>
            <a:r>
              <a:rPr lang="en-US" dirty="0"/>
              <a:t>October 17</a:t>
            </a:r>
            <a:r>
              <a:rPr lang="en-US" baseline="30000" dirty="0"/>
              <a:t>th</a:t>
            </a:r>
            <a:r>
              <a:rPr lang="en-US" dirty="0"/>
              <a:t>.</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3092759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0" indent="0">
              <a:buNone/>
            </a:pPr>
            <a:r>
              <a:rPr lang="en-US" b="1" dirty="0"/>
              <a:t>CPCA (Council on Promotions and Continuing Appointments) – Christine Wagner, Chair</a:t>
            </a:r>
          </a:p>
          <a:p>
            <a:pPr marL="0" indent="0">
              <a:buNone/>
            </a:pPr>
            <a:r>
              <a:rPr lang="en-US" dirty="0"/>
              <a:t>CPCA has completed the review of four cases to date. Review of two additional cases will occur at the meeting on October 17</a:t>
            </a:r>
            <a:r>
              <a:rPr lang="en-US" baseline="30000" dirty="0"/>
              <a:t>th</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1350288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85000" lnSpcReduction="10000"/>
          </a:bodyPr>
          <a:lstStyle/>
          <a:p>
            <a:pPr marL="0" indent="0">
              <a:buNone/>
            </a:pPr>
            <a:r>
              <a:rPr lang="en-US" b="1" dirty="0"/>
              <a:t>GAC (Graduate Academic Council) – Tim Groves, Chair</a:t>
            </a:r>
          </a:p>
          <a:p>
            <a:pPr marL="0" indent="0">
              <a:buNone/>
            </a:pPr>
            <a:r>
              <a:rPr lang="en-US" dirty="0"/>
              <a:t>The GAC met on September 30, 2011. The constitution of the Committee on Curriculum and Instruction, the Committee on Admissions and Academic Standing, and the Committee on Educational Policy and Procedures was reviewed. The GAC and its three committees now have a quorum needed to conduct business. A few openings still exist. The GAC has no bills to introduce at this time</a:t>
            </a:r>
            <a:r>
              <a:rPr lang="en-US" dirty="0" smtClean="0"/>
              <a:t>.</a:t>
            </a:r>
            <a:endParaRPr lang="en-US" dirty="0"/>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pPr lvl="0"/>
            <a:endParaRPr lang="en-US" dirty="0"/>
          </a:p>
        </p:txBody>
      </p:sp>
    </p:spTree>
    <p:extLst>
      <p:ext uri="{BB962C8B-B14F-4D97-AF65-F5344CB8AC3E}">
        <p14:creationId xmlns:p14="http://schemas.microsoft.com/office/powerpoint/2010/main" val="1317073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b="1" dirty="0"/>
              <a:t>GOV (Governance Council) – Andi Lyons, Chair </a:t>
            </a:r>
            <a:endParaRPr lang="en-US" b="1" dirty="0" smtClean="0"/>
          </a:p>
          <a:p>
            <a:pPr marL="0" indent="0">
              <a:buNone/>
            </a:pPr>
            <a:endParaRPr lang="en-US" b="1" dirty="0"/>
          </a:p>
          <a:p>
            <a:pPr marL="0" indent="0">
              <a:buNone/>
            </a:pPr>
            <a:r>
              <a:rPr lang="en-US" dirty="0"/>
              <a:t>GOV had its first meeting on September 27.  We populated standing committees, and discussed agenda items for future meetings of GOV.  The Committee on Liaison and Elections has again been formed as a committee of the whole, based on the recommendation of returning Council members.  Within the standing committee on Assessment of Governance &amp; Consultation, a sub-committee of the whole was formed.  Chaired by Joette Stefl-Mabry, the subcommittee is charged with developing a model for Administrative Assessment, as required by Senate action during the 2010-11 academic year.  GOV’s next meeting is scheduled for October 25. </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a:t>
            </a:r>
            <a:r>
              <a:rPr lang="en-US" dirty="0"/>
              <a:t>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2245042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62500" lnSpcReduction="20000"/>
          </a:bodyPr>
          <a:lstStyle/>
          <a:p>
            <a:r>
              <a:rPr lang="en-US" b="1" dirty="0"/>
              <a:t>LISC (Council on Libraries, Information Systems, and Computing) – Nancy Newman, </a:t>
            </a:r>
            <a:r>
              <a:rPr lang="en-US" b="1" dirty="0" smtClean="0"/>
              <a:t>Chair</a:t>
            </a:r>
          </a:p>
          <a:p>
            <a:pPr marL="0" indent="0">
              <a:buNone/>
            </a:pPr>
            <a:endParaRPr lang="en-US" b="1" dirty="0"/>
          </a:p>
          <a:p>
            <a:pPr marL="0" indent="0">
              <a:buNone/>
            </a:pPr>
            <a:r>
              <a:rPr lang="en-US" dirty="0"/>
              <a:t>LISC had its first meeting on Sept. 26. We established a regular meeting time for the year and the membership of the Library and IT subcommittees. Charles Hartmann has agreed to chair Library and Larry </a:t>
            </a:r>
            <a:r>
              <a:rPr lang="en-US" dirty="0" err="1"/>
              <a:t>Raffalovich</a:t>
            </a:r>
            <a:r>
              <a:rPr lang="en-US" dirty="0"/>
              <a:t> will chair IT. CIO Chris Haile reported that she and Therese </a:t>
            </a:r>
            <a:r>
              <a:rPr lang="en-US" dirty="0" err="1"/>
              <a:t>Pardo</a:t>
            </a:r>
            <a:r>
              <a:rPr lang="en-US" dirty="0"/>
              <a:t> will co-chair the Strategic Plan Implementation Working Group, “Keeping Pace with Emerging Technologies.” Bruce </a:t>
            </a:r>
            <a:r>
              <a:rPr lang="en-US" dirty="0" err="1"/>
              <a:t>Dudek</a:t>
            </a:r>
            <a:r>
              <a:rPr lang="en-US" dirty="0"/>
              <a:t> is LISC's liaison. Chris also </a:t>
            </a:r>
            <a:r>
              <a:rPr lang="en-US" dirty="0" smtClean="0"/>
              <a:t>discussed</a:t>
            </a:r>
            <a:r>
              <a:rPr lang="en-US" dirty="0"/>
              <a:t> the new </a:t>
            </a:r>
            <a:r>
              <a:rPr lang="en-US" dirty="0" err="1"/>
              <a:t>UAmail</a:t>
            </a:r>
            <a:r>
              <a:rPr lang="en-US" dirty="0"/>
              <a:t> system, which is being implemented for students and webmail users this week. Dean of Libraries Mary </a:t>
            </a:r>
            <a:r>
              <a:rPr lang="en-US" dirty="0" err="1"/>
              <a:t>Casserly</a:t>
            </a:r>
            <a:r>
              <a:rPr lang="en-US" dirty="0"/>
              <a:t> informed us that plans for the Library's renovation are under negotiation, and the result of last spring's survey will be brought to the subcommittee. We meet next on Oct. 24.</a:t>
            </a:r>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a:t>
            </a:r>
            <a:r>
              <a:rPr lang="en-US" dirty="0"/>
              <a:t>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387013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55000" lnSpcReduction="20000"/>
          </a:bodyPr>
          <a:lstStyle/>
          <a:p>
            <a:pPr marL="0" indent="0">
              <a:buNone/>
            </a:pPr>
            <a:r>
              <a:rPr lang="en-US" b="1" dirty="0"/>
              <a:t>UAC (Undergraduate Academic Council) – JoAnne Malatesta, Chair</a:t>
            </a:r>
          </a:p>
          <a:p>
            <a:r>
              <a:rPr lang="en-US" dirty="0"/>
              <a:t>UAC has reviewed the policy on Restricted Majors and specifically evaluated the requirement that UAC follow up with each restricted major.  We discussed how to move forward with the review of restricted majors and will likely be sending something out to these programs in the very near future.  </a:t>
            </a:r>
          </a:p>
          <a:p>
            <a:pPr marL="0" indent="0">
              <a:buNone/>
            </a:pPr>
            <a:r>
              <a:rPr lang="en-US" dirty="0"/>
              <a:t> </a:t>
            </a:r>
          </a:p>
          <a:p>
            <a:r>
              <a:rPr lang="en-US" dirty="0"/>
              <a:t>UAC has approved the following Bills (attached):</a:t>
            </a:r>
          </a:p>
          <a:p>
            <a:pPr marL="0" indent="0">
              <a:buNone/>
            </a:pPr>
            <a:r>
              <a:rPr lang="en-US" dirty="0"/>
              <a:t> </a:t>
            </a:r>
          </a:p>
          <a:p>
            <a:pPr lvl="0">
              <a:buFont typeface="Wingdings" pitchFamily="2" charset="2"/>
              <a:buChar char="Ø"/>
            </a:pPr>
            <a:r>
              <a:rPr lang="en-US" dirty="0"/>
              <a:t>Philosophy Revisions to the Bioethics Minor</a:t>
            </a:r>
          </a:p>
          <a:p>
            <a:pPr lvl="0">
              <a:buFont typeface="Wingdings" pitchFamily="2" charset="2"/>
              <a:buChar char="Ø"/>
            </a:pPr>
            <a:r>
              <a:rPr lang="en-US" dirty="0"/>
              <a:t>Revisions to the Degree Requirements for the Accounting Major</a:t>
            </a:r>
          </a:p>
          <a:p>
            <a:pPr lvl="0">
              <a:buFont typeface="Wingdings" pitchFamily="2" charset="2"/>
              <a:buChar char="Ø"/>
            </a:pPr>
            <a:r>
              <a:rPr lang="en-US" dirty="0"/>
              <a:t>Revisions to the Informatics Minor</a:t>
            </a:r>
          </a:p>
          <a:p>
            <a:pPr marL="0" indent="0">
              <a:buNone/>
            </a:pPr>
            <a:r>
              <a:rPr lang="en-US" dirty="0"/>
              <a:t> </a:t>
            </a:r>
          </a:p>
          <a:p>
            <a:r>
              <a:rPr lang="en-US" dirty="0"/>
              <a:t>Additionally, UAC approved a proposal for Changes to the Documentary Studies Major.  However, given that this proposal has resource implications, UAC has submitted this proposal for review by UPPC before bring it to SEC.</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a:t>
            </a:r>
            <a:r>
              <a:rPr lang="en-US" dirty="0"/>
              <a:t>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1045365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b="1" dirty="0"/>
              <a:t>ULC (University Life Council) – Yenisel Gulatee, </a:t>
            </a:r>
            <a:r>
              <a:rPr lang="en-US" b="1" dirty="0" smtClean="0"/>
              <a:t>Chair</a:t>
            </a:r>
          </a:p>
          <a:p>
            <a:pPr marL="0" indent="0">
              <a:buNone/>
            </a:pPr>
            <a:endParaRPr lang="en-US" b="1" dirty="0"/>
          </a:p>
          <a:p>
            <a:pPr marL="0" indent="0">
              <a:buNone/>
            </a:pPr>
            <a:r>
              <a:rPr lang="en-US" dirty="0"/>
              <a:t>ULC met on October 6th, 2011. We agreed on re-submitting the Family Leave Policy Senate Resolution (No. 0506-05) to President George M. Philip for further consideration and completion. We also discussed the establishment of a health insurance policy for students; Ms. Christine Bouchard is working on a bill that addresses this issue. In addition, we discussed the Smoking Policy on Campus and the concerns that had been raised about this. We decided to work on establishing a taskforce that can study its complexity.  </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112630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b="1" dirty="0"/>
              <a:t>UPPC (University Planning and Policy Council) – Eric Lifshin, </a:t>
            </a:r>
            <a:r>
              <a:rPr lang="en-US" b="1" dirty="0" smtClean="0"/>
              <a:t>Chair</a:t>
            </a:r>
          </a:p>
          <a:p>
            <a:pPr marL="0" indent="0">
              <a:buNone/>
            </a:pPr>
            <a:endParaRPr lang="en-US" b="1" dirty="0"/>
          </a:p>
          <a:p>
            <a:pPr marL="0" indent="0">
              <a:buNone/>
            </a:pPr>
            <a:r>
              <a:rPr lang="en-US" dirty="0"/>
              <a:t>UPPC met on Friday, October 14.  A number of items were discussed including whether UPPC should primarily focus on the evaluation of bills provided from SEC originating in other Senate councils or should it play a more proactive role and create our own legislation based on the broad role expressed in the Bylaws and Charter.  An example of the former was just how to approach specific program changes in a bill originating from UAC.  UPPC felt could be more effective in its function of commenting as to whether or not a bill is ready for full Senate discussion, if something similar to a Campus Impact Statement were provided with each bill.  UPPC would then decide if additional information is needed.  In the case of a more proactive role as exemplified by a specific request to comment on a recent report on SIRF evaluations, it was proposed that the originators of the report appear before UPPC so we could hear a summary and also have a chance for some one on one discussion.  A similar approach will be followed in responding to ongoing efforts to define future classroom needs.  A discussion also took place on whether the two standing Committees of UPPC should be constituted since they have not been in recent years.  It was felt that steps should be taken to have UPPC, itself, serve the function of these two committees unless the situation dictates otherwise.</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117094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u="sng" dirty="0" smtClean="0"/>
              <a:t>Old Business</a:t>
            </a:r>
            <a:endParaRPr lang="en-US" u="sng"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solidFill>
                  <a:srgbClr val="FF0000"/>
                </a:solidFill>
              </a:rPr>
              <a:t>Old Business</a:t>
            </a:r>
            <a:endParaRPr lang="en-US" sz="1600" b="1" dirty="0">
              <a:solidFill>
                <a:srgbClr val="FF0000"/>
              </a:solidFill>
            </a:endParaRPr>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424837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Provost’s Report</a:t>
            </a:r>
          </a:p>
          <a:p>
            <a:pPr marL="0" indent="0" algn="ctr">
              <a:buNone/>
            </a:pPr>
            <a:r>
              <a:rPr lang="en-US" dirty="0" smtClean="0"/>
              <a:t>Susan Phillips</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solidFill>
                  <a:srgbClr val="FF0000"/>
                </a:solidFill>
              </a:rPr>
              <a:t>Provost’s Report - Susan Phillips</a:t>
            </a:r>
            <a:endParaRPr lang="en-US" sz="1600" b="1" dirty="0">
              <a:solidFill>
                <a:srgbClr val="FF0000"/>
              </a:solidFill>
            </a:endParaRPr>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221289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u="sng" dirty="0" smtClean="0"/>
              <a:t>Changes in </a:t>
            </a:r>
            <a:r>
              <a:rPr lang="en-US" u="sng" dirty="0"/>
              <a:t>C</a:t>
            </a:r>
            <a:r>
              <a:rPr lang="en-US" u="sng" dirty="0" smtClean="0"/>
              <a:t>ouncil </a:t>
            </a:r>
            <a:r>
              <a:rPr lang="en-US" u="sng" dirty="0"/>
              <a:t>M</a:t>
            </a:r>
            <a:r>
              <a:rPr lang="en-US" u="sng" dirty="0" smtClean="0"/>
              <a:t>embership</a:t>
            </a:r>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solidFill>
                  <a:srgbClr val="FF0000"/>
                </a:solidFill>
              </a:rPr>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2588270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a:xfrm>
            <a:off x="4191000" y="273050"/>
            <a:ext cx="4495800" cy="5853113"/>
          </a:xfrm>
        </p:spPr>
        <p:txBody>
          <a:bodyPr>
            <a:normAutofit fontScale="40000" lnSpcReduction="20000"/>
          </a:bodyPr>
          <a:lstStyle/>
          <a:p>
            <a:pPr marL="0" indent="0" algn="r">
              <a:buNone/>
            </a:pPr>
            <a:r>
              <a:rPr lang="en-US" b="1" dirty="0"/>
              <a:t>Senate Bill 1112-03</a:t>
            </a:r>
            <a:endParaRPr lang="en-US" dirty="0"/>
          </a:p>
          <a:p>
            <a:pPr marL="0" indent="0" algn="ctr">
              <a:buNone/>
            </a:pPr>
            <a:r>
              <a:rPr lang="en-US" b="1" dirty="0"/>
              <a:t> </a:t>
            </a:r>
            <a:endParaRPr lang="en-US" dirty="0"/>
          </a:p>
          <a:p>
            <a:pPr marL="0" indent="0" algn="ctr">
              <a:buNone/>
            </a:pPr>
            <a:r>
              <a:rPr lang="en-US" b="1" dirty="0"/>
              <a:t>UNIVERSITY SENATE</a:t>
            </a:r>
            <a:endParaRPr lang="en-US" dirty="0"/>
          </a:p>
          <a:p>
            <a:pPr marL="0" indent="0" algn="ctr">
              <a:buNone/>
            </a:pPr>
            <a:r>
              <a:rPr lang="en-US" dirty="0"/>
              <a:t> </a:t>
            </a:r>
          </a:p>
          <a:p>
            <a:pPr marL="0" indent="0" algn="ctr">
              <a:buNone/>
            </a:pPr>
            <a:r>
              <a:rPr lang="en-US" dirty="0"/>
              <a:t>UNVERSITY AT ALBANY</a:t>
            </a:r>
          </a:p>
          <a:p>
            <a:pPr marL="0" indent="0" algn="ctr">
              <a:buNone/>
            </a:pPr>
            <a:r>
              <a:rPr lang="en-US" dirty="0"/>
              <a:t>STATE UNIVERSITY OF NEW YORK</a:t>
            </a:r>
          </a:p>
          <a:p>
            <a:pPr marL="0" indent="0" algn="ctr">
              <a:buNone/>
            </a:pPr>
            <a:r>
              <a:rPr lang="en-US" dirty="0"/>
              <a:t> </a:t>
            </a:r>
          </a:p>
          <a:p>
            <a:pPr marL="0" indent="0" algn="ctr">
              <a:buNone/>
            </a:pPr>
            <a:r>
              <a:rPr lang="en-US" dirty="0"/>
              <a:t> </a:t>
            </a:r>
          </a:p>
          <a:p>
            <a:pPr marL="0" indent="0" algn="ctr">
              <a:buNone/>
            </a:pPr>
            <a:r>
              <a:rPr lang="en-US" dirty="0"/>
              <a:t> </a:t>
            </a:r>
          </a:p>
          <a:p>
            <a:pPr marL="0" indent="0">
              <a:buNone/>
            </a:pPr>
            <a:r>
              <a:rPr lang="en-US" dirty="0"/>
              <a:t>Introduced by:	</a:t>
            </a:r>
            <a:r>
              <a:rPr lang="en-US" dirty="0" smtClean="0"/>
              <a:t>UAC</a:t>
            </a:r>
            <a:r>
              <a:rPr lang="en-US" dirty="0"/>
              <a:t>	</a:t>
            </a:r>
          </a:p>
          <a:p>
            <a:pPr marL="0" indent="0">
              <a:buNone/>
            </a:pPr>
            <a:r>
              <a:rPr lang="en-US" dirty="0"/>
              <a:t> </a:t>
            </a:r>
          </a:p>
          <a:p>
            <a:pPr marL="0" indent="0">
              <a:buNone/>
            </a:pPr>
            <a:r>
              <a:rPr lang="en-US" dirty="0"/>
              <a:t> </a:t>
            </a:r>
          </a:p>
          <a:p>
            <a:pPr marL="0" indent="0">
              <a:buNone/>
            </a:pPr>
            <a:r>
              <a:rPr lang="en-US" dirty="0"/>
              <a:t>Date:		</a:t>
            </a:r>
            <a:r>
              <a:rPr lang="en-US" dirty="0" smtClean="0"/>
              <a:t>October 24, 2011</a:t>
            </a:r>
            <a:r>
              <a:rPr lang="en-US" dirty="0"/>
              <a:t>	</a:t>
            </a:r>
          </a:p>
          <a:p>
            <a:pPr marL="0" indent="0">
              <a:buNone/>
            </a:pPr>
            <a:r>
              <a:rPr lang="en-US" dirty="0"/>
              <a:t> </a:t>
            </a:r>
          </a:p>
          <a:p>
            <a:pPr marL="0" indent="0">
              <a:buNone/>
            </a:pPr>
            <a:r>
              <a:rPr lang="en-US" b="1" dirty="0"/>
              <a:t> </a:t>
            </a:r>
            <a:endParaRPr lang="en-US" dirty="0"/>
          </a:p>
          <a:p>
            <a:pPr marL="0" indent="0">
              <a:buNone/>
            </a:pPr>
            <a:r>
              <a:rPr lang="en-US" b="1" dirty="0"/>
              <a:t>Revisions To Bioethics Minor</a:t>
            </a:r>
            <a:endParaRPr lang="en-US" dirty="0"/>
          </a:p>
          <a:p>
            <a:pPr marL="0" indent="0">
              <a:buNone/>
            </a:pPr>
            <a:r>
              <a:rPr lang="en-US" b="1" dirty="0"/>
              <a:t> </a:t>
            </a:r>
            <a:endParaRPr lang="en-US" dirty="0"/>
          </a:p>
          <a:p>
            <a:pPr marL="0" indent="0">
              <a:buNone/>
            </a:pPr>
            <a:r>
              <a:rPr lang="en-US" dirty="0"/>
              <a:t>IT IS HEREBY PROPOSED THAT THE FOLLOWING BE ADOPTED:</a:t>
            </a:r>
          </a:p>
          <a:p>
            <a:pPr marL="0" indent="0">
              <a:buNone/>
            </a:pPr>
            <a:r>
              <a:rPr lang="en-US" dirty="0"/>
              <a:t> </a:t>
            </a:r>
          </a:p>
          <a:p>
            <a:pPr marL="0" indent="0">
              <a:buNone/>
            </a:pPr>
            <a:r>
              <a:rPr lang="en-US" dirty="0"/>
              <a:t> </a:t>
            </a:r>
          </a:p>
          <a:p>
            <a:pPr marL="0" lvl="0" indent="0">
              <a:buNone/>
            </a:pPr>
            <a:r>
              <a:rPr lang="en-US" dirty="0"/>
              <a:t>That SPH 342 be added to existing courses to fulfill the Bioethics minor.</a:t>
            </a:r>
          </a:p>
          <a:p>
            <a:pPr marL="0" indent="0">
              <a:buNone/>
            </a:pPr>
            <a:r>
              <a:rPr lang="en-US" dirty="0"/>
              <a:t> </a:t>
            </a:r>
          </a:p>
          <a:p>
            <a:pPr marL="0" lvl="0" indent="0">
              <a:buNone/>
            </a:pPr>
            <a:r>
              <a:rPr lang="en-US" dirty="0"/>
              <a:t>That this takes effect for the Fall 2011 semester.</a:t>
            </a:r>
          </a:p>
          <a:p>
            <a:pPr marL="0" indent="0">
              <a:buNone/>
            </a:pPr>
            <a:r>
              <a:rPr lang="en-US" dirty="0"/>
              <a:t> </a:t>
            </a:r>
          </a:p>
          <a:p>
            <a:pPr marL="0" lvl="0" indent="0">
              <a:buNone/>
            </a:pPr>
            <a:r>
              <a:rPr lang="en-US" dirty="0"/>
              <a:t>That this proposal be forwarded to President George M. Philip for approval.</a:t>
            </a:r>
          </a:p>
          <a:p>
            <a:pPr marL="0" indent="0" algn="ctr">
              <a:buNone/>
            </a:pPr>
            <a:r>
              <a:rPr lang="en-US" b="1" dirty="0"/>
              <a:t/>
            </a:r>
            <a:br>
              <a:rPr lang="en-US" b="1" dirty="0"/>
            </a:br>
            <a:r>
              <a:rPr lang="en-US" b="1" dirty="0"/>
              <a:t> </a:t>
            </a:r>
            <a:endParaRPr lang="en-US" dirty="0"/>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solidFill>
                  <a:srgbClr val="FF0000"/>
                </a:solidFill>
              </a:rPr>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367166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a:xfrm>
            <a:off x="4114800" y="273050"/>
            <a:ext cx="4572000" cy="5853113"/>
          </a:xfrm>
        </p:spPr>
        <p:txBody>
          <a:bodyPr>
            <a:normAutofit fontScale="40000" lnSpcReduction="20000"/>
          </a:bodyPr>
          <a:lstStyle/>
          <a:p>
            <a:pPr marL="0" indent="0" algn="r">
              <a:buNone/>
            </a:pPr>
            <a:r>
              <a:rPr lang="en-US" b="1" dirty="0"/>
              <a:t>Senate Bill 1112-04</a:t>
            </a:r>
            <a:endParaRPr lang="en-US" dirty="0"/>
          </a:p>
          <a:p>
            <a:pPr marL="0" indent="0">
              <a:buNone/>
            </a:pPr>
            <a:r>
              <a:rPr lang="en-US" b="1" dirty="0"/>
              <a:t> </a:t>
            </a:r>
            <a:endParaRPr lang="en-US" dirty="0"/>
          </a:p>
          <a:p>
            <a:pPr marL="0" indent="0" algn="ctr">
              <a:buNone/>
            </a:pPr>
            <a:r>
              <a:rPr lang="en-US" b="1" dirty="0"/>
              <a:t>UNIVERSITY SENATE</a:t>
            </a:r>
            <a:endParaRPr lang="en-US" dirty="0"/>
          </a:p>
          <a:p>
            <a:pPr marL="0" indent="0" algn="ctr">
              <a:buNone/>
            </a:pPr>
            <a:r>
              <a:rPr lang="en-US" dirty="0"/>
              <a:t> </a:t>
            </a:r>
          </a:p>
          <a:p>
            <a:pPr marL="0" indent="0" algn="ctr">
              <a:buNone/>
            </a:pPr>
            <a:r>
              <a:rPr lang="en-US" dirty="0"/>
              <a:t>UNVERSITY AT ALBANY</a:t>
            </a:r>
          </a:p>
          <a:p>
            <a:pPr marL="0" indent="0" algn="ctr">
              <a:buNone/>
            </a:pPr>
            <a:r>
              <a:rPr lang="en-US" dirty="0"/>
              <a:t>STATE UNIVERSITY OF NEW YORK</a:t>
            </a:r>
          </a:p>
          <a:p>
            <a:pPr marL="0" indent="0" algn="ctr">
              <a:buNone/>
            </a:pPr>
            <a:r>
              <a:rPr lang="en-US" dirty="0"/>
              <a:t> </a:t>
            </a:r>
          </a:p>
          <a:p>
            <a:pPr marL="0" indent="0" algn="ctr">
              <a:buNone/>
            </a:pPr>
            <a:r>
              <a:rPr lang="en-US" dirty="0"/>
              <a:t> </a:t>
            </a:r>
          </a:p>
          <a:p>
            <a:pPr marL="0" indent="0">
              <a:buNone/>
            </a:pPr>
            <a:r>
              <a:rPr lang="en-US" dirty="0"/>
              <a:t> </a:t>
            </a:r>
          </a:p>
          <a:p>
            <a:pPr marL="0" indent="0">
              <a:buNone/>
            </a:pPr>
            <a:r>
              <a:rPr lang="en-US" dirty="0"/>
              <a:t>Introduced by:	UAC</a:t>
            </a:r>
          </a:p>
          <a:p>
            <a:pPr marL="0" indent="0">
              <a:buNone/>
            </a:pPr>
            <a:r>
              <a:rPr lang="en-US" dirty="0"/>
              <a:t> </a:t>
            </a:r>
          </a:p>
          <a:p>
            <a:pPr marL="0" indent="0">
              <a:buNone/>
            </a:pPr>
            <a:r>
              <a:rPr lang="en-US" dirty="0"/>
              <a:t> </a:t>
            </a:r>
          </a:p>
          <a:p>
            <a:pPr marL="0" indent="0">
              <a:buNone/>
            </a:pPr>
            <a:r>
              <a:rPr lang="en-US" dirty="0"/>
              <a:t>Date:		</a:t>
            </a:r>
            <a:r>
              <a:rPr lang="en-US" dirty="0" smtClean="0"/>
              <a:t>October </a:t>
            </a:r>
            <a:r>
              <a:rPr lang="en-US" dirty="0"/>
              <a:t>24, 2011</a:t>
            </a:r>
          </a:p>
          <a:p>
            <a:pPr marL="0" indent="0">
              <a:buNone/>
            </a:pPr>
            <a:r>
              <a:rPr lang="en-US" dirty="0"/>
              <a:t> </a:t>
            </a:r>
          </a:p>
          <a:p>
            <a:pPr marL="0" indent="0">
              <a:buNone/>
            </a:pPr>
            <a:r>
              <a:rPr lang="en-US" b="1" dirty="0"/>
              <a:t> </a:t>
            </a:r>
            <a:endParaRPr lang="en-US" dirty="0"/>
          </a:p>
          <a:p>
            <a:pPr marL="0" indent="0">
              <a:buNone/>
            </a:pPr>
            <a:r>
              <a:rPr lang="en-US" b="1" dirty="0"/>
              <a:t>MINOR IN </a:t>
            </a:r>
            <a:r>
              <a:rPr lang="en-US" b="1" dirty="0" smtClean="0"/>
              <a:t>INFORMATICS</a:t>
            </a:r>
            <a:endParaRPr lang="en-US" dirty="0"/>
          </a:p>
          <a:p>
            <a:pPr marL="0" indent="0">
              <a:buNone/>
            </a:pPr>
            <a:r>
              <a:rPr lang="en-US" b="1" dirty="0"/>
              <a:t> </a:t>
            </a:r>
            <a:endParaRPr lang="en-US" dirty="0"/>
          </a:p>
          <a:p>
            <a:pPr marL="0" indent="0">
              <a:buNone/>
            </a:pPr>
            <a:r>
              <a:rPr lang="en-US" dirty="0"/>
              <a:t>IT IS HEREBY PROPOSED THAT THE FOLLOWING BE ADOPTED:</a:t>
            </a:r>
          </a:p>
          <a:p>
            <a:pPr marL="0" indent="0">
              <a:buNone/>
            </a:pPr>
            <a:r>
              <a:rPr lang="en-US" dirty="0"/>
              <a:t> </a:t>
            </a:r>
          </a:p>
          <a:p>
            <a:pPr marL="0" indent="0">
              <a:buNone/>
            </a:pPr>
            <a:r>
              <a:rPr lang="en-US" dirty="0"/>
              <a:t> </a:t>
            </a:r>
          </a:p>
          <a:p>
            <a:pPr marL="0" lvl="0" indent="0">
              <a:buNone/>
            </a:pPr>
            <a:r>
              <a:rPr lang="en-US" dirty="0"/>
              <a:t>That this takes effect for the Fall 2011 semester.</a:t>
            </a:r>
          </a:p>
          <a:p>
            <a:pPr marL="0" indent="0">
              <a:buNone/>
            </a:pPr>
            <a:r>
              <a:rPr lang="en-US" dirty="0"/>
              <a:t> </a:t>
            </a:r>
          </a:p>
          <a:p>
            <a:pPr marL="0" lvl="0" indent="0">
              <a:buNone/>
            </a:pPr>
            <a:r>
              <a:rPr lang="en-US" dirty="0"/>
              <a:t>That this proposal be forwarded to President George M. Philip for approval.</a:t>
            </a:r>
          </a:p>
          <a:p>
            <a:pPr marL="0" indent="0">
              <a:buNone/>
            </a:pPr>
            <a:r>
              <a:rPr lang="en-US" dirty="0"/>
              <a:t> </a:t>
            </a:r>
          </a:p>
          <a:p>
            <a:pPr marL="0" indent="0">
              <a:buNone/>
            </a:pPr>
            <a:r>
              <a:rPr lang="en-US" dirty="0"/>
              <a:t/>
            </a:r>
            <a:br>
              <a:rPr lang="en-US" dirty="0"/>
            </a:br>
            <a:r>
              <a:rPr lang="en-US" dirty="0"/>
              <a:t> </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solidFill>
                  <a:srgbClr val="FF0000"/>
                </a:solidFill>
              </a:rPr>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3904569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a:xfrm>
            <a:off x="4267200" y="273050"/>
            <a:ext cx="4419600" cy="5853113"/>
          </a:xfrm>
        </p:spPr>
        <p:txBody>
          <a:bodyPr>
            <a:normAutofit fontScale="40000" lnSpcReduction="20000"/>
          </a:bodyPr>
          <a:lstStyle/>
          <a:p>
            <a:pPr marL="0" indent="0" algn="r">
              <a:buNone/>
            </a:pPr>
            <a:r>
              <a:rPr lang="en-US" b="1" dirty="0"/>
              <a:t>Senate Bill 1112-05</a:t>
            </a:r>
            <a:endParaRPr lang="en-US" dirty="0"/>
          </a:p>
          <a:p>
            <a:pPr marL="0" indent="0">
              <a:buNone/>
            </a:pPr>
            <a:r>
              <a:rPr lang="en-US" b="1" dirty="0"/>
              <a:t> </a:t>
            </a:r>
            <a:endParaRPr lang="en-US" dirty="0"/>
          </a:p>
          <a:p>
            <a:pPr marL="0" indent="0">
              <a:buNone/>
            </a:pPr>
            <a:r>
              <a:rPr lang="en-US" b="1" dirty="0"/>
              <a:t> </a:t>
            </a:r>
            <a:endParaRPr lang="en-US" dirty="0"/>
          </a:p>
          <a:p>
            <a:pPr marL="0" indent="0">
              <a:buNone/>
            </a:pPr>
            <a:r>
              <a:rPr lang="en-US" b="1" dirty="0"/>
              <a:t> </a:t>
            </a:r>
            <a:endParaRPr lang="en-US" dirty="0"/>
          </a:p>
          <a:p>
            <a:pPr marL="0" indent="0" algn="ctr">
              <a:buNone/>
            </a:pPr>
            <a:r>
              <a:rPr lang="en-US" b="1" dirty="0"/>
              <a:t>UNIVERSITY SENATE</a:t>
            </a:r>
            <a:endParaRPr lang="en-US" dirty="0"/>
          </a:p>
          <a:p>
            <a:pPr marL="0" indent="0" algn="ctr">
              <a:buNone/>
            </a:pPr>
            <a:r>
              <a:rPr lang="en-US" dirty="0"/>
              <a:t> </a:t>
            </a:r>
          </a:p>
          <a:p>
            <a:pPr marL="0" indent="0" algn="ctr">
              <a:buNone/>
            </a:pPr>
            <a:r>
              <a:rPr lang="en-US" dirty="0"/>
              <a:t>UNVERSITY AT ALBANY</a:t>
            </a:r>
          </a:p>
          <a:p>
            <a:pPr marL="0" indent="0" algn="ctr">
              <a:buNone/>
            </a:pPr>
            <a:r>
              <a:rPr lang="en-US" dirty="0"/>
              <a:t>STATE UNIVERSITY OF NEW YORK</a:t>
            </a:r>
          </a:p>
          <a:p>
            <a:pPr marL="0" indent="0" algn="ctr">
              <a:buNone/>
            </a:pPr>
            <a:r>
              <a:rPr lang="en-US" dirty="0"/>
              <a:t> </a:t>
            </a:r>
          </a:p>
          <a:p>
            <a:pPr marL="0" indent="0" algn="ctr">
              <a:buNone/>
            </a:pPr>
            <a:r>
              <a:rPr lang="en-US" dirty="0"/>
              <a:t> </a:t>
            </a:r>
          </a:p>
          <a:p>
            <a:pPr marL="0" indent="0">
              <a:buNone/>
            </a:pPr>
            <a:r>
              <a:rPr lang="en-US" dirty="0"/>
              <a:t> </a:t>
            </a:r>
          </a:p>
          <a:p>
            <a:pPr marL="0" indent="0">
              <a:buNone/>
            </a:pPr>
            <a:r>
              <a:rPr lang="en-US" dirty="0"/>
              <a:t>Introduced by</a:t>
            </a:r>
            <a:r>
              <a:rPr lang="en-US" dirty="0" smtClean="0"/>
              <a:t>:</a:t>
            </a:r>
            <a:r>
              <a:rPr lang="en-US" dirty="0"/>
              <a:t>	UAC	</a:t>
            </a:r>
          </a:p>
          <a:p>
            <a:pPr marL="0" indent="0">
              <a:buNone/>
            </a:pPr>
            <a:r>
              <a:rPr lang="en-US" dirty="0"/>
              <a:t> </a:t>
            </a:r>
          </a:p>
          <a:p>
            <a:pPr marL="0" indent="0">
              <a:buNone/>
            </a:pPr>
            <a:r>
              <a:rPr lang="en-US" dirty="0"/>
              <a:t> </a:t>
            </a:r>
          </a:p>
          <a:p>
            <a:pPr marL="0" indent="0">
              <a:buNone/>
            </a:pPr>
            <a:r>
              <a:rPr lang="en-US" dirty="0"/>
              <a:t>Date:		October 24, 2011</a:t>
            </a:r>
          </a:p>
          <a:p>
            <a:pPr marL="0" indent="0">
              <a:buNone/>
            </a:pPr>
            <a:r>
              <a:rPr lang="en-US" dirty="0"/>
              <a:t> </a:t>
            </a:r>
          </a:p>
          <a:p>
            <a:pPr marL="0" indent="0">
              <a:buNone/>
            </a:pPr>
            <a:r>
              <a:rPr lang="en-US" b="1" dirty="0"/>
              <a:t> </a:t>
            </a:r>
            <a:endParaRPr lang="en-US" dirty="0"/>
          </a:p>
          <a:p>
            <a:pPr marL="0" indent="0">
              <a:buNone/>
            </a:pPr>
            <a:r>
              <a:rPr lang="en-US" b="1" dirty="0"/>
              <a:t>DEGREE REQUIREMENTS FOR THE MAJOR IN ACCOUNTING</a:t>
            </a:r>
            <a:endParaRPr lang="en-US" dirty="0"/>
          </a:p>
          <a:p>
            <a:pPr marL="0" indent="0">
              <a:buNone/>
            </a:pPr>
            <a:r>
              <a:rPr lang="en-US" b="1" dirty="0"/>
              <a:t> </a:t>
            </a:r>
            <a:endParaRPr lang="en-US" dirty="0"/>
          </a:p>
          <a:p>
            <a:pPr marL="0" indent="0">
              <a:buNone/>
            </a:pPr>
            <a:r>
              <a:rPr lang="en-US" dirty="0"/>
              <a:t>IT IS HEREBY PROPOSED THAT THE FOLLOWING BE ADOPTED:</a:t>
            </a:r>
          </a:p>
          <a:p>
            <a:pPr marL="0" indent="0">
              <a:buNone/>
            </a:pPr>
            <a:r>
              <a:rPr lang="en-US" dirty="0"/>
              <a:t> </a:t>
            </a:r>
          </a:p>
          <a:p>
            <a:pPr marL="0" indent="0">
              <a:buNone/>
            </a:pPr>
            <a:r>
              <a:rPr lang="en-US" dirty="0"/>
              <a:t> </a:t>
            </a:r>
          </a:p>
          <a:p>
            <a:pPr marL="0" lvl="0" indent="0">
              <a:buNone/>
            </a:pPr>
            <a:r>
              <a:rPr lang="en-US" dirty="0"/>
              <a:t>That this takes effect for the Fall 2011 semester.</a:t>
            </a:r>
          </a:p>
          <a:p>
            <a:pPr marL="0" indent="0">
              <a:buNone/>
            </a:pPr>
            <a:r>
              <a:rPr lang="en-US" dirty="0"/>
              <a:t> </a:t>
            </a:r>
          </a:p>
          <a:p>
            <a:pPr marL="0" lvl="0" indent="0">
              <a:buNone/>
            </a:pPr>
            <a:r>
              <a:rPr lang="en-US" dirty="0"/>
              <a:t>That this proposal be forwarded to President George M. Philip for approval.</a:t>
            </a:r>
          </a:p>
          <a:p>
            <a:pPr marL="0" indent="0">
              <a:buNone/>
            </a:pPr>
            <a:r>
              <a:rPr lang="en-US" b="1" dirty="0"/>
              <a:t> </a:t>
            </a:r>
            <a:endParaRPr lang="en-US" dirty="0"/>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solidFill>
                  <a:srgbClr val="FF0000"/>
                </a:solidFill>
              </a:rPr>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1669102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u="sng" dirty="0" smtClean="0"/>
              <a:t>Adjournment</a:t>
            </a:r>
            <a:endParaRPr lang="en-US" u="sng"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solidFill>
                  <a:srgbClr val="FF0000"/>
                </a:solidFill>
              </a:rPr>
              <a:t>Adjournment</a:t>
            </a:r>
            <a:endParaRPr lang="en-US" dirty="0">
              <a:solidFill>
                <a:srgbClr val="FF0000"/>
              </a:solidFill>
            </a:endParaRPr>
          </a:p>
          <a:p>
            <a:r>
              <a:rPr lang="en-US" dirty="0"/>
              <a:t> </a:t>
            </a:r>
          </a:p>
          <a:p>
            <a:r>
              <a:rPr lang="en-US" dirty="0"/>
              <a:t> </a:t>
            </a:r>
          </a:p>
        </p:txBody>
      </p:sp>
    </p:spTree>
    <p:extLst>
      <p:ext uri="{BB962C8B-B14F-4D97-AF65-F5344CB8AC3E}">
        <p14:creationId xmlns:p14="http://schemas.microsoft.com/office/powerpoint/2010/main" val="3880103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92500" lnSpcReduction="10000"/>
          </a:bodyPr>
          <a:lstStyle/>
          <a:p>
            <a:pPr marL="0" indent="0">
              <a:buNone/>
            </a:pPr>
            <a:r>
              <a:rPr lang="en-US" sz="2000" b="1" dirty="0"/>
              <a:t>UNIVERSITY SENATE CHAIR’S REPORT – </a:t>
            </a:r>
            <a:r>
              <a:rPr lang="en-US" sz="2000" b="1" dirty="0" smtClean="0"/>
              <a:t>Susanna Fessler, </a:t>
            </a:r>
            <a:r>
              <a:rPr lang="en-US" sz="2000" b="1" dirty="0"/>
              <a:t>Chair</a:t>
            </a:r>
          </a:p>
          <a:p>
            <a:r>
              <a:rPr lang="en-US" sz="1400" dirty="0"/>
              <a:t>Most councils have completed the process of committee formation, and those rosters--as available--are being posted to the Senate website. Student senators are also almost entirely in place. I'd like to thank the GSO and the SA for their hard work in making that all happen.</a:t>
            </a:r>
          </a:p>
          <a:p>
            <a:pPr marL="0" indent="0">
              <a:buNone/>
            </a:pPr>
            <a:r>
              <a:rPr lang="en-US" sz="1400" dirty="0"/>
              <a:t> </a:t>
            </a:r>
          </a:p>
          <a:p>
            <a:r>
              <a:rPr lang="en-US" sz="1400" dirty="0"/>
              <a:t>The Senate has recently received the Honors College annual report and it has been forwarded to the Senate for comments. Questions or concerns about the report can be sent to Prof. Jeff Haugaard. </a:t>
            </a:r>
          </a:p>
          <a:p>
            <a:pPr marL="0" indent="0">
              <a:buNone/>
            </a:pPr>
            <a:endParaRPr lang="en-US" sz="1400" dirty="0"/>
          </a:p>
          <a:p>
            <a:r>
              <a:rPr lang="en-US" sz="1400" dirty="0"/>
              <a:t>The Senate has been asked to review the report of the Course Assessment Advisory Committee at </a:t>
            </a:r>
            <a:r>
              <a:rPr lang="en-US" sz="1400" u="sng" dirty="0">
                <a:hlinkClick r:id="rId2"/>
              </a:rPr>
              <a:t>https://wiki.albany.edu/display/irpe/Course+Assessment+Advisory+Committee</a:t>
            </a:r>
            <a:r>
              <a:rPr lang="en-US" sz="1400" dirty="0"/>
              <a:t>, and to send questions or comments to the co-chairs, Heidi Andrade (</a:t>
            </a:r>
            <a:r>
              <a:rPr lang="en-US" sz="1400" u="sng" dirty="0">
                <a:hlinkClick r:id="rId3"/>
              </a:rPr>
              <a:t>hadrande@albany.edu</a:t>
            </a:r>
            <a:r>
              <a:rPr lang="en-US" sz="1400" dirty="0"/>
              <a:t>) or Bruce Szelest (</a:t>
            </a:r>
            <a:r>
              <a:rPr lang="en-US" sz="1400" u="sng" dirty="0">
                <a:hlinkClick r:id="rId4"/>
              </a:rPr>
              <a:t>bszelest@albany.edu</a:t>
            </a:r>
            <a:r>
              <a:rPr lang="en-US" sz="1400" dirty="0"/>
              <a:t>) by November 11. The Advisory Committee was constituted in consultation with the 2009-10 Senate Governance Council as its report, from the very beginning, was expected to contain a number of recommendations around issues that relate to the work of various Senate councils. </a:t>
            </a:r>
          </a:p>
          <a:p>
            <a:pPr marL="0" indent="0">
              <a:buNone/>
            </a:pPr>
            <a:endParaRPr lang="en-US" sz="1400" dirty="0"/>
          </a:p>
          <a:p>
            <a:r>
              <a:rPr lang="en-US" sz="1400" dirty="0"/>
              <a:t>The annual Fall Faculty Meeting has been scheduled for Wednesday, October 26th at 2:30 p.m. in the Campus Center Ballroom. Please encourage your colleagues to attend.  In the interest of cost-saving and conservation, hard copies of meeting materials will not be provided but rather posted ahead of time on the Senate website.</a:t>
            </a:r>
          </a:p>
          <a:p>
            <a:pPr marL="0" indent="0">
              <a:buNone/>
            </a:pPr>
            <a:endParaRPr lang="en-US" sz="1400"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solidFill>
                  <a:srgbClr val="FF0000"/>
                </a:solidFill>
              </a:rPr>
              <a:t>Senate Chair’s Report - Susanna Fessler</a:t>
            </a:r>
            <a:endParaRPr lang="en-US" sz="1600" b="1" dirty="0">
              <a:solidFill>
                <a:srgbClr val="FF0000"/>
              </a:solidFill>
            </a:endParaRPr>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358606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a:xfrm>
            <a:off x="3276600" y="273050"/>
            <a:ext cx="5715000" cy="6280150"/>
          </a:xfrm>
        </p:spPr>
        <p:txBody>
          <a:bodyPr>
            <a:noAutofit/>
          </a:bodyPr>
          <a:lstStyle/>
          <a:p>
            <a:pPr marL="0" indent="0">
              <a:buNone/>
            </a:pPr>
            <a:r>
              <a:rPr lang="en-US" sz="1400" b="1" dirty="0"/>
              <a:t>UFS (University Faculty Senator’s Report) –Daniel D. White, J. Philippe Abraham &amp; Shadi Shahedipour-Sandvik, SUNY </a:t>
            </a:r>
            <a:r>
              <a:rPr lang="en-US" sz="1400" b="1" dirty="0" smtClean="0"/>
              <a:t>Senators</a:t>
            </a:r>
          </a:p>
          <a:p>
            <a:pPr marL="0" indent="0">
              <a:buNone/>
            </a:pPr>
            <a:endParaRPr lang="en-US" sz="1400" b="1" dirty="0"/>
          </a:p>
          <a:p>
            <a:r>
              <a:rPr lang="en-US" sz="1100" dirty="0"/>
              <a:t>The following information is posted on the SUNY Faculty Senate website (</a:t>
            </a:r>
            <a:r>
              <a:rPr lang="en-US" sz="1100" u="sng" dirty="0">
                <a:hlinkClick r:id="rId2"/>
              </a:rPr>
              <a:t>http://www.suny.edu/facultysenate/</a:t>
            </a:r>
            <a:r>
              <a:rPr lang="en-US" sz="1100" dirty="0"/>
              <a:t>) for your information.</a:t>
            </a:r>
          </a:p>
          <a:p>
            <a:pPr lvl="0"/>
            <a:r>
              <a:rPr lang="en-US" sz="1100" b="1" dirty="0"/>
              <a:t>“Shared Services Q &amp; A with Provost David </a:t>
            </a:r>
            <a:r>
              <a:rPr lang="en-US" sz="1100" b="1" dirty="0" err="1" smtClean="0"/>
              <a:t>Lavallee</a:t>
            </a:r>
            <a:endParaRPr lang="en-US" sz="1100" b="1" dirty="0" smtClean="0"/>
          </a:p>
          <a:p>
            <a:pPr marL="0" lvl="0" indent="0">
              <a:buNone/>
            </a:pPr>
            <a:endParaRPr lang="en-US" sz="1100" dirty="0"/>
          </a:p>
          <a:p>
            <a:pPr marL="0" indent="0">
              <a:buNone/>
            </a:pPr>
            <a:r>
              <a:rPr lang="en-US" sz="1100" dirty="0"/>
              <a:t>Colleagues, </a:t>
            </a:r>
          </a:p>
          <a:p>
            <a:r>
              <a:rPr lang="en-US" sz="1100" dirty="0"/>
              <a:t>A large number of our colleagues across the University have already been affected by the SUNY-wide initiative that is now called "shared services.”</a:t>
            </a:r>
          </a:p>
          <a:p>
            <a:r>
              <a:rPr lang="en-US" sz="1100" dirty="0"/>
              <a:t>Two weeks ago Provost David </a:t>
            </a:r>
            <a:r>
              <a:rPr lang="en-US" sz="1100" dirty="0" err="1"/>
              <a:t>Lavallee</a:t>
            </a:r>
            <a:r>
              <a:rPr lang="en-US" sz="1100" dirty="0"/>
              <a:t> came to our UFS Fall Planning meeting, where he faced an hour of questions from a hundred of your colleagues about this and other issues facing the university.</a:t>
            </a:r>
          </a:p>
          <a:p>
            <a:r>
              <a:rPr lang="en-US" sz="1100" dirty="0"/>
              <a:t>After that meeting, we asked the Provost to come back to the table for a similar "q and a" from a much smaller group, where many of the questions would be repeated for a system-wide video audience. I was most pleased that Professors Shadi Shahedipour-Sandvik (UAlbany) and Phillip Ortiz (Empire State College) along with Tremayne Price, a student representative from the Student Assembly, agreed to join me on the panel.</a:t>
            </a:r>
          </a:p>
          <a:p>
            <a:r>
              <a:rPr lang="en-US" sz="1100" dirty="0"/>
              <a:t>The session was taped last Thursday, and unfortunately, it has taken much longer to get it posted on the SUNY website than I originally imagined. It is now up, to use the jargon, and can be found at  </a:t>
            </a:r>
            <a:r>
              <a:rPr lang="en-US" sz="1100" b="1" u="sng" dirty="0">
                <a:hlinkClick r:id="rId3"/>
              </a:rPr>
              <a:t>http://www.youtube.com/watch?v=CMZqW68ZJ24</a:t>
            </a:r>
            <a:endParaRPr lang="en-US" sz="1100" dirty="0"/>
          </a:p>
          <a:p>
            <a:r>
              <a:rPr lang="en-US" sz="1100" dirty="0" smtClean="0"/>
              <a:t>Just to be clear, we believe that this initiative has the potential to reshape important aspects of our traditional campus communities. For that reason, the UFS Executive Committee and I are committed to getting the very best information we have available about the initiative, what it is, what it may become and what it potentially could be, into your [sic].</a:t>
            </a:r>
          </a:p>
          <a:p>
            <a:r>
              <a:rPr lang="en-US" sz="1100" dirty="0" smtClean="0"/>
              <a:t>At our upcoming plenary meeting at least two resolutions will be introduced on the subject, one from the Executive Committee, which was distributed last month when it was passed, and another by the Governance Committee. While we pledge to continue to monitor this and other financial initiatives at System, we believe that the most effective points from which to observe – and participate in – this process is through your campus governance organizations.</a:t>
            </a:r>
          </a:p>
          <a:p>
            <a:pPr marL="0" indent="0">
              <a:buNone/>
            </a:pPr>
            <a:r>
              <a:rPr lang="en-US" sz="1100" dirty="0" smtClean="0"/>
              <a:t>Ken O’Brien” </a:t>
            </a:r>
          </a:p>
          <a:p>
            <a:pPr marL="0" indent="0">
              <a:buNone/>
            </a:pPr>
            <a:endParaRPr lang="en-US" sz="1100" dirty="0" smtClean="0"/>
          </a:p>
          <a:p>
            <a:pPr marL="0" indent="0">
              <a:buNone/>
            </a:pPr>
            <a:r>
              <a:rPr lang="en-US" sz="1100" dirty="0" smtClean="0"/>
              <a:t>  </a:t>
            </a:r>
            <a:endParaRPr lang="en-US" sz="1100" dirty="0"/>
          </a:p>
          <a:p>
            <a:endParaRPr lang="en-US" sz="900"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solidFill>
                  <a:srgbClr val="FF0000"/>
                </a:solidFill>
              </a:rPr>
              <a:t>SUNY Senators’ Report (J. Philippe Abraham, Shadi Shahedipour-Sandvik, Daniel White)</a:t>
            </a:r>
            <a:endParaRPr lang="en-US" sz="1600" b="1" dirty="0">
              <a:solidFill>
                <a:srgbClr val="FF0000"/>
              </a:solidFill>
            </a:endParaRPr>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411347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sz="4800" b="1" dirty="0"/>
              <a:t>UFS (University Faculty Senator’s Report) –Daniel D. White, J. Philippe Abraham &amp; Shadi Shahedipour-Sandvik, SUNY </a:t>
            </a:r>
            <a:r>
              <a:rPr lang="en-US" sz="4800" b="1" dirty="0" smtClean="0"/>
              <a:t>Senators</a:t>
            </a:r>
          </a:p>
          <a:p>
            <a:pPr marL="0" indent="0">
              <a:buNone/>
            </a:pPr>
            <a:endParaRPr lang="en-US" sz="4800" b="1" dirty="0"/>
          </a:p>
          <a:p>
            <a:pPr lvl="0"/>
            <a:r>
              <a:rPr lang="en-US" sz="4000" dirty="0" smtClean="0"/>
              <a:t>The </a:t>
            </a:r>
            <a:r>
              <a:rPr lang="en-US" sz="4000" dirty="0"/>
              <a:t>SUNY Senate Undergraduate Research Symposium is scheduled for February 29, 2012 in the Legislative Office Building (LOB) Albany, NY.   </a:t>
            </a:r>
          </a:p>
          <a:p>
            <a:pPr lvl="0"/>
            <a:r>
              <a:rPr lang="en-US" sz="4000" dirty="0"/>
              <a:t>Special Announcement from the SUNY Office of University Life and Enrollment Management :2012 Benjamin &amp; David </a:t>
            </a:r>
            <a:r>
              <a:rPr lang="en-US" sz="4000" dirty="0" err="1"/>
              <a:t>Scharps</a:t>
            </a:r>
            <a:r>
              <a:rPr lang="en-US" sz="4000" dirty="0"/>
              <a:t> Legal Essay Competition. An essay competition for SUNY Juniors and Seniors First Prize - $1,500 Second Prize - $1,000 for the Best 2,000 Word Paper THIS YEAR'S TOPIC:  Cyber Bullying</a:t>
            </a:r>
          </a:p>
          <a:p>
            <a:pPr marL="0" indent="0">
              <a:buNone/>
            </a:pPr>
            <a:endParaRPr lang="en-US" sz="4000" dirty="0" smtClean="0"/>
          </a:p>
          <a:p>
            <a:pPr marL="0" indent="0">
              <a:buNone/>
            </a:pPr>
            <a:r>
              <a:rPr lang="en-US" sz="4000" dirty="0"/>
              <a:t>  </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solidFill>
                  <a:srgbClr val="FF0000"/>
                </a:solidFill>
              </a:rPr>
              <a:t>SUNY Senators’ Report (J. Philippe Abraham, Shadi Shahedipour-Sandvik, Daniel White)</a:t>
            </a:r>
            <a:endParaRPr lang="en-US" sz="1600" b="1" dirty="0">
              <a:solidFill>
                <a:srgbClr val="FF0000"/>
              </a:solidFill>
            </a:endParaRPr>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411347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40000" lnSpcReduction="20000"/>
          </a:bodyPr>
          <a:lstStyle/>
          <a:p>
            <a:endParaRPr lang="en-US" dirty="0" smtClean="0"/>
          </a:p>
          <a:p>
            <a:pPr marL="0" lvl="0" indent="0">
              <a:buNone/>
            </a:pPr>
            <a:r>
              <a:rPr lang="en-US" sz="3500" b="1" dirty="0"/>
              <a:t>Graduate Student Organization Report (Heidi Nicholls)</a:t>
            </a:r>
          </a:p>
          <a:p>
            <a:pPr marL="0" indent="0">
              <a:buNone/>
            </a:pPr>
            <a:endParaRPr lang="en-US" sz="3500" dirty="0" smtClean="0"/>
          </a:p>
          <a:p>
            <a:pPr marL="0" indent="0">
              <a:buNone/>
            </a:pPr>
            <a:r>
              <a:rPr lang="en-US" sz="3500" dirty="0" smtClean="0"/>
              <a:t>GSO </a:t>
            </a:r>
            <a:r>
              <a:rPr lang="en-US" sz="3500" dirty="0"/>
              <a:t>held their first voting assembly meeting on October 7th, 2011. Official introductions of the executive board and assembly were made. The meeting centered on discrepancies of the GSO Bylaws and Constitution, namely the assembly speaker position which has traditionally been held by the GSO president. Despite efforts to clarify these conflicting documents last year, it has been brought by Student Involvement to GSO that we were no longer considered in compliance. A vote was held to table to the topic until the members of assembly have been able to </a:t>
            </a:r>
            <a:r>
              <a:rPr lang="en-US" sz="3500" dirty="0" smtClean="0"/>
              <a:t>pull </a:t>
            </a:r>
            <a:r>
              <a:rPr lang="en-US" sz="3500" dirty="0"/>
              <a:t>together their nominations for an Assembly Speaker. Votes will be held on November 4. Nikhil Jain was voted in as Assembly Liaison and currently Tracy Chen </a:t>
            </a:r>
            <a:r>
              <a:rPr lang="en-US" sz="3500" dirty="0" smtClean="0"/>
              <a:t>has </a:t>
            </a:r>
            <a:r>
              <a:rPr lang="en-US" sz="3500" dirty="0"/>
              <a:t>been appointed to Programming Chair and </a:t>
            </a:r>
            <a:r>
              <a:rPr lang="en-US" sz="3500" dirty="0" err="1"/>
              <a:t>Raysa</a:t>
            </a:r>
            <a:r>
              <a:rPr lang="en-US" sz="3500" dirty="0"/>
              <a:t> </a:t>
            </a:r>
            <a:r>
              <a:rPr lang="en-US" sz="3500" dirty="0" err="1"/>
              <a:t>Capallan</a:t>
            </a:r>
            <a:r>
              <a:rPr lang="en-US" sz="3500" dirty="0"/>
              <a:t> to Senator, both awaiting confirmation at the November assembly meeting. Also addressed at our last meeting we focused on the budget. Due to a decrease of graduate student enrollment and increased spending over the summer on large expenditures such as the new printer, the GSO is working with a budget of $25,000 less than last year. Despite a tighter budget, GSO is pushing forward with their events, such as the upcoming Casino Night on Pearl Street, Interdepartmental Kickball Tournament, and offering free tickets to The Rocky Horror Picture Show. Something different in GSO this year is offering increased funds for groups who collaborate such as the Turkish Student Organization and Educational Psychology RGSO hosting a joint Apple Picking venture, </a:t>
            </a:r>
            <a:r>
              <a:rPr lang="en-US" sz="3500" dirty="0" err="1"/>
              <a:t>YesPlus</a:t>
            </a:r>
            <a:r>
              <a:rPr lang="en-US" sz="3500" dirty="0"/>
              <a:t> and ISO for Diwali, etc. Partnerships are the theme this year for the GSO, both among student groups and the larger parent organizations such as with SA, Alumni Association, etc. </a:t>
            </a:r>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solidFill>
                  <a:srgbClr val="FF0000"/>
                </a:solidFill>
              </a:rPr>
              <a:t>Graduate Student Organization Report (Heidi Nicholls)</a:t>
            </a:r>
            <a:endParaRPr lang="en-US" sz="1600" b="1" dirty="0">
              <a:solidFill>
                <a:srgbClr val="FF0000"/>
              </a:solidFill>
            </a:endParaRPr>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361466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47500" lnSpcReduction="20000"/>
          </a:bodyPr>
          <a:lstStyle/>
          <a:p>
            <a:pPr marL="0" lvl="0" indent="0">
              <a:buNone/>
            </a:pPr>
            <a:r>
              <a:rPr lang="en-US" b="1" dirty="0"/>
              <a:t>Student Association Report (Bryant Barksdale</a:t>
            </a:r>
            <a:r>
              <a:rPr lang="en-US" b="1" dirty="0" smtClean="0"/>
              <a:t>)</a:t>
            </a:r>
          </a:p>
          <a:p>
            <a:pPr marL="0" lvl="0" indent="0">
              <a:buNone/>
            </a:pPr>
            <a:endParaRPr lang="en-US" sz="3600" b="1" dirty="0">
              <a:solidFill>
                <a:srgbClr val="FF0000"/>
              </a:solidFill>
            </a:endParaRPr>
          </a:p>
          <a:p>
            <a:r>
              <a:rPr lang="en-US" dirty="0"/>
              <a:t>The Student Association participated in the community service month kickoff event on October 5th. The event involved some of our student groups working with K-12 students in </a:t>
            </a:r>
            <a:r>
              <a:rPr lang="en-US" dirty="0" smtClean="0"/>
              <a:t>mini-workshops </a:t>
            </a:r>
            <a:r>
              <a:rPr lang="en-US" dirty="0"/>
              <a:t>and then having </a:t>
            </a:r>
            <a:r>
              <a:rPr lang="en-US" dirty="0" smtClean="0"/>
              <a:t>them </a:t>
            </a:r>
            <a:r>
              <a:rPr lang="en-US" dirty="0"/>
              <a:t>show off what they had learned to all in attendance. Student Association members also participated in many other community service projects throughout the month which included:</a:t>
            </a:r>
          </a:p>
          <a:p>
            <a:pPr lvl="0">
              <a:buFont typeface="Wingdings" pitchFamily="2" charset="2"/>
              <a:buChar char="Ø"/>
            </a:pPr>
            <a:r>
              <a:rPr lang="en-US" dirty="0"/>
              <a:t>Canned Food Drive along with the GSO</a:t>
            </a:r>
          </a:p>
          <a:p>
            <a:pPr lvl="0">
              <a:buFont typeface="Wingdings" pitchFamily="2" charset="2"/>
              <a:buChar char="Ø"/>
            </a:pPr>
            <a:r>
              <a:rPr lang="en-US" dirty="0"/>
              <a:t>October 16</a:t>
            </a:r>
            <a:r>
              <a:rPr lang="en-US" baseline="30000" dirty="0"/>
              <a:t>th</a:t>
            </a:r>
            <a:r>
              <a:rPr lang="en-US" dirty="0"/>
              <a:t> Breast Cancer Walk</a:t>
            </a:r>
          </a:p>
          <a:p>
            <a:pPr lvl="0">
              <a:buFont typeface="Wingdings" pitchFamily="2" charset="2"/>
              <a:buChar char="Ø"/>
            </a:pPr>
            <a:r>
              <a:rPr lang="en-US" dirty="0"/>
              <a:t>October 17</a:t>
            </a:r>
            <a:r>
              <a:rPr lang="en-US" baseline="30000" dirty="0"/>
              <a:t>th</a:t>
            </a:r>
            <a:r>
              <a:rPr lang="en-US" dirty="0"/>
              <a:t> -21</a:t>
            </a:r>
            <a:r>
              <a:rPr lang="en-US" baseline="30000" dirty="0"/>
              <a:t>st</a:t>
            </a:r>
            <a:r>
              <a:rPr lang="en-US" dirty="0"/>
              <a:t> School Supply Drive with Student Groups Donations will go to the children of local refugees (USCRI)</a:t>
            </a:r>
          </a:p>
          <a:p>
            <a:pPr lvl="0">
              <a:buFont typeface="Wingdings" pitchFamily="2" charset="2"/>
              <a:buChar char="Ø"/>
            </a:pPr>
            <a:r>
              <a:rPr lang="en-US" dirty="0"/>
              <a:t>October 29</a:t>
            </a:r>
            <a:r>
              <a:rPr lang="en-US" baseline="30000" dirty="0"/>
              <a:t>th</a:t>
            </a:r>
            <a:r>
              <a:rPr lang="en-US" dirty="0"/>
              <a:t>  University at Albany and Binghamton University Clean Up in Broome County </a:t>
            </a:r>
            <a:endParaRPr lang="en-US" dirty="0" smtClean="0"/>
          </a:p>
          <a:p>
            <a:pPr marL="0" lvl="0" indent="0">
              <a:buNone/>
            </a:pPr>
            <a:endParaRPr lang="en-US" dirty="0"/>
          </a:p>
          <a:p>
            <a:r>
              <a:rPr lang="en-US" dirty="0"/>
              <a:t>We are looking to keep our involvement with community service going well past October and will be launching a “Student to Student” </a:t>
            </a:r>
            <a:r>
              <a:rPr lang="en-US" dirty="0" smtClean="0"/>
              <a:t>initiative  </a:t>
            </a:r>
            <a:r>
              <a:rPr lang="en-US" dirty="0"/>
              <a:t>which will involve our student groups working with different K-12 students  in peer mentoring and other projects throughout the year. The 5</a:t>
            </a:r>
            <a:r>
              <a:rPr lang="en-US" baseline="30000" dirty="0"/>
              <a:t>th</a:t>
            </a:r>
            <a:r>
              <a:rPr lang="en-US" dirty="0"/>
              <a:t> Installment of the World Within Reach Speaker Series featuring Earvin “Magic” Johnson took place on October 15</a:t>
            </a:r>
            <a:r>
              <a:rPr lang="en-US" baseline="30000" dirty="0"/>
              <a:t>th</a:t>
            </a:r>
            <a:r>
              <a:rPr lang="en-US" dirty="0"/>
              <a:t> in the SEFCU Arena. We would like to thank everyone who came out to the event. The Student Association currently preparing for the </a:t>
            </a:r>
            <a:r>
              <a:rPr lang="en-US" dirty="0" err="1"/>
              <a:t>FallFest</a:t>
            </a:r>
            <a:r>
              <a:rPr lang="en-US" dirty="0"/>
              <a:t> concert on November 12</a:t>
            </a:r>
            <a:r>
              <a:rPr lang="en-US" baseline="30000" dirty="0"/>
              <a:t>th</a:t>
            </a:r>
            <a:r>
              <a:rPr lang="en-US" dirty="0"/>
              <a:t> </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solidFill>
                  <a:srgbClr val="FF0000"/>
                </a:solidFill>
              </a:rPr>
              <a:t>Student Association Report (Bryant Barksdale)</a:t>
            </a:r>
            <a:endParaRPr lang="en-US" sz="1600" b="1" dirty="0">
              <a:solidFill>
                <a:srgbClr val="FF0000"/>
              </a:solidFill>
            </a:endParaRPr>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284992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92500" lnSpcReduction="10000"/>
          </a:bodyPr>
          <a:lstStyle/>
          <a:p>
            <a:pPr marL="0" indent="0">
              <a:buNone/>
            </a:pPr>
            <a:r>
              <a:rPr lang="en-US" b="1" dirty="0"/>
              <a:t>CAA (Council on Academic Assessment) – Adrian Masters, Chair</a:t>
            </a:r>
          </a:p>
          <a:p>
            <a:r>
              <a:rPr lang="en-US" dirty="0"/>
              <a:t>We have scheduled the meeting times for CAA for the rest of the fall 2011 semester.</a:t>
            </a:r>
          </a:p>
          <a:p>
            <a:r>
              <a:rPr lang="en-US" dirty="0"/>
              <a:t>Rich Matyi has agreed to chair the GEAC and Sean Rafferty will be chair of the PRC. The PRC is scheduled to meet for the first time on 21</a:t>
            </a:r>
            <a:r>
              <a:rPr lang="en-US" baseline="30000" dirty="0"/>
              <a:t>st</a:t>
            </a:r>
            <a:r>
              <a:rPr lang="en-US" dirty="0"/>
              <a:t> October.</a:t>
            </a:r>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a:t>
            </a:r>
            <a:r>
              <a:rPr lang="en-US" dirty="0"/>
              <a:t>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val="3218291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b="1" dirty="0" err="1"/>
              <a:t>CAFFECoR</a:t>
            </a:r>
            <a:r>
              <a:rPr lang="en-US" b="1" dirty="0"/>
              <a:t> (Committee on Academic Freedom, Freedom of Expression, and Community Responsibility) – Aran Mull, </a:t>
            </a:r>
            <a:r>
              <a:rPr lang="en-US" b="1" dirty="0" smtClean="0"/>
              <a:t>Chair</a:t>
            </a:r>
          </a:p>
          <a:p>
            <a:pPr marL="0" indent="0">
              <a:buNone/>
            </a:pPr>
            <a:endParaRPr lang="en-US" b="1" dirty="0"/>
          </a:p>
          <a:p>
            <a:pPr marL="0" indent="0">
              <a:buNone/>
            </a:pPr>
            <a:r>
              <a:rPr lang="en-US" dirty="0"/>
              <a:t>The committee held our first meeting on September 19</a:t>
            </a:r>
            <a:r>
              <a:rPr lang="en-US" baseline="30000" dirty="0"/>
              <a:t>th</a:t>
            </a:r>
            <a:r>
              <a:rPr lang="en-US" dirty="0"/>
              <a:t>.  The committee will be addressing development of committee policy and procedure for managing complaints received (none currently exists), re-introduction of a bill addressing the Principals of a Just Community language and continuing training with Residential Life staff on freedom of expression issues.  A meeting schedule has been forwarded to Gail Cameron for publication to the Senate web site.  On September 22</a:t>
            </a:r>
            <a:r>
              <a:rPr lang="en-US" baseline="30000" dirty="0"/>
              <a:t>nd</a:t>
            </a:r>
            <a:r>
              <a:rPr lang="en-US" dirty="0"/>
              <a:t> CAFFE-</a:t>
            </a:r>
            <a:r>
              <a:rPr lang="en-US" dirty="0" err="1"/>
              <a:t>CoR</a:t>
            </a:r>
            <a:r>
              <a:rPr lang="en-US" dirty="0"/>
              <a:t> received a complaint.  A committee is being formed to address the complaint.</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val="1155343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1298</Words>
  <Application>Microsoft Macintosh PowerPoint</Application>
  <PresentationFormat>On-screen Show (4:3)</PresentationFormat>
  <Paragraphs>796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Susanna Fessler</dc:creator>
  <cp:lastModifiedBy>DL</cp:lastModifiedBy>
  <cp:revision>17</cp:revision>
  <dcterms:created xsi:type="dcterms:W3CDTF">2011-10-12T17:02:58Z</dcterms:created>
  <dcterms:modified xsi:type="dcterms:W3CDTF">2011-10-24T16:48:20Z</dcterms:modified>
</cp:coreProperties>
</file>