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6" r:id="rId3"/>
    <p:sldId id="261"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91" r:id="rId26"/>
    <p:sldId id="290" r:id="rId27"/>
    <p:sldId id="292" r:id="rId28"/>
    <p:sldId id="293"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16" y="-3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EAD5F8-A475-4EAE-B0AF-9B45CA73A8A1}" type="datetimeFigureOut">
              <a:rPr lang="en-US" smtClean="0"/>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AD5F8-A475-4EAE-B0AF-9B45CA73A8A1}" type="datetimeFigureOut">
              <a:rPr lang="en-US" smtClean="0"/>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AD5F8-A475-4EAE-B0AF-9B45CA73A8A1}" type="datetimeFigureOut">
              <a:rPr lang="en-US" smtClean="0"/>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EAD5F8-A475-4EAE-B0AF-9B45CA73A8A1}" type="datetimeFigureOut">
              <a:rPr lang="en-US" smtClean="0"/>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EAD5F8-A475-4EAE-B0AF-9B45CA73A8A1}" type="datetimeFigureOut">
              <a:rPr lang="en-US" smtClean="0"/>
              <a:t>12/12/2011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EAD5F8-A475-4EAE-B0AF-9B45CA73A8A1}" type="datetimeFigureOut">
              <a:rPr lang="en-US" smtClean="0"/>
              <a:t>12/12/2011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EAD5F8-A475-4EAE-B0AF-9B45CA73A8A1}" type="datetimeFigureOut">
              <a:rPr lang="en-US" smtClean="0"/>
              <a:t>12/12/2011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EAD5F8-A475-4EAE-B0AF-9B45CA73A8A1}" type="datetimeFigureOut">
              <a:rPr lang="en-US" smtClean="0"/>
              <a:t>12/12/2011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EAD5F8-A475-4EAE-B0AF-9B45CA73A8A1}" type="datetimeFigureOut">
              <a:rPr lang="en-US" smtClean="0"/>
              <a:t>12/12/2011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AD5F8-A475-4EAE-B0AF-9B45CA73A8A1}" type="datetimeFigureOut">
              <a:rPr lang="en-US" smtClean="0"/>
              <a:t>12/12/2011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EAD5F8-A475-4EAE-B0AF-9B45CA73A8A1}" type="datetimeFigureOut">
              <a:rPr lang="en-US" smtClean="0"/>
              <a:t>12/12/2011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A019A-CC7F-40BC-B739-F35188276C7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AD5F8-A475-4EAE-B0AF-9B45CA73A8A1}" type="datetimeFigureOut">
              <a:rPr lang="en-US" smtClean="0"/>
              <a:t>12/12/2011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A019A-CC7F-40BC-B739-F35188276C7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hyperlink" Target="http://www.suny.edu/sunypp/documents.cfm?doc_id=573"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r>
              <a:rPr lang="en-US" dirty="0" smtClean="0"/>
              <a:t>Welcome to the Senate</a:t>
            </a:r>
          </a:p>
          <a:p>
            <a:pPr algn="ctr">
              <a:buNone/>
            </a:pPr>
            <a:endParaRPr lang="en-US" dirty="0" smtClean="0"/>
          </a:p>
          <a:p>
            <a:pPr algn="ctr">
              <a:buNone/>
            </a:pPr>
            <a:r>
              <a:rPr lang="en-US" dirty="0" smtClean="0"/>
              <a:t>Senators: Please sign in and pick up your </a:t>
            </a:r>
            <a:r>
              <a:rPr lang="en-US" dirty="0" err="1" smtClean="0"/>
              <a:t>iClicker</a:t>
            </a:r>
            <a:endParaRPr lang="en-US" dirty="0" smtClean="0"/>
          </a:p>
          <a:p>
            <a:pPr algn="ctr">
              <a:buNone/>
            </a:pPr>
            <a:endParaRPr lang="en-US" dirty="0"/>
          </a:p>
          <a:p>
            <a:pPr algn="ctr">
              <a:buNone/>
            </a:pPr>
            <a:r>
              <a:rPr lang="en-US" dirty="0" smtClean="0"/>
              <a:t>Guests: Please sign in</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70000" lnSpcReduction="20000"/>
          </a:bodyPr>
          <a:lstStyle/>
          <a:p>
            <a:pPr>
              <a:buNone/>
            </a:pPr>
            <a:r>
              <a:rPr lang="en-US" b="1" dirty="0" err="1"/>
              <a:t>CAFFECoR</a:t>
            </a:r>
            <a:r>
              <a:rPr lang="en-US" b="1" dirty="0"/>
              <a:t> (Committee on Academic Freedom, Freedom of Expression, and Community Responsibility) – </a:t>
            </a:r>
            <a:r>
              <a:rPr lang="en-US" b="1" dirty="0" err="1"/>
              <a:t>Aran</a:t>
            </a:r>
            <a:r>
              <a:rPr lang="en-US" b="1" dirty="0"/>
              <a:t> Mull, Chair</a:t>
            </a:r>
          </a:p>
          <a:p>
            <a:r>
              <a:rPr lang="en-US" dirty="0"/>
              <a:t>The committee met last on November 14</a:t>
            </a:r>
            <a:r>
              <a:rPr lang="en-US" baseline="30000" dirty="0"/>
              <a:t>th</a:t>
            </a:r>
            <a:r>
              <a:rPr lang="en-US" dirty="0"/>
              <a:t>.  A bill to remove the “Principles for a Just Community” statement from all University documentation was completed and forwarded for the consideration of the SEC.  </a:t>
            </a:r>
            <a:endParaRPr lang="en-US" dirty="0" smtClean="0"/>
          </a:p>
          <a:p>
            <a:r>
              <a:rPr lang="en-US" dirty="0" smtClean="0"/>
              <a:t>The </a:t>
            </a:r>
            <a:r>
              <a:rPr lang="en-US" dirty="0"/>
              <a:t>University </a:t>
            </a:r>
            <a:r>
              <a:rPr lang="en-US" dirty="0" smtClean="0"/>
              <a:t>General Counsel </a:t>
            </a:r>
            <a:r>
              <a:rPr lang="en-US" dirty="0"/>
              <a:t>has offered the opinion that they may not act in an advisory capacity and we are reviewing our options regarding the current complaint as well as enacting complaint management guidelines for the committee going forward.</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lstStyle/>
          <a:p>
            <a:pPr>
              <a:buNone/>
            </a:pPr>
            <a:r>
              <a:rPr lang="en-US" b="1" dirty="0"/>
              <a:t>CERS (Committee on Ethics in Research and Scholarship) – Carolyn MacDonald, Chair</a:t>
            </a:r>
          </a:p>
          <a:p>
            <a:r>
              <a:rPr lang="en-US" dirty="0"/>
              <a:t>CERS is awaiting response from the University </a:t>
            </a:r>
            <a:r>
              <a:rPr lang="en-US" dirty="0" smtClean="0"/>
              <a:t>General Counsel's </a:t>
            </a:r>
            <a:r>
              <a:rPr lang="en-US" dirty="0"/>
              <a:t>office for a meeting to discuss continuing issues with the policy.</a:t>
            </a:r>
            <a:endParaRPr lang="en-US" b="1" dirty="0"/>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COR (Council on Research) – James </a:t>
            </a:r>
            <a:r>
              <a:rPr lang="en-US" b="1" dirty="0" err="1"/>
              <a:t>Castracane</a:t>
            </a:r>
            <a:r>
              <a:rPr lang="en-US" b="1" dirty="0"/>
              <a:t>, Chair</a:t>
            </a:r>
          </a:p>
          <a:p>
            <a:r>
              <a:rPr lang="en-US" dirty="0"/>
              <a:t>The Council on Research met on November 30</a:t>
            </a:r>
            <a:r>
              <a:rPr lang="en-US" baseline="30000" dirty="0"/>
              <a:t>th</a:t>
            </a:r>
            <a:r>
              <a:rPr lang="en-US" dirty="0"/>
              <a:t> and considered multiple agenda items:</a:t>
            </a:r>
          </a:p>
          <a:p>
            <a:r>
              <a:rPr lang="en-US" dirty="0" smtClean="0"/>
              <a:t>Associate </a:t>
            </a:r>
            <a:r>
              <a:rPr lang="en-US" dirty="0"/>
              <a:t>VPR Bob Webster and Associate VPF&amp;B Kevin Wilcox discussed the recent DHHS audit and outlined new guidelines for administrative expenses on grants and contracts and exception policies on direct charging to federal projects for non-personnel expenses pursuant to OMB A-21.</a:t>
            </a:r>
          </a:p>
          <a:p>
            <a:r>
              <a:rPr lang="en-US" dirty="0" smtClean="0"/>
              <a:t>Assistant </a:t>
            </a:r>
            <a:r>
              <a:rPr lang="en-US" dirty="0"/>
              <a:t>VPR Theresa Walker presented university guidelines for faculty start-up companies. This included the Federal, State SUNY, RF and </a:t>
            </a:r>
            <a:r>
              <a:rPr lang="en-US" dirty="0" err="1"/>
              <a:t>UAlbany</a:t>
            </a:r>
            <a:r>
              <a:rPr lang="en-US" dirty="0"/>
              <a:t> layers of laws and policies to manage, reduce or eliminate conflicts of interest.</a:t>
            </a:r>
          </a:p>
          <a:p>
            <a:r>
              <a:rPr lang="en-US" dirty="0" smtClean="0"/>
              <a:t>The </a:t>
            </a:r>
            <a:r>
              <a:rPr lang="en-US" dirty="0"/>
              <a:t>FRAP-A sub-committee received the 15 applications (down from ~40 two years ago) for review.  The Excellence in Research and Creative Activities is reviewing the 8 nominations it received.  In addition, the Conference/Journal Review and Benevolent Award Review sub-committees are processing their applications.</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92500" lnSpcReduction="20000"/>
          </a:bodyPr>
          <a:lstStyle/>
          <a:p>
            <a:r>
              <a:rPr lang="en-US" b="1" dirty="0"/>
              <a:t>CPCA (Council on Promotions and Continuing Appointments) – Christine Wagner, Chair</a:t>
            </a:r>
          </a:p>
          <a:p>
            <a:r>
              <a:rPr lang="en-US" dirty="0"/>
              <a:t>CPCA has completed the review of twelve cases to date. Review of three additional cases will occur at the meeting on December 12</a:t>
            </a:r>
            <a:r>
              <a:rPr lang="en-US" baseline="30000" dirty="0"/>
              <a:t>th</a:t>
            </a:r>
            <a:r>
              <a:rPr lang="en-US" dirty="0"/>
              <a:t>. Provost Phillips will attend the December 12</a:t>
            </a:r>
            <a:r>
              <a:rPr lang="en-US" baseline="30000" dirty="0"/>
              <a:t>th</a:t>
            </a:r>
            <a:r>
              <a:rPr lang="en-US" dirty="0"/>
              <a:t> meeting of CPCA to hear from members about issues that arise in the process of case evaluation. </a:t>
            </a:r>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47500" lnSpcReduction="20000"/>
          </a:bodyPr>
          <a:lstStyle/>
          <a:p>
            <a:pPr>
              <a:buNone/>
            </a:pPr>
            <a:r>
              <a:rPr lang="en-US" b="1" dirty="0"/>
              <a:t>GAC (Graduate Academic Council) – Tim Groves, Chair</a:t>
            </a:r>
          </a:p>
          <a:p>
            <a:r>
              <a:rPr lang="en-US" dirty="0"/>
              <a:t>GAC met on November 16.</a:t>
            </a:r>
          </a:p>
          <a:p>
            <a:r>
              <a:rPr lang="en-US" dirty="0" smtClean="0"/>
              <a:t>The </a:t>
            </a:r>
            <a:r>
              <a:rPr lang="en-US" dirty="0"/>
              <a:t>Committee on Curriculum and Instruction has reviewed three proposals as follows: (1) Biomedical Sciences Ph.D. credit reduction (from present 66 credits to 60 credits), (2) Masters in Public Health EHS Concentration changes, (3) Special Education and Literacy II track changes. CC&amp;I recommended GAC support for all three proposals. GAC discussed and voted to approve all three proposals. Since these only involved changes to a small number of course offerings, and no major program changes, Senate approval will not be needed. Senate members can obtain any or all of these three reports from Chair Tim Groves on request. A fourth proposal for a Nonprofit Management Certificate remains in discussion.</a:t>
            </a:r>
          </a:p>
          <a:p>
            <a:r>
              <a:rPr lang="en-US" dirty="0" smtClean="0"/>
              <a:t>The </a:t>
            </a:r>
            <a:r>
              <a:rPr lang="en-US" dirty="0"/>
              <a:t>Committee on Admissions and Academic Standing has resolved and communicated findings for all four pending appeals cases. CAAS/GAC currently has no pending appeals cases.</a:t>
            </a:r>
          </a:p>
          <a:p>
            <a:r>
              <a:rPr lang="en-US" dirty="0" smtClean="0"/>
              <a:t>Graduate </a:t>
            </a:r>
            <a:r>
              <a:rPr lang="en-US" dirty="0"/>
              <a:t>Dean Kevin Williams solicited input from the graduate schools and departments on topics needing attention by the Dean’s office. Chair Tim Groves agreed to work with Dean Williams to prepare the GAC discussion as appropriate.</a:t>
            </a:r>
          </a:p>
          <a:p>
            <a:r>
              <a:rPr lang="en-US" dirty="0" smtClean="0"/>
              <a:t>GAC </a:t>
            </a:r>
            <a:r>
              <a:rPr lang="en-US" dirty="0"/>
              <a:t>presently has no bills pending Senate approval.</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marL="0" indent="0">
              <a:buNone/>
            </a:pPr>
            <a:r>
              <a:rPr lang="en-US" b="1" dirty="0"/>
              <a:t>GOV (Governance Council) – Andi Lyons, Chair </a:t>
            </a:r>
            <a:endParaRPr lang="en-US" b="1" dirty="0" smtClean="0"/>
          </a:p>
          <a:p>
            <a:r>
              <a:rPr lang="en-US" dirty="0"/>
              <a:t>The Governance Council met on Tuesday, December 6, to continue development of a charter amendment, which the Governance Council intends to introduce at the SEC meeting on January 23.  The charter amendment developed out of consideration of how best to address the Senate’s 2010 charge to advance a process for systematic assessment of administrators and administrative units.  The Senate’s charge followed the Middle States Review, which pointed to a need for a more systematic Administrative review.  It quickly became clear to GOV that the magnitude of this task, combined with the need to develop an institutional memory as the process is refined and implemented on a 5-year rotation, meant that the work would best be organized and accomplished by a separate Council of the University Senate.  The GOV Council plans to vote on final wording of the proposed charter amendment by December 20.  </a:t>
            </a:r>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LISC (Council on Libraries, Information Systems, and Computing) – Nancy Newman, Chair</a:t>
            </a:r>
          </a:p>
          <a:p>
            <a:r>
              <a:rPr lang="en-US" dirty="0"/>
              <a:t>Most of LISC’s November 21 meeting was devoted to a presentation by Chris Moore of IT Client Support Service regarding the new version of Blackboard. The percentage of faculty already using Bb9, which was launched last summer, is very high. Bb8 will no longer be available as of Spring 2012. However, an archive of courses that had used Bb8 will be accessible for at least two years for administrative and other purposes</a:t>
            </a:r>
            <a:r>
              <a:rPr lang="en-US" dirty="0" smtClean="0"/>
              <a:t>.</a:t>
            </a:r>
          </a:p>
          <a:p>
            <a:r>
              <a:rPr lang="en-US" dirty="0" smtClean="0"/>
              <a:t> </a:t>
            </a:r>
            <a:r>
              <a:rPr lang="en-US" dirty="0"/>
              <a:t>As requested by the SEC, Steve </a:t>
            </a:r>
            <a:r>
              <a:rPr lang="en-US" dirty="0" err="1"/>
              <a:t>Worona’s</a:t>
            </a:r>
            <a:r>
              <a:rPr lang="en-US" dirty="0"/>
              <a:t> </a:t>
            </a:r>
            <a:r>
              <a:rPr lang="en-US" dirty="0" err="1"/>
              <a:t>Ppt</a:t>
            </a:r>
            <a:r>
              <a:rPr lang="en-US" dirty="0"/>
              <a:t> “Privacy Policies” (which was presented at UFS) has been distributed in anticipation of future discussion regarding revision of </a:t>
            </a:r>
            <a:r>
              <a:rPr lang="en-US" dirty="0" err="1"/>
              <a:t>UAlbany’s</a:t>
            </a:r>
            <a:r>
              <a:rPr lang="en-US" dirty="0"/>
              <a:t> “Responsible Use of IT” Policy. </a:t>
            </a:r>
            <a:endParaRPr lang="en-US" dirty="0" smtClean="0"/>
          </a:p>
          <a:p>
            <a:r>
              <a:rPr lang="en-US" dirty="0" smtClean="0"/>
              <a:t>The </a:t>
            </a:r>
            <a:r>
              <a:rPr lang="en-US" dirty="0"/>
              <a:t>Library Committee reported that it had reviewed the results of the survey completed last spring. A summary will be presented by Dean </a:t>
            </a:r>
            <a:r>
              <a:rPr lang="en-US" dirty="0" err="1"/>
              <a:t>Casserly</a:t>
            </a:r>
            <a:r>
              <a:rPr lang="en-US" dirty="0"/>
              <a:t> at LISC’s next meeting, Dec. 12.</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77500" lnSpcReduction="20000"/>
          </a:bodyPr>
          <a:lstStyle/>
          <a:p>
            <a:r>
              <a:rPr lang="en-US" b="1" dirty="0"/>
              <a:t>UAC (Undergraduate Academic Council) – JoAnne </a:t>
            </a:r>
            <a:r>
              <a:rPr lang="en-US" b="1" dirty="0" err="1"/>
              <a:t>Malatesta</a:t>
            </a:r>
            <a:r>
              <a:rPr lang="en-US" b="1" dirty="0"/>
              <a:t>, Chair</a:t>
            </a:r>
          </a:p>
          <a:p>
            <a:r>
              <a:rPr lang="en-US" dirty="0"/>
              <a:t>UAC approved changes to the University Wide Internship requirements and will draft a bill to bring to the Senate.  </a:t>
            </a:r>
            <a:endParaRPr lang="en-US" dirty="0" smtClean="0"/>
          </a:p>
          <a:p>
            <a:r>
              <a:rPr lang="en-US" dirty="0" smtClean="0"/>
              <a:t>Additionally</a:t>
            </a:r>
            <a:r>
              <a:rPr lang="en-US" dirty="0"/>
              <a:t>, UAC approved changes to the requirements for cross-counting courses between double majors and minors.  We are drafting a bill which reflects these changes and should be presenting to SEC soon.  </a:t>
            </a:r>
            <a:endParaRPr lang="en-US" dirty="0" smtClean="0"/>
          </a:p>
          <a:p>
            <a:r>
              <a:rPr lang="en-US" dirty="0" smtClean="0"/>
              <a:t>The </a:t>
            </a:r>
            <a:r>
              <a:rPr lang="en-US" dirty="0"/>
              <a:t>General Education Committee continues to meet and is expected to present a proposal to UAC in the very near future</a:t>
            </a:r>
            <a:r>
              <a:rPr lang="en-US" dirty="0" smtClean="0"/>
              <a:t>.</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ULC (University Life Council) – </a:t>
            </a:r>
            <a:r>
              <a:rPr lang="en-US" b="1" dirty="0" err="1"/>
              <a:t>Yenisel</a:t>
            </a:r>
            <a:r>
              <a:rPr lang="en-US" b="1" dirty="0"/>
              <a:t> </a:t>
            </a:r>
            <a:r>
              <a:rPr lang="en-US" b="1" dirty="0" err="1"/>
              <a:t>Gulatee</a:t>
            </a:r>
            <a:r>
              <a:rPr lang="en-US" b="1" dirty="0"/>
              <a:t>, Chair</a:t>
            </a:r>
          </a:p>
          <a:p>
            <a:r>
              <a:rPr lang="en-US" dirty="0"/>
              <a:t>ULC met on November 15</a:t>
            </a:r>
            <a:r>
              <a:rPr lang="en-US" baseline="30000" dirty="0"/>
              <a:t>th</a:t>
            </a:r>
            <a:r>
              <a:rPr lang="en-US" dirty="0"/>
              <a:t>. We continued our discussion on the Smoking Policy. Ms. Christine Bouchard met with the Student Senate to inform them about our discussions on the Smoking Policy. We decided to start organizing open forums for students, staff and faculty in order to openly and thoughtfully discuss smoking on campus and a tobacco free policy.  We’re planning on hosting the forums on November 29</a:t>
            </a:r>
            <a:r>
              <a:rPr lang="en-US" baseline="30000" dirty="0"/>
              <a:t>th</a:t>
            </a:r>
            <a:r>
              <a:rPr lang="en-US" dirty="0"/>
              <a:t> and 30</a:t>
            </a:r>
            <a:r>
              <a:rPr lang="en-US" baseline="30000" dirty="0"/>
              <a:t>th</a:t>
            </a:r>
            <a:r>
              <a:rPr lang="en-US" dirty="0"/>
              <a:t> </a:t>
            </a:r>
          </a:p>
          <a:p>
            <a:r>
              <a:rPr lang="en-US" dirty="0"/>
              <a:t> </a:t>
            </a:r>
            <a:r>
              <a:rPr lang="en-US" dirty="0" smtClean="0"/>
              <a:t>On </a:t>
            </a:r>
            <a:r>
              <a:rPr lang="en-US" dirty="0"/>
              <a:t>November 29</a:t>
            </a:r>
            <a:r>
              <a:rPr lang="en-US" baseline="30000" dirty="0"/>
              <a:t>th</a:t>
            </a:r>
            <a:r>
              <a:rPr lang="en-US" dirty="0"/>
              <a:t> and 30</a:t>
            </a:r>
            <a:r>
              <a:rPr lang="en-US" baseline="30000" dirty="0"/>
              <a:t>th</a:t>
            </a:r>
            <a:r>
              <a:rPr lang="en-US" dirty="0"/>
              <a:t> the Forums on a Tobacco-Free campus were held. Students, faculty and staff were invited to attend. The forum was a platform where the university community could voice opinions and concerns about smoking on campus.  The forum was facilitated by Michael </a:t>
            </a:r>
            <a:r>
              <a:rPr lang="en-US" dirty="0" err="1"/>
              <a:t>Seserman</a:t>
            </a:r>
            <a:r>
              <a:rPr lang="en-US" dirty="0"/>
              <a:t> from the American Cancer Society and Dr. Peter </a:t>
            </a:r>
            <a:r>
              <a:rPr lang="en-US" dirty="0" err="1"/>
              <a:t>Vellis</a:t>
            </a:r>
            <a:r>
              <a:rPr lang="en-US" dirty="0"/>
              <a:t>, Director of Student Health Services. Also Philip </a:t>
            </a:r>
            <a:r>
              <a:rPr lang="en-US" dirty="0" err="1"/>
              <a:t>Nasca</a:t>
            </a:r>
            <a:r>
              <a:rPr lang="en-US" dirty="0"/>
              <a:t> and Mary Applegate from the School of Public Health and Brian </a:t>
            </a:r>
            <a:r>
              <a:rPr lang="en-US" dirty="0" err="1"/>
              <a:t>Freidenberg</a:t>
            </a:r>
            <a:r>
              <a:rPr lang="en-US" dirty="0"/>
              <a:t> from the Counseling Center contributed their expertise. </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92500" lnSpcReduction="10000"/>
          </a:bodyPr>
          <a:lstStyle/>
          <a:p>
            <a:pPr>
              <a:buNone/>
            </a:pPr>
            <a:r>
              <a:rPr lang="en-US" b="1" dirty="0"/>
              <a:t>UPPC (University Planning and Policy Council) – Eric </a:t>
            </a:r>
            <a:r>
              <a:rPr lang="en-US" b="1" dirty="0" err="1"/>
              <a:t>Lifshin</a:t>
            </a:r>
            <a:r>
              <a:rPr lang="en-US" b="1" dirty="0"/>
              <a:t>, Chair</a:t>
            </a:r>
          </a:p>
          <a:p>
            <a:r>
              <a:rPr lang="en-US" dirty="0"/>
              <a:t>UPPC met Friday Dec 2. GOV has approved the council’s request to be considered as a ‘committee of the whole’. </a:t>
            </a:r>
            <a:endParaRPr lang="en-US" dirty="0" smtClean="0"/>
          </a:p>
          <a:p>
            <a:r>
              <a:rPr lang="en-US" dirty="0" smtClean="0"/>
              <a:t> </a:t>
            </a:r>
            <a:r>
              <a:rPr lang="en-US" dirty="0"/>
              <a:t>An electronic vote taken between meetings re: Biology Revision of Lab Courses (CAS Proposal 11-078) has been approved and sent to the Senate. </a:t>
            </a:r>
            <a:endParaRPr lang="en-US" dirty="0" smtClean="0"/>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r>
              <a:rPr lang="en-US" dirty="0" smtClean="0"/>
              <a:t>Approval of the Minutes of</a:t>
            </a:r>
          </a:p>
          <a:p>
            <a:pPr algn="ctr">
              <a:buNone/>
            </a:pPr>
            <a:r>
              <a:rPr lang="en-US" dirty="0" smtClean="0"/>
              <a:t>November 21, 2011</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b="1" u="sng" dirty="0" smtClean="0"/>
              <a:t>Approval </a:t>
            </a:r>
            <a:r>
              <a:rPr lang="en-US" b="1" u="sng" dirty="0"/>
              <a:t>of Minutes of </a:t>
            </a:r>
            <a:r>
              <a:rPr lang="en-US" b="1" u="sng" dirty="0" smtClean="0"/>
              <a:t>11/21/2011</a:t>
            </a:r>
            <a:endParaRPr lang="en-US" b="1" u="sng"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40000" lnSpcReduction="20000"/>
          </a:bodyPr>
          <a:lstStyle/>
          <a:p>
            <a:pPr marL="0" indent="0">
              <a:buNone/>
            </a:pPr>
            <a:r>
              <a:rPr lang="en-US" sz="4000" dirty="0" smtClean="0"/>
              <a:t>Tony Alfieri and Sarah </a:t>
            </a:r>
            <a:r>
              <a:rPr lang="en-US" sz="4000" dirty="0" err="1" smtClean="0"/>
              <a:t>Freidel</a:t>
            </a:r>
            <a:r>
              <a:rPr lang="en-US" sz="4000" dirty="0" smtClean="0"/>
              <a:t>, architects with Perkins + Will, attended the meeting to provide an update on the Facilities Master Plan.  The guiding principle of the process is that the FMP will guide campus development in alignment with our Strategic Plan and </a:t>
            </a:r>
            <a:r>
              <a:rPr lang="en-US" sz="4000" dirty="0" err="1" smtClean="0"/>
              <a:t>UAlbany</a:t>
            </a:r>
            <a:r>
              <a:rPr lang="en-US" sz="4000" dirty="0" smtClean="0"/>
              <a:t> Impact.   The plan deliverable is a matrix of near, intermediate and long term strategies between 2013-2023, accompanied by a recommendation to the State University Construction Fund on how much capital and operational funding </a:t>
            </a:r>
            <a:r>
              <a:rPr lang="en-US" sz="4000" dirty="0" err="1" smtClean="0"/>
              <a:t>UAlbany</a:t>
            </a:r>
            <a:r>
              <a:rPr lang="en-US" sz="4000" dirty="0" smtClean="0"/>
              <a:t> needs and where to spend it.  Projected program growth through this period calls for very aggressive renovation and construction programs.    Mr. Alfieri and Ms. </a:t>
            </a:r>
            <a:r>
              <a:rPr lang="en-US" sz="4000" dirty="0" err="1" smtClean="0"/>
              <a:t>Freidel</a:t>
            </a:r>
            <a:r>
              <a:rPr lang="en-US" sz="4000" dirty="0" smtClean="0"/>
              <a:t> went through a number of planning scenarios to show how UA can achieve our goals. Proposed plans include the following possibilities: a renovation plan running three concurrent renovation projects in order to completely renovate the academic podium by 2043, and an aggressive development plan on the Downtown campus that will decompress the Uptown Campus and revitalize Downtown as a destination for our changing student demographic. After discussion, questions and answers, Chair </a:t>
            </a:r>
            <a:r>
              <a:rPr lang="en-US" sz="4000" dirty="0" err="1" smtClean="0"/>
              <a:t>Lifshin</a:t>
            </a:r>
            <a:r>
              <a:rPr lang="en-US" sz="4000" dirty="0" smtClean="0"/>
              <a:t> thanked Mr. Alfieri and Ms. </a:t>
            </a:r>
            <a:r>
              <a:rPr lang="en-US" sz="4000" dirty="0" err="1" smtClean="0"/>
              <a:t>Freidel</a:t>
            </a:r>
            <a:r>
              <a:rPr lang="en-US" sz="4000" dirty="0" smtClean="0"/>
              <a:t> for their very informative presentation.  A discussion of a campus impact statement to accompany bills was tabled until January.</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eaLnBrk="0">
              <a:buNone/>
            </a:pPr>
            <a:r>
              <a:rPr lang="en-US" b="1" dirty="0"/>
              <a:t>Amendment RE: Appointment of Parliamentarian </a:t>
            </a:r>
            <a:endParaRPr lang="en-US" dirty="0"/>
          </a:p>
          <a:p>
            <a:pPr eaLnBrk="0">
              <a:buNone/>
            </a:pPr>
            <a:r>
              <a:rPr lang="en-US" b="1" dirty="0"/>
              <a:t> </a:t>
            </a:r>
            <a:endParaRPr lang="en-US" dirty="0"/>
          </a:p>
          <a:p>
            <a:pPr eaLnBrk="0">
              <a:buNone/>
            </a:pPr>
            <a:r>
              <a:rPr lang="en-US" dirty="0"/>
              <a:t>IT IS HEREBY PROPOSED THAT THE FOLLOWING BE ADOPTED:</a:t>
            </a:r>
          </a:p>
          <a:p>
            <a:pPr eaLnBrk="0"/>
            <a:r>
              <a:rPr lang="en-US" dirty="0"/>
              <a:t>The proposed change to the University </a:t>
            </a:r>
            <a:r>
              <a:rPr lang="en-US" i="1" dirty="0"/>
              <a:t>Senate Charter, </a:t>
            </a:r>
            <a:r>
              <a:rPr lang="en-US" dirty="0"/>
              <a:t>as underlined and highlighted in boldface below, be adopted.</a:t>
            </a:r>
          </a:p>
          <a:p>
            <a:pPr eaLnBrk="0"/>
            <a:r>
              <a:rPr lang="en-US" dirty="0"/>
              <a:t>That this amendment be in effect for Fall 2012</a:t>
            </a:r>
            <a:r>
              <a:rPr lang="en-US" dirty="0" smtClean="0"/>
              <a:t>.</a:t>
            </a:r>
          </a:p>
          <a:p>
            <a:pPr eaLnBrk="0"/>
            <a:endParaRPr lang="en-US" dirty="0"/>
          </a:p>
          <a:p>
            <a:pPr eaLnBrk="0">
              <a:buNone/>
            </a:pPr>
            <a:r>
              <a:rPr lang="en-US" dirty="0"/>
              <a:t>Proposed change:</a:t>
            </a:r>
          </a:p>
          <a:p>
            <a:pPr eaLnBrk="0">
              <a:buNone/>
            </a:pPr>
            <a:r>
              <a:rPr lang="en-US" dirty="0"/>
              <a:t>VII.3. To facilitate the conduct of Senate meetings, the  </a:t>
            </a:r>
            <a:r>
              <a:rPr lang="en-US" b="1" u="sng" dirty="0"/>
              <a:t>Chair of the Senate</a:t>
            </a:r>
            <a:r>
              <a:rPr lang="en-US" dirty="0"/>
              <a:t>  may appoint a parliamentarian</a:t>
            </a:r>
            <a:r>
              <a:rPr lang="en-US" dirty="0" smtClean="0"/>
              <a:t>.</a:t>
            </a:r>
          </a:p>
          <a:p>
            <a:pPr eaLnBrk="0">
              <a:buNone/>
            </a:pPr>
            <a:endParaRPr lang="en-US" dirty="0"/>
          </a:p>
          <a:p>
            <a:pPr eaLnBrk="0">
              <a:buNone/>
            </a:pPr>
            <a:r>
              <a:rPr lang="en-US" dirty="0"/>
              <a:t>Current </a:t>
            </a:r>
            <a:r>
              <a:rPr lang="en-US" b="1" dirty="0"/>
              <a:t>Charter</a:t>
            </a:r>
            <a:r>
              <a:rPr lang="en-US" dirty="0"/>
              <a:t> language:</a:t>
            </a:r>
          </a:p>
          <a:p>
            <a:pPr eaLnBrk="0">
              <a:buNone/>
            </a:pPr>
            <a:r>
              <a:rPr lang="en-US" dirty="0"/>
              <a:t>Section VII: The Executive Committee of the Senate</a:t>
            </a:r>
          </a:p>
          <a:p>
            <a:pPr eaLnBrk="0">
              <a:buNone/>
            </a:pPr>
            <a:r>
              <a:rPr lang="en-US" dirty="0"/>
              <a:t>VII.3. To facilitate the conduct of Senate meetings, the </a:t>
            </a:r>
            <a:r>
              <a:rPr lang="en-US" b="1" dirty="0"/>
              <a:t>Executive Committee </a:t>
            </a:r>
            <a:r>
              <a:rPr lang="en-US" dirty="0"/>
              <a:t>may appoint a parliamentarian. The staff support member for the committee shall be the support staff person assigned to the Senate. [last sentence added by amendment 5/2/05]</a:t>
            </a:r>
          </a:p>
          <a:p>
            <a:pPr>
              <a:buNone/>
            </a:pP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b="1" u="sng"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70000" lnSpcReduction="20000"/>
          </a:bodyPr>
          <a:lstStyle/>
          <a:p>
            <a:pPr eaLnBrk="0">
              <a:buNone/>
            </a:pPr>
            <a:r>
              <a:rPr lang="en-US" u="sng" dirty="0"/>
              <a:t>Rationale: </a:t>
            </a:r>
            <a:endParaRPr lang="en-US" dirty="0"/>
          </a:p>
          <a:p>
            <a:pPr marL="0" indent="0" eaLnBrk="0">
              <a:buNone/>
            </a:pPr>
            <a:r>
              <a:rPr lang="en-US" dirty="0"/>
              <a:t>The intention of this proposed change is to align our Charter with our Bylaws. Currently, we have conflicting language between our Charter and Bylaws regarding appointment of a Parliamentarian to the Senate. The position of Parliamentarian is non-voting, but is needed to advise the Senate on procedural questions that arise from time to time. Currently, our </a:t>
            </a:r>
            <a:r>
              <a:rPr lang="en-US" b="1" dirty="0"/>
              <a:t>Bylaws</a:t>
            </a:r>
            <a:r>
              <a:rPr lang="en-US" dirty="0"/>
              <a:t> state</a:t>
            </a:r>
            <a:r>
              <a:rPr lang="en-US" dirty="0" smtClean="0"/>
              <a:t>:</a:t>
            </a:r>
          </a:p>
          <a:p>
            <a:pPr marL="0" indent="0" eaLnBrk="0">
              <a:buNone/>
            </a:pPr>
            <a:endParaRPr lang="en-US" dirty="0"/>
          </a:p>
          <a:p>
            <a:pPr eaLnBrk="0">
              <a:buNone/>
            </a:pPr>
            <a:r>
              <a:rPr lang="en-US" dirty="0"/>
              <a:t>Article I. Section 5 — Faculty Meetings</a:t>
            </a:r>
          </a:p>
          <a:p>
            <a:pPr eaLnBrk="0">
              <a:buNone/>
            </a:pPr>
            <a:r>
              <a:rPr lang="en-US" dirty="0"/>
              <a:t>5.3.2 Unless otherwise specified, all meetings shall be conducted according to Robert's Rules of Order. </a:t>
            </a:r>
            <a:r>
              <a:rPr lang="en-US" b="1" dirty="0"/>
              <a:t>The Presiding Officer may appoint a parliamentarian to advise on conduct of the meeting.</a:t>
            </a:r>
            <a:endParaRPr lang="en-US" dirty="0"/>
          </a:p>
          <a:p>
            <a:pPr>
              <a:buNone/>
            </a:pP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b="1" u="sng"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marL="0" indent="0" algn="ctr">
              <a:buNone/>
            </a:pPr>
            <a:r>
              <a:rPr lang="en-US" dirty="0" smtClean="0"/>
              <a:t>Approval of Changes to Council Memberships</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b="1" u="sng"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a:bodyPr>
          <a:lstStyle/>
          <a:p>
            <a:pPr marL="0" indent="0">
              <a:buNone/>
            </a:pPr>
            <a:r>
              <a:rPr lang="en-US" dirty="0"/>
              <a:t>Resolution:  Resolved that the University at Albany Senate endorses the two resolutions </a:t>
            </a:r>
            <a:r>
              <a:rPr lang="en-US" dirty="0" smtClean="0"/>
              <a:t>passed </a:t>
            </a:r>
            <a:r>
              <a:rPr lang="en-US" dirty="0"/>
              <a:t>by the University Faculty Senate on October 22, 2011</a:t>
            </a:r>
            <a:r>
              <a:rPr lang="en-US" dirty="0" smtClean="0"/>
              <a:t>.</a:t>
            </a:r>
            <a:endParaRPr lang="en-US" dirty="0"/>
          </a:p>
          <a:p>
            <a:pPr marL="0" indent="0">
              <a:buNone/>
            </a:pP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b="1" u="sng" dirty="0" smtClean="0"/>
              <a:t>Senate Resolution 1112-02R</a:t>
            </a:r>
            <a:endParaRPr lang="en-US" b="1" u="s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533400"/>
            <a:ext cx="8229599" cy="5940088"/>
          </a:xfrm>
          <a:prstGeom prst="rect">
            <a:avLst/>
          </a:prstGeom>
          <a:noFill/>
        </p:spPr>
        <p:txBody>
          <a:bodyPr wrap="square" rtlCol="0">
            <a:spAutoFit/>
          </a:bodyPr>
          <a:lstStyle/>
          <a:p>
            <a:r>
              <a:rPr lang="en-US" sz="2000" b="1" dirty="0" smtClean="0"/>
              <a:t>159-02-1 Resolution </a:t>
            </a:r>
            <a:r>
              <a:rPr lang="en-US" sz="2000" b="1" dirty="0"/>
              <a:t>on Evaluation of Shared Services</a:t>
            </a:r>
            <a:endParaRPr lang="en-US" sz="2000" dirty="0"/>
          </a:p>
          <a:p>
            <a:r>
              <a:rPr lang="en-US" sz="2000" dirty="0"/>
              <a:t> </a:t>
            </a:r>
          </a:p>
          <a:p>
            <a:r>
              <a:rPr lang="en-US" sz="2000" dirty="0"/>
              <a:t>Whereas, the University Faculty Senate has been concerned about increases in administrative costs, its effects on resources available for academic programs and services, and</a:t>
            </a:r>
          </a:p>
          <a:p>
            <a:r>
              <a:rPr lang="en-US" sz="2000" dirty="0"/>
              <a:t> </a:t>
            </a:r>
          </a:p>
          <a:p>
            <a:r>
              <a:rPr lang="en-US" sz="2000" dirty="0"/>
              <a:t>Whereas, the Board of Trustees has indicated in its resolution of June 15, 2011, that SUNY campuses should find ways to share and/or consolidate administrative services, realign academic offerings and enhance procurement efficiencies to allow for enhanced spending on instruction and student services, and</a:t>
            </a:r>
          </a:p>
          <a:p>
            <a:r>
              <a:rPr lang="en-US" sz="2000" dirty="0"/>
              <a:t> </a:t>
            </a:r>
          </a:p>
          <a:p>
            <a:r>
              <a:rPr lang="en-US" sz="2000" dirty="0"/>
              <a:t>Whereas, System Administration has encouraged campuses to find ways to share services through regional and other partnerships, and</a:t>
            </a:r>
          </a:p>
          <a:p>
            <a:r>
              <a:rPr lang="en-US" sz="2000" dirty="0"/>
              <a:t> </a:t>
            </a:r>
          </a:p>
          <a:p>
            <a:r>
              <a:rPr lang="en-US" sz="2000" dirty="0"/>
              <a:t>Whereas, System Administration is establishing an oversight process to review these shared services and other cost-saving measures,</a:t>
            </a:r>
          </a:p>
          <a:p>
            <a:r>
              <a:rPr lang="en-US" sz="2000" dirty="0"/>
              <a:t> </a:t>
            </a:r>
          </a:p>
          <a:p>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458200" cy="5355312"/>
          </a:xfrm>
          <a:prstGeom prst="rect">
            <a:avLst/>
          </a:prstGeom>
          <a:noFill/>
        </p:spPr>
        <p:txBody>
          <a:bodyPr wrap="square" rtlCol="0">
            <a:spAutoFit/>
          </a:bodyPr>
          <a:lstStyle/>
          <a:p>
            <a:r>
              <a:rPr lang="en-US" dirty="0"/>
              <a:t>Therefore, Be It Resolved that the University Faculty Senate requests that the Chancellor ensure the oversight process includes:</a:t>
            </a:r>
          </a:p>
          <a:p>
            <a:r>
              <a:rPr lang="en-US" dirty="0"/>
              <a:t> </a:t>
            </a:r>
          </a:p>
          <a:p>
            <a:pPr marL="457200"/>
            <a:r>
              <a:rPr lang="en-US" dirty="0"/>
              <a:t>•  a system-wide committee consisting of faculty (including a representative of the UFS Operations Committee), students, and administrative staff, to guide this process, and</a:t>
            </a:r>
          </a:p>
          <a:p>
            <a:pPr marL="457200"/>
            <a:r>
              <a:rPr lang="en-US" dirty="0"/>
              <a:t>•  appropriate measures (such as benchmarking) and procedures for fiscal accountability be identified and developed, in order to calculate the savings achieved from any and all of these shared services, and</a:t>
            </a:r>
          </a:p>
          <a:p>
            <a:pPr marL="457200"/>
            <a:r>
              <a:rPr lang="en-US" dirty="0"/>
              <a:t>•  these measures demonstrate the extent to which enhanced spending on academic programs is achieved, and</a:t>
            </a:r>
          </a:p>
          <a:p>
            <a:pPr marL="457200"/>
            <a:r>
              <a:rPr lang="en-US" dirty="0"/>
              <a:t>•  both quantitative and qualitative outcomes resulting from shared services be identified, considered, and addressed, and</a:t>
            </a:r>
          </a:p>
          <a:p>
            <a:pPr marL="457200"/>
            <a:r>
              <a:rPr lang="en-US" dirty="0"/>
              <a:t>•  in order to facilitate transparency and assist campuses in assessing institutional effectiveness, data collected by SUNY as part of this initiative be available to campus administrations and local governance bodies, and</a:t>
            </a:r>
          </a:p>
          <a:p>
            <a:pPr marL="457200"/>
            <a:r>
              <a:rPr lang="en-US" dirty="0"/>
              <a:t> </a:t>
            </a:r>
          </a:p>
          <a:p>
            <a:r>
              <a:rPr lang="en-US" dirty="0" smtClean="0"/>
              <a:t>Be </a:t>
            </a:r>
            <a:r>
              <a:rPr lang="en-US" dirty="0"/>
              <a:t>it Further Resolved that a report on the shared services initiative be presented to </a:t>
            </a:r>
            <a:r>
              <a:rPr lang="en-US" dirty="0" err="1" smtClean="0"/>
              <a:t>theUniversity</a:t>
            </a:r>
            <a:r>
              <a:rPr lang="en-US" dirty="0" smtClean="0"/>
              <a:t> </a:t>
            </a:r>
            <a:r>
              <a:rPr lang="en-US" dirty="0"/>
              <a:t>Faculty Senate no less frequently than annually</a:t>
            </a:r>
            <a:r>
              <a:rPr lang="en-US" dirty="0" smtClean="0"/>
              <a: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7693"/>
            <a:ext cx="8763000" cy="6740307"/>
          </a:xfrm>
          <a:prstGeom prst="rect">
            <a:avLst/>
          </a:prstGeom>
          <a:noFill/>
        </p:spPr>
        <p:txBody>
          <a:bodyPr wrap="square" rtlCol="0">
            <a:spAutoFit/>
          </a:bodyPr>
          <a:lstStyle/>
          <a:p>
            <a:r>
              <a:rPr lang="en-US" sz="1600" b="1" dirty="0" smtClean="0"/>
              <a:t>159-03-1 Resolution </a:t>
            </a:r>
            <a:r>
              <a:rPr lang="en-US" sz="1600" b="1" dirty="0"/>
              <a:t>on Shared Services</a:t>
            </a:r>
            <a:endParaRPr lang="en-US" sz="1600" dirty="0"/>
          </a:p>
          <a:p>
            <a:r>
              <a:rPr lang="en-US" sz="1600" dirty="0"/>
              <a:t> </a:t>
            </a:r>
          </a:p>
          <a:p>
            <a:r>
              <a:rPr lang="en-US" sz="1600" dirty="0"/>
              <a:t>Whereas, both SUNY System Administration and the University Faculty Senate are committed to making</a:t>
            </a:r>
          </a:p>
          <a:p>
            <a:r>
              <a:rPr lang="en-US" sz="1600" dirty="0"/>
              <a:t>SUNY one of the premier systems of higher education in the world, and</a:t>
            </a:r>
          </a:p>
          <a:p>
            <a:r>
              <a:rPr lang="en-US" sz="1600" dirty="0"/>
              <a:t> </a:t>
            </a:r>
          </a:p>
          <a:p>
            <a:r>
              <a:rPr lang="en-US" sz="1600" dirty="0"/>
              <a:t>Whereas, the administration and governance bodies on each SUNY campus are equally committed to making their institution one of high quality, and</a:t>
            </a:r>
          </a:p>
          <a:p>
            <a:r>
              <a:rPr lang="en-US" sz="1600" dirty="0"/>
              <a:t> </a:t>
            </a:r>
          </a:p>
          <a:p>
            <a:r>
              <a:rPr lang="en-US" sz="1600" dirty="0"/>
              <a:t>Whereas, the time-honored mechanism of “shared governance” is the means by which the administration and governance bodies both across SUNY and on individual campuses can work effectively and efficiently toward that common goal, and</a:t>
            </a:r>
          </a:p>
          <a:p>
            <a:r>
              <a:rPr lang="en-US" sz="1600" dirty="0"/>
              <a:t> </a:t>
            </a:r>
          </a:p>
          <a:p>
            <a:r>
              <a:rPr lang="en-US" sz="1600" dirty="0"/>
              <a:t>Whereas, shared governance requires detailed, timely, and relevant information through a significant consultation process prior to any formal decision, and</a:t>
            </a:r>
          </a:p>
          <a:p>
            <a:r>
              <a:rPr lang="en-US" sz="1600" dirty="0"/>
              <a:t> </a:t>
            </a:r>
          </a:p>
          <a:p>
            <a:r>
              <a:rPr lang="en-US" sz="1600" dirty="0"/>
              <a:t>Whereas, the recent policy of SUNY to reduce expenses by having campuses share services on a regional, sector or mission basis is an appropriate policy initiative worthy of careful consideration and consultation in the current economic environment, and</a:t>
            </a:r>
          </a:p>
          <a:p>
            <a:r>
              <a:rPr lang="en-US" sz="1600" dirty="0"/>
              <a:t> </a:t>
            </a:r>
          </a:p>
          <a:p>
            <a:r>
              <a:rPr lang="en-US" sz="1600" dirty="0"/>
              <a:t>Whereas, the scope, nature and provision of administrative and student services directly and indirectly impact the curriculum, methods of instruction and other academic matters that are the primary responsibility of the faculty, and</a:t>
            </a:r>
          </a:p>
          <a:p>
            <a:r>
              <a:rPr lang="en-US" sz="1600" dirty="0"/>
              <a:t> </a:t>
            </a:r>
          </a:p>
          <a:p>
            <a:r>
              <a:rPr lang="en-US" sz="1600" dirty="0"/>
              <a:t>Whereas, the proposed policy of having two campuses share a president was developed without significant consultation with the University Faculty Senate, the relevant College Councils, or the relevant campus governance organizations,</a:t>
            </a:r>
          </a:p>
          <a:p>
            <a:endParaRPr 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1" y="609600"/>
            <a:ext cx="8458199" cy="5078313"/>
          </a:xfrm>
          <a:prstGeom prst="rect">
            <a:avLst/>
          </a:prstGeom>
          <a:noFill/>
        </p:spPr>
        <p:txBody>
          <a:bodyPr wrap="square" rtlCol="0">
            <a:spAutoFit/>
          </a:bodyPr>
          <a:lstStyle/>
          <a:p>
            <a:r>
              <a:rPr lang="en-US" dirty="0"/>
              <a:t>Therefore Be It Resolved that the proposed policy of two campuses sharing a presidency be carefully examined through significant consultation with the appropriate UFS representatives, the affected College Councils and the local governance bodies before implementation, and</a:t>
            </a:r>
          </a:p>
          <a:p>
            <a:r>
              <a:rPr lang="en-US" dirty="0"/>
              <a:t> </a:t>
            </a:r>
          </a:p>
          <a:p>
            <a:r>
              <a:rPr lang="en-US" dirty="0"/>
              <a:t>Be It Further Resolved that representatives from the existing governance bodies on each alliance campus be included in the work groups that are considering shared services across the regional campus alliance, and</a:t>
            </a:r>
          </a:p>
          <a:p>
            <a:r>
              <a:rPr lang="en-US" dirty="0"/>
              <a:t> </a:t>
            </a:r>
          </a:p>
          <a:p>
            <a:r>
              <a:rPr lang="en-US" dirty="0"/>
              <a:t>Be It Further Resolved that decisions regarding the sharing of services among campuses be made only after significant consultation with the appropriate campus governance body, and</a:t>
            </a:r>
          </a:p>
          <a:p>
            <a:r>
              <a:rPr lang="en-US" dirty="0"/>
              <a:t> </a:t>
            </a:r>
          </a:p>
          <a:p>
            <a:r>
              <a:rPr lang="en-US" dirty="0"/>
              <a:t>Be It Further Resolved that the System Administration and UFS leadership work to clarify the   forms by which appropriate consultation occurs </a:t>
            </a:r>
            <a:r>
              <a:rPr lang="en-US" i="1" dirty="0"/>
              <a:t>before </a:t>
            </a:r>
            <a:r>
              <a:rPr lang="en-US" dirty="0"/>
              <a:t>the implementation of significant new policies or actions that affect the state-operated campuses.</a:t>
            </a:r>
          </a:p>
          <a:p>
            <a:r>
              <a:rPr lang="en-US" b="1" dirty="0"/>
              <a:t> </a:t>
            </a: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r>
              <a:rPr lang="en-US" dirty="0" smtClean="0"/>
              <a:t>Adjournment</a:t>
            </a:r>
          </a:p>
          <a:p>
            <a:pPr algn="ctr">
              <a:buNone/>
            </a:pPr>
            <a:endParaRPr lang="en-US" dirty="0"/>
          </a:p>
          <a:p>
            <a:pPr algn="ctr">
              <a:buNone/>
            </a:pPr>
            <a:r>
              <a:rPr lang="en-US" dirty="0" smtClean="0"/>
              <a:t>Please return your </a:t>
            </a:r>
            <a:r>
              <a:rPr lang="en-US" dirty="0" err="1" smtClean="0"/>
              <a:t>iClicker</a:t>
            </a:r>
            <a:r>
              <a:rPr lang="en-US" dirty="0" smtClean="0"/>
              <a:t> at the door</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lstStyle/>
          <a:p>
            <a:pPr algn="ctr">
              <a:buNone/>
            </a:pPr>
            <a:endParaRPr lang="en-US" dirty="0" smtClean="0"/>
          </a:p>
          <a:p>
            <a:pPr algn="ctr">
              <a:buNone/>
            </a:pPr>
            <a:endParaRPr lang="en-US" dirty="0"/>
          </a:p>
          <a:p>
            <a:pPr algn="ctr">
              <a:buNone/>
            </a:pPr>
            <a:r>
              <a:rPr lang="en-US" dirty="0" smtClean="0"/>
              <a:t>Provost’s Report</a:t>
            </a:r>
          </a:p>
          <a:p>
            <a:pPr algn="ctr">
              <a:buNone/>
            </a:pPr>
            <a:r>
              <a:rPr lang="en-US" dirty="0" smtClean="0"/>
              <a:t>Susan Phillips</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b="1" u="sng" dirty="0" smtClean="0"/>
              <a:t>Provost’s </a:t>
            </a:r>
            <a:r>
              <a:rPr lang="en-US" b="1" u="sng"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a:bodyPr>
          <a:lstStyle/>
          <a:p>
            <a:pPr>
              <a:buNone/>
            </a:pPr>
            <a:r>
              <a:rPr lang="en-US" sz="1400" b="1" dirty="0"/>
              <a:t>UNIVERSITY SENATE CHAIR’S REPORT – Susanna, Chair</a:t>
            </a:r>
          </a:p>
          <a:p>
            <a:r>
              <a:rPr lang="en-US" sz="1400" dirty="0"/>
              <a:t>The initial stages of a Presidential Search are underway to replace President Philip, who has announced his retirement. Per UFS guidelines, the Senate Chair has been in contact with the University Council about the process. The Senate Chair has asked the University Council for a general timeline of the search in anticipation of needing to provide 6 teaching faculty members to the search committee, per SUNY Board of Trustees' "Presidential Search, Guidelines for Conducting" (</a:t>
            </a:r>
            <a:r>
              <a:rPr lang="en-US" sz="1400" u="sng" dirty="0">
                <a:hlinkClick r:id="rId2"/>
              </a:rPr>
              <a:t>http://www.suny.edu/sunypp/documents.cfm?doc_id=573</a:t>
            </a:r>
            <a:r>
              <a:rPr lang="en-US" sz="1400" dirty="0"/>
              <a:t>). As with recent past presidential searches, the SEC will solicit nominations for the search committee from the voting faculty. The next steps are described in the BOT guidelines: "Taking care to assure that faculty representation on the search committee speaks for a broad spectrum of faculty opinion, the faculty shall elect its representatives to the search committee by secret ballot at an open session of the faculty governance group, at which a quorum of the teaching faculty are present." Whether this vote will happen at our 2/6/12 meeting or at a special session depends on the University Council's timeline. The responsibility for making sure that the ballot is representative of the broad spectrum of faculty lies with the SEC, which will compose the ballot from all nominations</a:t>
            </a:r>
            <a:r>
              <a:rPr lang="en-US" sz="1400" dirty="0" smtClean="0"/>
              <a:t>.</a:t>
            </a:r>
            <a:endParaRPr lang="en-US" sz="1400"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b="1" u="sng" dirty="0" smtClean="0"/>
              <a:t>Senate </a:t>
            </a:r>
            <a:r>
              <a:rPr lang="en-US" b="1" u="sng" dirty="0"/>
              <a:t>Chair’s Report – Susanna </a:t>
            </a:r>
            <a:r>
              <a:rPr lang="en-US" b="1" u="sng" dirty="0" err="1"/>
              <a:t>Fessler</a:t>
            </a:r>
            <a:endParaRPr lang="en-US" b="1" u="sng"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  The composition of a presidential search committee is delineated by the BOT as follows: "Unless otherwise agreed upon in advance by the chancellor and the council chair, the search committee shall consist of four members of the council (including the chair), six members of the full-time teaching faculty of the campus, one student, one alumni representative, one campus-related foundation representative, one academic dean, and one professional or support staff member." The Senate Chair is currently in discussions with the University Council about the process whereby the one Professional or support staff member will be chosen. In the last presidential search, that member was elected by the University Senate, not the University Council. </a:t>
            </a:r>
          </a:p>
          <a:p>
            <a:r>
              <a:rPr lang="en-US" dirty="0" smtClean="0"/>
              <a:t>The University Council will be setting up a webpage with Presidential Search updates in the near future.</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b="1" u="sng" dirty="0" smtClean="0"/>
              <a:t>Senate </a:t>
            </a:r>
            <a:r>
              <a:rPr lang="en-US" b="1" u="sng" dirty="0"/>
              <a:t>Chair’s Report – Susanna </a:t>
            </a:r>
            <a:r>
              <a:rPr lang="en-US" b="1" u="sng" dirty="0" err="1"/>
              <a:t>Fessler</a:t>
            </a:r>
            <a:endParaRPr lang="en-US" b="1" u="sng"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b="1" dirty="0"/>
              <a:t>UFS (University Faculty Senator’s Report) –Daniel D. White, J. Philippe Abraham &amp; </a:t>
            </a:r>
            <a:r>
              <a:rPr lang="en-US" b="1" dirty="0" err="1"/>
              <a:t>Shadi</a:t>
            </a:r>
            <a:r>
              <a:rPr lang="en-US" b="1" dirty="0"/>
              <a:t> </a:t>
            </a:r>
            <a:r>
              <a:rPr lang="en-US" b="1" dirty="0" err="1"/>
              <a:t>Shahedipour-Sandvik</a:t>
            </a:r>
            <a:r>
              <a:rPr lang="en-US" b="1" dirty="0"/>
              <a:t>, SUNY Senators</a:t>
            </a:r>
          </a:p>
          <a:p>
            <a:r>
              <a:rPr lang="en-US" dirty="0"/>
              <a:t>The SUNY Senators have proposed a resolution to endorse the two resolutions regarding shared services that the University Faculty Senate passed at the October Plenary.  The SEC has moved the resolution to the senate for consideration.</a:t>
            </a:r>
          </a:p>
          <a:p>
            <a:pPr>
              <a:buNone/>
            </a:pP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b="1" u="sng" dirty="0"/>
              <a:t> </a:t>
            </a:r>
            <a:r>
              <a:rPr lang="en-US" b="1" u="sng" dirty="0" smtClean="0"/>
              <a:t>SUNY-wide </a:t>
            </a:r>
            <a:r>
              <a:rPr lang="en-US" b="1" u="sng" dirty="0"/>
              <a:t>Senate Report – </a:t>
            </a:r>
            <a:endParaRPr lang="en-US" b="1" u="sng" dirty="0" smtClean="0"/>
          </a:p>
          <a:p>
            <a:pPr marL="166688"/>
            <a:r>
              <a:rPr lang="en-US" b="1" u="sng" dirty="0" smtClean="0"/>
              <a:t>J</a:t>
            </a:r>
            <a:r>
              <a:rPr lang="en-US" b="1" u="sng" dirty="0"/>
              <a:t>. Philippe Abraham, </a:t>
            </a:r>
            <a:r>
              <a:rPr lang="en-US" b="1" u="sng" dirty="0" err="1"/>
              <a:t>Shadi</a:t>
            </a:r>
            <a:r>
              <a:rPr lang="en-US" b="1" u="sng" dirty="0"/>
              <a:t> </a:t>
            </a:r>
            <a:r>
              <a:rPr lang="en-US" b="1" u="sng" dirty="0" err="1"/>
              <a:t>Shahedipour-Sandvik</a:t>
            </a:r>
            <a:r>
              <a:rPr lang="en-US" b="1" u="sng"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GSO (Graduate Student Organization) – Heidi Nicholls, GSO Representative</a:t>
            </a:r>
          </a:p>
          <a:p>
            <a:r>
              <a:rPr lang="en-US" dirty="0"/>
              <a:t>The GSO held their final assembly meeting of the semester and the issue of the constitution and bylaws is an increasing concern. Currently there is a call to make a committee to specifically address the wording agreement between our two governing documents. Sarah Taylor, our current MCAA chair made an announcement at the last Assembly Meeting that she will be stepping down at the completion of this semester. We confirmed our Judicial Board with Genevieve Moore, Steve </a:t>
            </a:r>
            <a:r>
              <a:rPr lang="en-US" dirty="0" err="1"/>
              <a:t>SIn</a:t>
            </a:r>
            <a:r>
              <a:rPr lang="en-US" dirty="0"/>
              <a:t>, and Elizabeth </a:t>
            </a:r>
            <a:r>
              <a:rPr lang="en-US" dirty="0" err="1"/>
              <a:t>Redkey</a:t>
            </a:r>
            <a:r>
              <a:rPr lang="en-US" dirty="0"/>
              <a:t>, each representing a different Campus. We are currently discussing options to meet the concerns of graduate students who do not primarily work on the Uptown campus, such as voucher submissions and event sign ups. In addition we are looking to get the ball rolling on establishing a downtown campus GSO office in addition to our uptown and east campus offices. </a:t>
            </a:r>
          </a:p>
          <a:p>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b="1" u="sng"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55000" lnSpcReduction="20000"/>
          </a:bodyPr>
          <a:lstStyle/>
          <a:p>
            <a:pPr>
              <a:buNone/>
            </a:pPr>
            <a:r>
              <a:rPr lang="en-US" b="1" dirty="0"/>
              <a:t>SA (Student Association) – Bryant Barksdale, Student Association President Designee</a:t>
            </a:r>
            <a:endParaRPr lang="en-US" dirty="0"/>
          </a:p>
          <a:p>
            <a:r>
              <a:rPr lang="en-US" dirty="0"/>
              <a:t>On November 12</a:t>
            </a:r>
            <a:r>
              <a:rPr lang="en-US" baseline="30000" dirty="0"/>
              <a:t>th</a:t>
            </a:r>
            <a:r>
              <a:rPr lang="en-US" dirty="0"/>
              <a:t> the Student Association held the annual </a:t>
            </a:r>
            <a:r>
              <a:rPr lang="en-US" dirty="0" err="1"/>
              <a:t>FallFest</a:t>
            </a:r>
            <a:r>
              <a:rPr lang="en-US" dirty="0"/>
              <a:t> concert featuring LMFAO and The Far East Movement. There were around 3,300 students in attendance making this event the highest attended concert in recent years. </a:t>
            </a:r>
          </a:p>
          <a:p>
            <a:r>
              <a:rPr lang="en-US" dirty="0"/>
              <a:t>We are looking to keep our community involvement going by hosting a midnight mission in December. We are working with local businesses to get donations to give out. We will have student volunteers on hand to give out what has been donated to the homeless to help lessen the burden and hardships that the winter may cause them. The date and location are still being worked out.</a:t>
            </a:r>
          </a:p>
          <a:p>
            <a:r>
              <a:rPr lang="en-US" dirty="0"/>
              <a:t>A local ninth grader whose brother is a junior here at the university, has requested help in getting gifts for local children living in southern Albany. We are reaching out to our student groups to try and have them sponsor some of the children on the list and we are organizing a dinner event where the gifts will be given to children by Santa. </a:t>
            </a:r>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b="1" u="sng" dirty="0"/>
              <a:t>Student Association Report – </a:t>
            </a:r>
            <a:endParaRPr lang="en-US" b="1" u="sng" dirty="0" smtClean="0"/>
          </a:p>
          <a:p>
            <a:pPr marL="166688"/>
            <a:r>
              <a:rPr lang="en-US" b="1" u="sng" dirty="0" smtClean="0"/>
              <a:t>Bryant </a:t>
            </a:r>
            <a:r>
              <a:rPr lang="en-US" b="1" u="sng" dirty="0"/>
              <a:t>Barksdale</a:t>
            </a:r>
          </a:p>
          <a:p>
            <a:pPr>
              <a:buFont typeface="Wingdings" pitchFamily="2" charset="2"/>
              <a:buChar char="Ø"/>
            </a:pPr>
            <a:r>
              <a:rPr lang="en-US" dirty="0"/>
              <a:t>Council/Committee </a:t>
            </a:r>
            <a:r>
              <a:rPr lang="en-US"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3008313" cy="641350"/>
          </a:xfrm>
          <a:ln>
            <a:solidFill>
              <a:schemeClr val="accent1"/>
            </a:solidFill>
          </a:ln>
        </p:spPr>
        <p:txBody>
          <a:bodyPr>
            <a:normAutofit fontScale="90000"/>
          </a:bodyPr>
          <a:lstStyle/>
          <a:p>
            <a:pPr algn="ctr"/>
            <a:r>
              <a:rPr lang="en-US" dirty="0" smtClean="0"/>
              <a:t>University Senate</a:t>
            </a:r>
            <a:br>
              <a:rPr lang="en-US" dirty="0" smtClean="0"/>
            </a:br>
            <a:r>
              <a:rPr lang="en-US" dirty="0" smtClean="0"/>
              <a:t>December 12, 2011</a:t>
            </a:r>
            <a:endParaRPr lang="en-US" dirty="0"/>
          </a:p>
        </p:txBody>
      </p:sp>
      <p:sp>
        <p:nvSpPr>
          <p:cNvPr id="5" name="Content Placeholder 4"/>
          <p:cNvSpPr>
            <a:spLocks noGrp="1"/>
          </p:cNvSpPr>
          <p:nvPr>
            <p:ph idx="1"/>
          </p:nvPr>
        </p:nvSpPr>
        <p:spPr/>
        <p:txBody>
          <a:bodyPr>
            <a:normAutofit fontScale="92500" lnSpcReduction="20000"/>
          </a:bodyPr>
          <a:lstStyle/>
          <a:p>
            <a:pPr>
              <a:buNone/>
            </a:pPr>
            <a:r>
              <a:rPr lang="en-US" b="1" dirty="0"/>
              <a:t>CAA (Council on Academic Assessment) – Adrian Masters, Chair</a:t>
            </a:r>
          </a:p>
          <a:p>
            <a:r>
              <a:rPr lang="en-US" dirty="0"/>
              <a:t>The CAA has completed its program review report on Women’s Studies.</a:t>
            </a:r>
          </a:p>
          <a:p>
            <a:r>
              <a:rPr lang="en-US" dirty="0"/>
              <a:t>The PRC and the GEAC are progressing with reports on reviews conducted in the 2010-11 academic year. </a:t>
            </a:r>
          </a:p>
          <a:p>
            <a:r>
              <a:rPr lang="en-US" dirty="0"/>
              <a:t>I am working with the PRC from last year to produce reports on reviews conducted in the 2009-10 academic year</a:t>
            </a:r>
            <a:r>
              <a:rPr lang="en-US" dirty="0" smtClean="0"/>
              <a:t>.</a:t>
            </a:r>
            <a:endParaRPr lang="en-US" dirty="0"/>
          </a:p>
        </p:txBody>
      </p:sp>
      <p:sp>
        <p:nvSpPr>
          <p:cNvPr id="6" name="Text Placeholder 5"/>
          <p:cNvSpPr>
            <a:spLocks noGrp="1"/>
          </p:cNvSpPr>
          <p:nvPr>
            <p:ph type="body" sz="half" idx="2"/>
          </p:nvPr>
        </p:nvSpPr>
        <p:spPr>
          <a:xfrm>
            <a:off x="457200" y="990600"/>
            <a:ext cx="3008313" cy="5135563"/>
          </a:xfrm>
          <a:ln>
            <a:solidFill>
              <a:schemeClr val="accent1"/>
            </a:solidFill>
          </a:ln>
        </p:spPr>
        <p:txBody>
          <a:bodyPr/>
          <a:lstStyle/>
          <a:p>
            <a:pPr>
              <a:buFont typeface="Wingdings" pitchFamily="2" charset="2"/>
              <a:buChar char="Ø"/>
            </a:pPr>
            <a:r>
              <a:rPr lang="en-US" dirty="0" smtClean="0"/>
              <a:t>Approval </a:t>
            </a:r>
            <a:r>
              <a:rPr lang="en-US" dirty="0"/>
              <a:t>of Minutes of </a:t>
            </a:r>
            <a:r>
              <a:rPr lang="en-US" dirty="0" smtClean="0"/>
              <a:t>11/21/2011</a:t>
            </a:r>
            <a:endParaRPr lang="en-US" dirty="0"/>
          </a:p>
          <a:p>
            <a:pPr>
              <a:buFont typeface="Wingdings" pitchFamily="2" charset="2"/>
              <a:buChar char="Ø"/>
            </a:pPr>
            <a:r>
              <a:rPr lang="en-US" dirty="0" smtClean="0"/>
              <a:t>Provost’s </a:t>
            </a:r>
            <a:r>
              <a:rPr lang="en-US" dirty="0"/>
              <a:t>Report -- Susan Phillips</a:t>
            </a:r>
          </a:p>
          <a:p>
            <a:pPr>
              <a:buFont typeface="Wingdings" pitchFamily="2" charset="2"/>
              <a:buChar char="Ø"/>
            </a:pPr>
            <a:r>
              <a:rPr lang="en-US" dirty="0" smtClean="0"/>
              <a:t>Senate </a:t>
            </a:r>
            <a:r>
              <a:rPr lang="en-US" dirty="0"/>
              <a:t>Chair’s Report – Susanna </a:t>
            </a:r>
            <a:r>
              <a:rPr lang="en-US" dirty="0" err="1"/>
              <a:t>Fessler</a:t>
            </a:r>
            <a:endParaRPr lang="en-US" dirty="0"/>
          </a:p>
          <a:p>
            <a:pPr>
              <a:buFont typeface="Wingdings" pitchFamily="2" charset="2"/>
              <a:buChar char="Ø"/>
            </a:pPr>
            <a:r>
              <a:rPr lang="en-US" dirty="0"/>
              <a:t> </a:t>
            </a:r>
            <a:r>
              <a:rPr lang="en-US" dirty="0" smtClean="0"/>
              <a:t>Other </a:t>
            </a:r>
            <a:r>
              <a:rPr lang="en-US" dirty="0"/>
              <a:t>Reports</a:t>
            </a:r>
          </a:p>
          <a:p>
            <a:pPr marL="166688"/>
            <a:r>
              <a:rPr lang="en-US" dirty="0"/>
              <a:t> </a:t>
            </a:r>
            <a:r>
              <a:rPr lang="en-US" dirty="0" smtClean="0"/>
              <a:t>SUNY-wide </a:t>
            </a:r>
            <a:r>
              <a:rPr lang="en-US" dirty="0"/>
              <a:t>Senate Report – </a:t>
            </a:r>
            <a:endParaRPr lang="en-US" dirty="0" smtClean="0"/>
          </a:p>
          <a:p>
            <a:pPr marL="166688"/>
            <a:r>
              <a:rPr lang="en-US" dirty="0" smtClean="0"/>
              <a:t>J</a:t>
            </a:r>
            <a:r>
              <a:rPr lang="en-US" dirty="0"/>
              <a:t>. Philippe Abraham, </a:t>
            </a:r>
            <a:r>
              <a:rPr lang="en-US" dirty="0" err="1"/>
              <a:t>Shadi</a:t>
            </a:r>
            <a:r>
              <a:rPr lang="en-US" dirty="0"/>
              <a:t> </a:t>
            </a:r>
            <a:r>
              <a:rPr lang="en-US" dirty="0" err="1"/>
              <a:t>Shahedipour-Sandvik</a:t>
            </a:r>
            <a:r>
              <a:rPr lang="en-US" dirty="0"/>
              <a:t> and Daniel White</a:t>
            </a:r>
          </a:p>
          <a:p>
            <a:pPr marL="166688"/>
            <a:r>
              <a:rPr lang="en-US" dirty="0"/>
              <a:t>Graduate Student Organization Report – Heidi Nicholls</a:t>
            </a:r>
          </a:p>
          <a:p>
            <a:pPr marL="166688"/>
            <a:r>
              <a:rPr lang="en-US" dirty="0"/>
              <a:t>Student Association Report – </a:t>
            </a:r>
            <a:endParaRPr lang="en-US" dirty="0" smtClean="0"/>
          </a:p>
          <a:p>
            <a:pPr marL="166688"/>
            <a:r>
              <a:rPr lang="en-US" dirty="0" smtClean="0"/>
              <a:t>Bryant </a:t>
            </a:r>
            <a:r>
              <a:rPr lang="en-US" dirty="0"/>
              <a:t>Barksdale</a:t>
            </a:r>
          </a:p>
          <a:p>
            <a:pPr>
              <a:buFont typeface="Wingdings" pitchFamily="2" charset="2"/>
              <a:buChar char="Ø"/>
            </a:pPr>
            <a:r>
              <a:rPr lang="en-US" b="1" u="sng" dirty="0"/>
              <a:t>Council/Committee </a:t>
            </a:r>
            <a:r>
              <a:rPr lang="en-US" b="1" u="sng" dirty="0" smtClean="0"/>
              <a:t>Reports</a:t>
            </a:r>
          </a:p>
          <a:p>
            <a:pPr>
              <a:buFont typeface="Wingdings" pitchFamily="2" charset="2"/>
              <a:buChar char="Ø"/>
            </a:pPr>
            <a:r>
              <a:rPr lang="en-US" dirty="0" smtClean="0"/>
              <a:t>Old Business</a:t>
            </a:r>
          </a:p>
          <a:p>
            <a:r>
              <a:rPr lang="en-US" dirty="0" smtClean="0"/>
              <a:t>Charter Amendment 1112-02-02A</a:t>
            </a:r>
          </a:p>
          <a:p>
            <a:pPr>
              <a:buFont typeface="Wingdings" pitchFamily="2" charset="2"/>
              <a:buChar char="Ø"/>
            </a:pPr>
            <a:r>
              <a:rPr lang="en-US" dirty="0" smtClean="0"/>
              <a:t>New Business</a:t>
            </a:r>
          </a:p>
          <a:p>
            <a:pPr marL="342900" indent="-342900">
              <a:buFont typeface="+mj-lt"/>
              <a:buAutoNum type="arabicPeriod"/>
            </a:pPr>
            <a:r>
              <a:rPr lang="en-US" dirty="0" smtClean="0"/>
              <a:t>Approval of Changes to Council Memberships</a:t>
            </a:r>
          </a:p>
          <a:p>
            <a:pPr marL="342900" indent="-342900">
              <a:buFont typeface="+mj-lt"/>
              <a:buAutoNum type="arabicPeriod"/>
            </a:pPr>
            <a:r>
              <a:rPr lang="en-US" dirty="0" smtClean="0"/>
              <a:t>Senate Resolution 1112-02R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2213</Words>
  <Application>Microsoft Office PowerPoint</Application>
  <PresentationFormat>On-screen Show (4:3)</PresentationFormat>
  <Paragraphs>534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University Senate December 12, 2011</vt:lpstr>
      <vt:lpstr>PowerPoint Presentation</vt:lpstr>
      <vt:lpstr>PowerPoint Presentation</vt:lpstr>
      <vt:lpstr>PowerPoint Presentation</vt:lpstr>
      <vt:lpstr>PowerPoint Presentation</vt:lpstr>
      <vt:lpstr>University Senate December 12, 2011</vt:lpstr>
    </vt:vector>
  </TitlesOfParts>
  <Company>University at Albany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Senate December 12, 2011</dc:title>
  <dc:creator>College of Arts and Sciences</dc:creator>
  <cp:lastModifiedBy>Susanna Fessler</cp:lastModifiedBy>
  <cp:revision>18</cp:revision>
  <dcterms:created xsi:type="dcterms:W3CDTF">2011-12-11T14:27:36Z</dcterms:created>
  <dcterms:modified xsi:type="dcterms:W3CDTF">2011-12-12T16:48:47Z</dcterms:modified>
</cp:coreProperties>
</file>