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7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6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21"/>
  </p:notesMasterIdLst>
  <p:handoutMasterIdLst>
    <p:handoutMasterId r:id="rId22"/>
  </p:handoutMasterIdLst>
  <p:sldIdLst>
    <p:sldId id="434" r:id="rId2"/>
    <p:sldId id="256" r:id="rId3"/>
    <p:sldId id="384" r:id="rId4"/>
    <p:sldId id="257" r:id="rId5"/>
    <p:sldId id="432" r:id="rId6"/>
    <p:sldId id="433" r:id="rId7"/>
    <p:sldId id="416" r:id="rId8"/>
    <p:sldId id="417" r:id="rId9"/>
    <p:sldId id="430" r:id="rId10"/>
    <p:sldId id="261" r:id="rId11"/>
    <p:sldId id="323" r:id="rId12"/>
    <p:sldId id="429" r:id="rId13"/>
    <p:sldId id="271" r:id="rId14"/>
    <p:sldId id="273" r:id="rId15"/>
    <p:sldId id="276" r:id="rId16"/>
    <p:sldId id="431" r:id="rId17"/>
    <p:sldId id="435" r:id="rId18"/>
    <p:sldId id="436" r:id="rId19"/>
    <p:sldId id="415" r:id="rId20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1536" y="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theme" Target="theme/theme1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8" Type="http://schemas.openxmlformats.org/officeDocument/2006/relationships/slide" Target="slides/slide7.xml"/><Relationship Id="rId21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5" Type="http://schemas.openxmlformats.org/officeDocument/2006/relationships/viewProps" Target="viewProps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7" Type="http://schemas.openxmlformats.org/officeDocument/2006/relationships/slide" Target="slides/slide6.xml"/><Relationship Id="rId20" Type="http://schemas.openxmlformats.org/officeDocument/2006/relationships/slide" Target="slides/slide19.xml"/><Relationship Id="rId16" Type="http://schemas.openxmlformats.org/officeDocument/2006/relationships/slide" Target="slides/slide15.xml"/><Relationship Id="rId2" Type="http://schemas.openxmlformats.org/officeDocument/2006/relationships/slide" Target="slides/slide1.xml"/><Relationship Id="rId29" Type="http://schemas.openxmlformats.org/officeDocument/2006/relationships/customXml" Target="../customXml/item2.xml"/><Relationship Id="rId24" Type="http://schemas.openxmlformats.org/officeDocument/2006/relationships/presProps" Target="presProps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printerSettings" Target="printerSettings/printerSettings1.bin"/><Relationship Id="rId15" Type="http://schemas.openxmlformats.org/officeDocument/2006/relationships/slide" Target="slides/slide14.xml"/><Relationship Id="rId5" Type="http://schemas.openxmlformats.org/officeDocument/2006/relationships/slide" Target="slides/slide4.xml"/><Relationship Id="rId28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9" Type="http://schemas.openxmlformats.org/officeDocument/2006/relationships/slide" Target="slides/slide8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Relationship Id="rId14" Type="http://schemas.openxmlformats.org/officeDocument/2006/relationships/slide" Target="slides/slide13.xml"/><Relationship Id="rId4" Type="http://schemas.openxmlformats.org/officeDocument/2006/relationships/slide" Target="slides/slide3.xml"/><Relationship Id="rId30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9466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6700B152-0A6F-4930-8F27-83C2A87266D6}" type="datetimeFigureOut">
              <a:rPr lang="en-US" smtClean="0"/>
              <a:t>10/2/17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9466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2DE6AB54-F8E6-4256-A257-83CF16C81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5629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1B01C2-9574-F740-93A2-C76DBAAA9E27}" type="datetimeFigureOut">
              <a:rPr lang="en-US" smtClean="0"/>
              <a:t>10/2/17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8500"/>
            <a:ext cx="4652962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21188"/>
            <a:ext cx="5564188" cy="4189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03C885-FEE7-504F-BDEA-1B7F4E479D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629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0938ACF1-6D51-47ED-80D3-E874F04F1B00}" type="datetimeFigureOut">
              <a:rPr lang="en-US" smtClean="0"/>
              <a:t>10/2/17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C5AFFCDF-6C99-2344-B36E-26D4D2ACCC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8ACF1-6D51-47ED-80D3-E874F04F1B00}" type="datetimeFigureOut">
              <a:rPr lang="en-US" smtClean="0"/>
              <a:t>10/2/17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CD8AB-CF32-4FB6-A447-5BDFE23997D9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8ACF1-6D51-47ED-80D3-E874F04F1B00}" type="datetimeFigureOut">
              <a:rPr lang="en-US" smtClean="0"/>
              <a:t>10/2/17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CD8AB-CF32-4FB6-A447-5BDFE23997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8ACF1-6D51-47ED-80D3-E874F04F1B00}" type="datetimeFigureOut">
              <a:rPr lang="en-US" smtClean="0"/>
              <a:t>10/2/17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CD8AB-CF32-4FB6-A447-5BDFE23997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8ACF1-6D51-47ED-80D3-E874F04F1B00}" type="datetimeFigureOut">
              <a:rPr lang="en-US" smtClean="0"/>
              <a:t>10/2/17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CD8AB-CF32-4FB6-A447-5BDFE23997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8ACF1-6D51-47ED-80D3-E874F04F1B00}" type="datetimeFigureOut">
              <a:rPr lang="en-US" smtClean="0"/>
              <a:t>10/2/17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CD8AB-CF32-4FB6-A447-5BDFE23997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8ACF1-6D51-47ED-80D3-E874F04F1B00}" type="datetimeFigureOut">
              <a:rPr lang="en-US" smtClean="0"/>
              <a:t>10/2/17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CD8AB-CF32-4FB6-A447-5BDFE23997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0938ACF1-6D51-47ED-80D3-E874F04F1B00}" type="datetimeFigureOut">
              <a:rPr lang="en-US" smtClean="0"/>
              <a:t>10/2/17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8ACF1-6D51-47ED-80D3-E874F04F1B00}" type="datetimeFigureOut">
              <a:rPr lang="en-US" smtClean="0"/>
              <a:t>10/2/17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CD8AB-CF32-4FB6-A447-5BDFE23997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8ACF1-6D51-47ED-80D3-E874F04F1B00}" type="datetimeFigureOut">
              <a:rPr lang="en-US" smtClean="0"/>
              <a:t>10/2/17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CD8AB-CF32-4FB6-A447-5BDFE23997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8ACF1-6D51-47ED-80D3-E874F04F1B00}" type="datetimeFigureOut">
              <a:rPr lang="en-US" smtClean="0"/>
              <a:t>10/2/17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CD8AB-CF32-4FB6-A447-5BDFE23997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8ACF1-6D51-47ED-80D3-E874F04F1B00}" type="datetimeFigureOut">
              <a:rPr lang="en-US" smtClean="0"/>
              <a:t>10/2/17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CD8AB-CF32-4FB6-A447-5BDFE23997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8ACF1-6D51-47ED-80D3-E874F04F1B00}" type="datetimeFigureOut">
              <a:rPr lang="en-US" smtClean="0"/>
              <a:t>10/2/17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CD8AB-CF32-4FB6-A447-5BDFE23997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8ACF1-6D51-47ED-80D3-E874F04F1B00}" type="datetimeFigureOut">
              <a:rPr lang="en-US" smtClean="0"/>
              <a:t>10/2/17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FFCDF-6C99-2344-B36E-26D4D2ACCC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0938ACF1-6D51-47ED-80D3-E874F04F1B00}" type="datetimeFigureOut">
              <a:rPr lang="en-US" smtClean="0"/>
              <a:t>10/2/17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CE7CD8AB-CF32-4FB6-A447-5BDFE23997D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  <p:sldLayoutId id="2147483741" r:id="rId12"/>
    <p:sldLayoutId id="2147483742" r:id="rId13"/>
    <p:sldLayoutId id="2147483743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albany.edu/sharedgovernance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Senate Executive Committee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Monday, October 02,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9437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5800" y="1581863"/>
            <a:ext cx="78486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564B3C"/>
                </a:solidFill>
              </a:rPr>
              <a:t>SUNY Senators’ Report – </a:t>
            </a:r>
            <a:endParaRPr lang="en-US" b="1" dirty="0" smtClean="0">
              <a:solidFill>
                <a:srgbClr val="564B3C"/>
              </a:solidFill>
            </a:endParaRPr>
          </a:p>
          <a:p>
            <a:r>
              <a:rPr lang="en-US" b="1" dirty="0">
                <a:solidFill>
                  <a:srgbClr val="564B3C"/>
                </a:solidFill>
              </a:rPr>
              <a:t>	</a:t>
            </a:r>
            <a:r>
              <a:rPr lang="en-US" dirty="0" smtClean="0">
                <a:solidFill>
                  <a:srgbClr val="564B3C"/>
                </a:solidFill>
              </a:rPr>
              <a:t>Diane </a:t>
            </a:r>
            <a:r>
              <a:rPr lang="en-US" dirty="0">
                <a:solidFill>
                  <a:srgbClr val="564B3C"/>
                </a:solidFill>
              </a:rPr>
              <a:t>Hamilton, Walter Little, Latonia Spencer</a:t>
            </a:r>
          </a:p>
          <a:p>
            <a:pPr lvl="0"/>
            <a:r>
              <a:rPr lang="en-US" sz="1600" dirty="0">
                <a:solidFill>
                  <a:srgbClr val="564B3C"/>
                </a:solidFill>
              </a:rPr>
              <a:t>	</a:t>
            </a:r>
            <a:r>
              <a:rPr lang="en-US" dirty="0">
                <a:solidFill>
                  <a:srgbClr val="564B3C"/>
                </a:solidFill>
              </a:rPr>
              <a:t>Nothing </a:t>
            </a:r>
            <a:r>
              <a:rPr lang="en-US" dirty="0" smtClean="0">
                <a:solidFill>
                  <a:srgbClr val="564B3C"/>
                </a:solidFill>
              </a:rPr>
              <a:t>reported</a:t>
            </a:r>
            <a:endParaRPr lang="en-US" b="1" dirty="0" smtClean="0">
              <a:solidFill>
                <a:srgbClr val="564B3C"/>
              </a:solidFill>
            </a:endParaRPr>
          </a:p>
          <a:p>
            <a:endParaRPr lang="en-US" b="1" dirty="0" smtClean="0">
              <a:solidFill>
                <a:srgbClr val="564B3C"/>
              </a:solidFill>
            </a:endParaRPr>
          </a:p>
          <a:p>
            <a:r>
              <a:rPr lang="en-US" b="1" dirty="0" smtClean="0">
                <a:solidFill>
                  <a:srgbClr val="564B3C"/>
                </a:solidFill>
              </a:rPr>
              <a:t>Graduate Student Association Report – </a:t>
            </a:r>
          </a:p>
          <a:p>
            <a:r>
              <a:rPr lang="en-US" b="1" dirty="0">
                <a:solidFill>
                  <a:srgbClr val="564B3C"/>
                </a:solidFill>
              </a:rPr>
              <a:t>	</a:t>
            </a:r>
            <a:r>
              <a:rPr lang="en-US" dirty="0" smtClean="0">
                <a:solidFill>
                  <a:srgbClr val="564B3C"/>
                </a:solidFill>
              </a:rPr>
              <a:t>Dawn </a:t>
            </a:r>
            <a:r>
              <a:rPr lang="en-US" dirty="0" err="1">
                <a:solidFill>
                  <a:srgbClr val="564B3C"/>
                </a:solidFill>
              </a:rPr>
              <a:t>Wharram</a:t>
            </a:r>
            <a:r>
              <a:rPr lang="en-US" dirty="0">
                <a:solidFill>
                  <a:srgbClr val="564B3C"/>
                </a:solidFill>
              </a:rPr>
              <a:t>, Lead </a:t>
            </a:r>
            <a:r>
              <a:rPr lang="en-US" dirty="0" smtClean="0">
                <a:solidFill>
                  <a:srgbClr val="564B3C"/>
                </a:solidFill>
              </a:rPr>
              <a:t>Senator     </a:t>
            </a:r>
          </a:p>
          <a:p>
            <a:endParaRPr lang="en-US" dirty="0">
              <a:solidFill>
                <a:srgbClr val="564B3C"/>
              </a:solidFill>
            </a:endParaRPr>
          </a:p>
          <a:p>
            <a:pPr lvl="0"/>
            <a:r>
              <a:rPr lang="en-US" sz="1600" dirty="0" smtClean="0">
                <a:solidFill>
                  <a:srgbClr val="564B3C"/>
                </a:solidFill>
              </a:rPr>
              <a:t>	</a:t>
            </a:r>
            <a:r>
              <a:rPr lang="en-US" dirty="0">
                <a:solidFill>
                  <a:srgbClr val="564B3C"/>
                </a:solidFill>
              </a:rPr>
              <a:t>The Graduate Student Association co-sponsored a town hall with the </a:t>
            </a:r>
            <a:r>
              <a:rPr lang="en-US" dirty="0" smtClean="0">
                <a:solidFill>
                  <a:srgbClr val="564B3C"/>
                </a:solidFill>
              </a:rPr>
              <a:t>	Student </a:t>
            </a:r>
            <a:r>
              <a:rPr lang="en-US" dirty="0">
                <a:solidFill>
                  <a:srgbClr val="564B3C"/>
                </a:solidFill>
              </a:rPr>
              <a:t>Association on maintenance of effort on Tuesday, September </a:t>
            </a:r>
            <a:r>
              <a:rPr lang="en-US" dirty="0" smtClean="0">
                <a:solidFill>
                  <a:srgbClr val="564B3C"/>
                </a:solidFill>
              </a:rPr>
              <a:t>	19</a:t>
            </a:r>
            <a:r>
              <a:rPr lang="en-US" dirty="0">
                <a:solidFill>
                  <a:srgbClr val="564B3C"/>
                </a:solidFill>
              </a:rPr>
              <a:t>. Another town hall is scheduled for Tuesday, October 17 with the </a:t>
            </a:r>
            <a:r>
              <a:rPr lang="en-US" dirty="0" smtClean="0">
                <a:solidFill>
                  <a:srgbClr val="564B3C"/>
                </a:solidFill>
              </a:rPr>
              <a:t>	topic </a:t>
            </a:r>
            <a:r>
              <a:rPr lang="en-US" dirty="0">
                <a:solidFill>
                  <a:srgbClr val="564B3C"/>
                </a:solidFill>
              </a:rPr>
              <a:t>TBD. </a:t>
            </a:r>
            <a:endParaRPr lang="en-US" dirty="0" smtClean="0">
              <a:solidFill>
                <a:srgbClr val="564B3C"/>
              </a:solidFill>
            </a:endParaRPr>
          </a:p>
          <a:p>
            <a:pPr lvl="0"/>
            <a:endParaRPr lang="en-US" dirty="0" smtClean="0">
              <a:solidFill>
                <a:srgbClr val="564B3C"/>
              </a:solidFill>
            </a:endParaRPr>
          </a:p>
          <a:p>
            <a:r>
              <a:rPr lang="en-US" b="1" dirty="0">
                <a:solidFill>
                  <a:srgbClr val="564B3C"/>
                </a:solidFill>
              </a:rPr>
              <a:t>Student Association Report – </a:t>
            </a:r>
            <a:endParaRPr lang="en-US" b="1" dirty="0" smtClean="0">
              <a:solidFill>
                <a:srgbClr val="564B3C"/>
              </a:solidFill>
            </a:endParaRPr>
          </a:p>
          <a:p>
            <a:r>
              <a:rPr lang="en-US" b="1" dirty="0">
                <a:solidFill>
                  <a:srgbClr val="564B3C"/>
                </a:solidFill>
              </a:rPr>
              <a:t>	</a:t>
            </a:r>
            <a:r>
              <a:rPr lang="en-US" dirty="0" err="1" smtClean="0">
                <a:solidFill>
                  <a:srgbClr val="564B3C"/>
                </a:solidFill>
              </a:rPr>
              <a:t>Jerlisa</a:t>
            </a:r>
            <a:r>
              <a:rPr lang="en-US" dirty="0" smtClean="0">
                <a:solidFill>
                  <a:srgbClr val="564B3C"/>
                </a:solidFill>
              </a:rPr>
              <a:t> </a:t>
            </a:r>
            <a:r>
              <a:rPr lang="en-US" dirty="0">
                <a:solidFill>
                  <a:srgbClr val="564B3C"/>
                </a:solidFill>
              </a:rPr>
              <a:t>Fontaine, Student Association President </a:t>
            </a:r>
            <a:endParaRPr lang="en-US" sz="1600" dirty="0">
              <a:solidFill>
                <a:srgbClr val="564B3C"/>
              </a:solidFill>
            </a:endParaRPr>
          </a:p>
          <a:p>
            <a:r>
              <a:rPr lang="en-US" sz="1600" dirty="0">
                <a:solidFill>
                  <a:srgbClr val="564B3C"/>
                </a:solidFill>
              </a:rPr>
              <a:t>	</a:t>
            </a:r>
            <a:r>
              <a:rPr lang="en-US" dirty="0">
                <a:solidFill>
                  <a:srgbClr val="564B3C"/>
                </a:solidFill>
              </a:rPr>
              <a:t>Nothing </a:t>
            </a:r>
            <a:r>
              <a:rPr lang="en-US" dirty="0" smtClean="0">
                <a:solidFill>
                  <a:srgbClr val="564B3C"/>
                </a:solidFill>
              </a:rPr>
              <a:t>reported</a:t>
            </a:r>
            <a:endParaRPr lang="en-US" dirty="0">
              <a:solidFill>
                <a:srgbClr val="564B3C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1752600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 </a:t>
            </a:r>
            <a:endParaRPr lang="en-US" dirty="0">
              <a:solidFill>
                <a:srgbClr val="0000CC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26503" y="701217"/>
            <a:ext cx="45425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848058"/>
                </a:solidFill>
              </a:rPr>
              <a:t>University Senate Executive Committee</a:t>
            </a:r>
          </a:p>
          <a:p>
            <a:pPr algn="ctr"/>
            <a:r>
              <a:rPr lang="en-US" b="1" dirty="0">
                <a:solidFill>
                  <a:srgbClr val="848058"/>
                </a:solidFill>
              </a:rPr>
              <a:t>Monday, </a:t>
            </a:r>
            <a:r>
              <a:rPr lang="en-US" b="1" dirty="0" smtClean="0">
                <a:solidFill>
                  <a:srgbClr val="848058"/>
                </a:solidFill>
              </a:rPr>
              <a:t>October </a:t>
            </a:r>
            <a:r>
              <a:rPr lang="en-US" b="1" dirty="0">
                <a:solidFill>
                  <a:srgbClr val="848058"/>
                </a:solidFill>
              </a:rPr>
              <a:t>0</a:t>
            </a:r>
            <a:r>
              <a:rPr lang="en-US" b="1" dirty="0" smtClean="0">
                <a:solidFill>
                  <a:srgbClr val="848058"/>
                </a:solidFill>
              </a:rPr>
              <a:t>2</a:t>
            </a:r>
            <a:r>
              <a:rPr lang="en-US" b="1" dirty="0">
                <a:solidFill>
                  <a:srgbClr val="848058"/>
                </a:solidFill>
              </a:rPr>
              <a:t>, </a:t>
            </a:r>
            <a:r>
              <a:rPr lang="en-US" b="1" dirty="0" smtClean="0">
                <a:solidFill>
                  <a:srgbClr val="848058"/>
                </a:solidFill>
              </a:rPr>
              <a:t>2017</a:t>
            </a:r>
            <a:endParaRPr lang="en-US" b="1" dirty="0">
              <a:solidFill>
                <a:srgbClr val="84805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96584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197907" y="712886"/>
            <a:ext cx="45425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848058"/>
                </a:solidFill>
              </a:rPr>
              <a:t>University Senate Executive Committee</a:t>
            </a:r>
          </a:p>
          <a:p>
            <a:pPr algn="ctr"/>
            <a:r>
              <a:rPr lang="en-US" b="1" dirty="0" smtClean="0">
                <a:solidFill>
                  <a:srgbClr val="848058"/>
                </a:solidFill>
              </a:rPr>
              <a:t>Monday, October 02, 2017</a:t>
            </a:r>
            <a:endParaRPr lang="en-US" b="1" dirty="0">
              <a:solidFill>
                <a:srgbClr val="848058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19200" y="1322486"/>
            <a:ext cx="7086600" cy="507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en-US" b="1" dirty="0" smtClean="0">
                <a:solidFill>
                  <a:srgbClr val="564B3C"/>
                </a:solidFill>
              </a:rPr>
              <a:t>CAA</a:t>
            </a:r>
            <a:r>
              <a:rPr lang="en-US" dirty="0" smtClean="0">
                <a:solidFill>
                  <a:srgbClr val="564B3C"/>
                </a:solidFill>
              </a:rPr>
              <a:t> </a:t>
            </a:r>
            <a:r>
              <a:rPr lang="en-US" b="1" dirty="0" smtClean="0">
                <a:solidFill>
                  <a:srgbClr val="564B3C"/>
                </a:solidFill>
              </a:rPr>
              <a:t>(Council on Academic Assessment)– </a:t>
            </a:r>
          </a:p>
          <a:p>
            <a:pPr marL="0" lvl="2"/>
            <a:r>
              <a:rPr lang="en-US" dirty="0">
                <a:solidFill>
                  <a:srgbClr val="564B3C"/>
                </a:solidFill>
              </a:rPr>
              <a:t>	</a:t>
            </a:r>
            <a:r>
              <a:rPr lang="en-US" dirty="0" err="1" smtClean="0">
                <a:solidFill>
                  <a:srgbClr val="564B3C"/>
                </a:solidFill>
              </a:rPr>
              <a:t>Istvan</a:t>
            </a:r>
            <a:r>
              <a:rPr lang="en-US" dirty="0" smtClean="0">
                <a:solidFill>
                  <a:srgbClr val="564B3C"/>
                </a:solidFill>
              </a:rPr>
              <a:t> </a:t>
            </a:r>
            <a:r>
              <a:rPr lang="en-US" dirty="0" err="1">
                <a:solidFill>
                  <a:srgbClr val="564B3C"/>
                </a:solidFill>
              </a:rPr>
              <a:t>Kecskes</a:t>
            </a:r>
            <a:r>
              <a:rPr lang="en-US" dirty="0">
                <a:solidFill>
                  <a:srgbClr val="564B3C"/>
                </a:solidFill>
              </a:rPr>
              <a:t>, Chair, </a:t>
            </a:r>
            <a:endParaRPr lang="en-US" dirty="0" smtClean="0">
              <a:solidFill>
                <a:srgbClr val="564B3C"/>
              </a:solidFill>
            </a:endParaRPr>
          </a:p>
          <a:p>
            <a:pPr marL="0" lvl="2"/>
            <a:r>
              <a:rPr lang="en-US" dirty="0" smtClean="0">
                <a:solidFill>
                  <a:srgbClr val="564B3C"/>
                </a:solidFill>
              </a:rPr>
              <a:t>	Nothing </a:t>
            </a:r>
            <a:r>
              <a:rPr lang="en-US" dirty="0">
                <a:solidFill>
                  <a:srgbClr val="564B3C"/>
                </a:solidFill>
              </a:rPr>
              <a:t>to </a:t>
            </a:r>
            <a:r>
              <a:rPr lang="en-US" dirty="0" smtClean="0">
                <a:solidFill>
                  <a:srgbClr val="564B3C"/>
                </a:solidFill>
              </a:rPr>
              <a:t>report</a:t>
            </a:r>
          </a:p>
          <a:p>
            <a:pPr marL="0" lvl="2"/>
            <a:endParaRPr lang="en-US" dirty="0" smtClean="0">
              <a:solidFill>
                <a:srgbClr val="564B3C"/>
              </a:solidFill>
            </a:endParaRPr>
          </a:p>
          <a:p>
            <a:r>
              <a:rPr lang="en-US" b="1" dirty="0" err="1">
                <a:solidFill>
                  <a:srgbClr val="564B3C"/>
                </a:solidFill>
              </a:rPr>
              <a:t>CAFFECoR</a:t>
            </a:r>
            <a:r>
              <a:rPr lang="en-US" b="1" dirty="0">
                <a:solidFill>
                  <a:srgbClr val="564B3C"/>
                </a:solidFill>
              </a:rPr>
              <a:t> – </a:t>
            </a:r>
            <a:r>
              <a:rPr lang="en-US" dirty="0">
                <a:solidFill>
                  <a:srgbClr val="564B3C"/>
                </a:solidFill>
              </a:rPr>
              <a:t>Carol Jewell, </a:t>
            </a:r>
            <a:r>
              <a:rPr lang="en-US" dirty="0" smtClean="0">
                <a:solidFill>
                  <a:srgbClr val="564B3C"/>
                </a:solidFill>
              </a:rPr>
              <a:t>Chair</a:t>
            </a:r>
          </a:p>
          <a:p>
            <a:endParaRPr lang="en-US" b="1" dirty="0" smtClean="0">
              <a:solidFill>
                <a:srgbClr val="564B3C"/>
              </a:solidFill>
            </a:endParaRPr>
          </a:p>
          <a:p>
            <a:r>
              <a:rPr lang="en-US" b="1" dirty="0" smtClean="0">
                <a:solidFill>
                  <a:srgbClr val="564B3C"/>
                </a:solidFill>
              </a:rPr>
              <a:t>CERS </a:t>
            </a:r>
            <a:r>
              <a:rPr lang="en-US" b="1" dirty="0">
                <a:solidFill>
                  <a:srgbClr val="564B3C"/>
                </a:solidFill>
              </a:rPr>
              <a:t>–</a:t>
            </a:r>
            <a:r>
              <a:rPr lang="en-US" dirty="0">
                <a:solidFill>
                  <a:srgbClr val="564B3C"/>
                </a:solidFill>
              </a:rPr>
              <a:t> Michael </a:t>
            </a:r>
            <a:r>
              <a:rPr lang="en-US" dirty="0" err="1">
                <a:solidFill>
                  <a:srgbClr val="564B3C"/>
                </a:solidFill>
              </a:rPr>
              <a:t>Jerison</a:t>
            </a:r>
            <a:r>
              <a:rPr lang="en-US" dirty="0">
                <a:solidFill>
                  <a:srgbClr val="564B3C"/>
                </a:solidFill>
              </a:rPr>
              <a:t>, </a:t>
            </a:r>
            <a:r>
              <a:rPr lang="en-US" dirty="0" smtClean="0">
                <a:solidFill>
                  <a:srgbClr val="564B3C"/>
                </a:solidFill>
              </a:rPr>
              <a:t>Chair</a:t>
            </a:r>
            <a:endParaRPr lang="en-US" dirty="0">
              <a:solidFill>
                <a:srgbClr val="564B3C"/>
              </a:solidFill>
            </a:endParaRPr>
          </a:p>
          <a:p>
            <a:pPr lvl="0"/>
            <a:r>
              <a:rPr lang="en-US" dirty="0" smtClean="0">
                <a:solidFill>
                  <a:srgbClr val="564B3C"/>
                </a:solidFill>
              </a:rPr>
              <a:t>	Nothing reported</a:t>
            </a:r>
            <a:endParaRPr lang="en-US" dirty="0">
              <a:solidFill>
                <a:srgbClr val="564B3C"/>
              </a:solidFill>
            </a:endParaRPr>
          </a:p>
          <a:p>
            <a:pPr lvl="0"/>
            <a:r>
              <a:rPr lang="en-US" dirty="0">
                <a:solidFill>
                  <a:srgbClr val="564B3C"/>
                </a:solidFill>
              </a:rPr>
              <a:t>        </a:t>
            </a:r>
            <a:endParaRPr lang="en-US" b="1" dirty="0">
              <a:solidFill>
                <a:srgbClr val="564B3C"/>
              </a:solidFill>
            </a:endParaRPr>
          </a:p>
          <a:p>
            <a:r>
              <a:rPr lang="en-US" b="1" dirty="0">
                <a:solidFill>
                  <a:srgbClr val="564B3C"/>
                </a:solidFill>
              </a:rPr>
              <a:t>COR (Council on Research) – </a:t>
            </a:r>
            <a:r>
              <a:rPr lang="en-US" dirty="0">
                <a:solidFill>
                  <a:srgbClr val="564B3C"/>
                </a:solidFill>
              </a:rPr>
              <a:t>Robert </a:t>
            </a:r>
            <a:r>
              <a:rPr lang="en-US" dirty="0" err="1">
                <a:solidFill>
                  <a:srgbClr val="564B3C"/>
                </a:solidFill>
              </a:rPr>
              <a:t>Rosenswig</a:t>
            </a:r>
            <a:r>
              <a:rPr lang="en-US" dirty="0">
                <a:solidFill>
                  <a:srgbClr val="564B3C"/>
                </a:solidFill>
              </a:rPr>
              <a:t>, Chair</a:t>
            </a:r>
          </a:p>
          <a:p>
            <a:r>
              <a:rPr lang="en-US" dirty="0">
                <a:solidFill>
                  <a:srgbClr val="564B3C"/>
                </a:solidFill>
              </a:rPr>
              <a:t>	COR held its first meeting September 18</a:t>
            </a:r>
            <a:r>
              <a:rPr lang="en-US" dirty="0" smtClean="0">
                <a:solidFill>
                  <a:srgbClr val="564B3C"/>
                </a:solidFill>
              </a:rPr>
              <a:t>.</a:t>
            </a:r>
          </a:p>
          <a:p>
            <a:endParaRPr lang="en-US" dirty="0">
              <a:solidFill>
                <a:srgbClr val="564B3C"/>
              </a:solidFill>
            </a:endParaRPr>
          </a:p>
          <a:p>
            <a:r>
              <a:rPr lang="en-US" b="1" dirty="0" smtClean="0">
                <a:solidFill>
                  <a:srgbClr val="564B3C"/>
                </a:solidFill>
              </a:rPr>
              <a:t>CPCA </a:t>
            </a:r>
            <a:r>
              <a:rPr lang="mr-IN" dirty="0" smtClean="0">
                <a:solidFill>
                  <a:srgbClr val="564B3C"/>
                </a:solidFill>
              </a:rPr>
              <a:t>–</a:t>
            </a:r>
            <a:r>
              <a:rPr lang="en-US" dirty="0" smtClean="0">
                <a:solidFill>
                  <a:srgbClr val="564B3C"/>
                </a:solidFill>
              </a:rPr>
              <a:t> Louise Anne McNutt, Chair</a:t>
            </a:r>
            <a:endParaRPr lang="en-US" dirty="0">
              <a:solidFill>
                <a:srgbClr val="564B3C"/>
              </a:solidFill>
            </a:endParaRPr>
          </a:p>
          <a:p>
            <a:r>
              <a:rPr lang="en-US" dirty="0" smtClean="0">
                <a:solidFill>
                  <a:srgbClr val="564B3C"/>
                </a:solidFill>
              </a:rPr>
              <a:t>	</a:t>
            </a:r>
            <a:r>
              <a:rPr lang="en-US" dirty="0">
                <a:solidFill>
                  <a:srgbClr val="564B3C"/>
                </a:solidFill>
              </a:rPr>
              <a:t>CPCA had its first meeting Monday, September 25th</a:t>
            </a:r>
            <a:r>
              <a:rPr lang="en-US" dirty="0" smtClean="0">
                <a:solidFill>
                  <a:srgbClr val="564B3C"/>
                </a:solidFill>
              </a:rPr>
              <a:t>.</a:t>
            </a:r>
          </a:p>
          <a:p>
            <a:r>
              <a:rPr lang="en-US" dirty="0">
                <a:solidFill>
                  <a:srgbClr val="564B3C"/>
                </a:solidFill>
              </a:rPr>
              <a:t>	</a:t>
            </a:r>
            <a:r>
              <a:rPr lang="en-US" dirty="0" smtClean="0">
                <a:solidFill>
                  <a:srgbClr val="564B3C"/>
                </a:solidFill>
              </a:rPr>
              <a:t>Louise Anne was elected chair for the Fall and Jim 	</a:t>
            </a:r>
            <a:r>
              <a:rPr lang="en-US" dirty="0" err="1" smtClean="0">
                <a:solidFill>
                  <a:srgbClr val="564B3C"/>
                </a:solidFill>
              </a:rPr>
              <a:t>Harget</a:t>
            </a:r>
            <a:r>
              <a:rPr lang="en-US" dirty="0" smtClean="0">
                <a:solidFill>
                  <a:srgbClr val="564B3C"/>
                </a:solidFill>
              </a:rPr>
              <a:t> for the Spring</a:t>
            </a:r>
            <a:endParaRPr lang="en-US" dirty="0">
              <a:solidFill>
                <a:srgbClr val="564B3C"/>
              </a:solidFill>
            </a:endParaRPr>
          </a:p>
          <a:p>
            <a:pPr lvl="0"/>
            <a:endParaRPr lang="en-US" dirty="0">
              <a:solidFill>
                <a:srgbClr val="0000CC"/>
              </a:solidFill>
            </a:endParaRPr>
          </a:p>
          <a:p>
            <a:pPr marL="0" lvl="2"/>
            <a:endParaRPr lang="en-US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3309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81000" y="1828800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CC"/>
                </a:solidFill>
              </a:rPr>
              <a:t> 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197904" y="705683"/>
            <a:ext cx="45425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848058"/>
                </a:solidFill>
              </a:rPr>
              <a:t>University Senate Executive </a:t>
            </a:r>
            <a:r>
              <a:rPr lang="en-US" b="1" dirty="0" smtClean="0">
                <a:solidFill>
                  <a:srgbClr val="848058"/>
                </a:solidFill>
              </a:rPr>
              <a:t>Committee</a:t>
            </a:r>
          </a:p>
          <a:p>
            <a:pPr algn="ctr"/>
            <a:r>
              <a:rPr lang="en-US" b="1" dirty="0">
                <a:solidFill>
                  <a:srgbClr val="848058"/>
                </a:solidFill>
              </a:rPr>
              <a:t>Monday, October </a:t>
            </a:r>
            <a:r>
              <a:rPr lang="en-US" b="1" dirty="0" smtClean="0">
                <a:solidFill>
                  <a:srgbClr val="848058"/>
                </a:solidFill>
              </a:rPr>
              <a:t>02, 2017</a:t>
            </a:r>
            <a:endParaRPr lang="en-US" b="1" dirty="0">
              <a:solidFill>
                <a:srgbClr val="848058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1981200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 smtClean="0">
                <a:solidFill>
                  <a:srgbClr val="0000CC"/>
                </a:solidFill>
              </a:rPr>
              <a:t>	</a:t>
            </a:r>
            <a:endParaRPr lang="en-US" dirty="0">
              <a:solidFill>
                <a:srgbClr val="0000CC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0" y="2209800"/>
            <a:ext cx="69342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564B3C"/>
                </a:solidFill>
              </a:rPr>
              <a:t>GAC </a:t>
            </a:r>
            <a:r>
              <a:rPr lang="en-US" b="1" dirty="0">
                <a:solidFill>
                  <a:srgbClr val="564B3C"/>
                </a:solidFill>
              </a:rPr>
              <a:t>(Graduate Academic Council) – </a:t>
            </a:r>
            <a:r>
              <a:rPr lang="en-US" dirty="0">
                <a:solidFill>
                  <a:srgbClr val="564B3C"/>
                </a:solidFill>
              </a:rPr>
              <a:t>Sean Rafferty, Chair </a:t>
            </a:r>
          </a:p>
          <a:p>
            <a:r>
              <a:rPr lang="en-US" dirty="0" smtClean="0">
                <a:solidFill>
                  <a:srgbClr val="564B3C"/>
                </a:solidFill>
              </a:rPr>
              <a:t>	</a:t>
            </a:r>
            <a:r>
              <a:rPr lang="en-US" dirty="0">
                <a:solidFill>
                  <a:srgbClr val="564B3C"/>
                </a:solidFill>
              </a:rPr>
              <a:t>GAC had its first meeting of the semester on </a:t>
            </a:r>
            <a:r>
              <a:rPr lang="en-US" dirty="0" smtClean="0">
                <a:solidFill>
                  <a:srgbClr val="564B3C"/>
                </a:solidFill>
              </a:rPr>
              <a:t>	9</a:t>
            </a:r>
            <a:r>
              <a:rPr lang="en-US" dirty="0">
                <a:solidFill>
                  <a:srgbClr val="564B3C"/>
                </a:solidFill>
              </a:rPr>
              <a:t>/26/2017.</a:t>
            </a:r>
          </a:p>
          <a:p>
            <a:pPr lvl="0"/>
            <a:endParaRPr lang="en-US" b="1" dirty="0" smtClean="0">
              <a:solidFill>
                <a:srgbClr val="564B3C"/>
              </a:solidFill>
            </a:endParaRPr>
          </a:p>
          <a:p>
            <a:r>
              <a:rPr lang="en-US" b="1" dirty="0" smtClean="0">
                <a:solidFill>
                  <a:srgbClr val="564B3C"/>
                </a:solidFill>
              </a:rPr>
              <a:t>GOV </a:t>
            </a:r>
            <a:r>
              <a:rPr lang="en-US" b="1" dirty="0">
                <a:solidFill>
                  <a:srgbClr val="564B3C"/>
                </a:solidFill>
              </a:rPr>
              <a:t>(Governance Council) – </a:t>
            </a:r>
            <a:r>
              <a:rPr lang="en-US" dirty="0">
                <a:solidFill>
                  <a:srgbClr val="564B3C"/>
                </a:solidFill>
              </a:rPr>
              <a:t>Jim Mower, Chair  </a:t>
            </a:r>
          </a:p>
          <a:p>
            <a:pPr lvl="0"/>
            <a:r>
              <a:rPr lang="en-US" dirty="0" smtClean="0">
                <a:solidFill>
                  <a:srgbClr val="564B3C"/>
                </a:solidFill>
              </a:rPr>
              <a:t>	GOV met </a:t>
            </a:r>
            <a:r>
              <a:rPr lang="en-US" dirty="0">
                <a:solidFill>
                  <a:srgbClr val="564B3C"/>
                </a:solidFill>
              </a:rPr>
              <a:t>on September 27. Noteworthy agenda </a:t>
            </a:r>
            <a:r>
              <a:rPr lang="en-US" dirty="0" smtClean="0">
                <a:solidFill>
                  <a:srgbClr val="564B3C"/>
                </a:solidFill>
              </a:rPr>
              <a:t>	items included:</a:t>
            </a:r>
            <a:endParaRPr lang="en-US" dirty="0">
              <a:solidFill>
                <a:srgbClr val="564B3C"/>
              </a:solidFill>
            </a:endParaRPr>
          </a:p>
          <a:p>
            <a:pPr marL="1200150" lvl="2" indent="-285750">
              <a:buFont typeface="Arial"/>
              <a:buChar char="•"/>
            </a:pPr>
            <a:r>
              <a:rPr lang="en-US" dirty="0">
                <a:solidFill>
                  <a:srgbClr val="564B3C"/>
                </a:solidFill>
              </a:rPr>
              <a:t>vote to approve Faculty Bylaws Amendments BA 1617:01 and BA 1617:02: voting rights for part time faculty to elect their own representative and clarification of voting senators</a:t>
            </a:r>
          </a:p>
          <a:p>
            <a:pPr marL="1200150" lvl="2" indent="-285750">
              <a:buFont typeface="Arial"/>
              <a:buChar char="•"/>
            </a:pPr>
            <a:r>
              <a:rPr lang="en-US" dirty="0">
                <a:solidFill>
                  <a:srgbClr val="564B3C"/>
                </a:solidFill>
              </a:rPr>
              <a:t>Content review of GOV and other Senate webpages on new site</a:t>
            </a:r>
          </a:p>
          <a:p>
            <a:pPr marL="1200150" lvl="2" indent="-285750">
              <a:buFont typeface="Arial"/>
              <a:buChar char="•"/>
            </a:pPr>
            <a:r>
              <a:rPr lang="en-US" dirty="0">
                <a:solidFill>
                  <a:srgbClr val="564B3C"/>
                </a:solidFill>
              </a:rPr>
              <a:t>Discussion of alternate Senate online voting </a:t>
            </a:r>
            <a:r>
              <a:rPr lang="en-US" dirty="0" smtClean="0">
                <a:solidFill>
                  <a:srgbClr val="564B3C"/>
                </a:solidFill>
              </a:rPr>
              <a:t>tools</a:t>
            </a:r>
            <a:endParaRPr lang="en-US" dirty="0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3908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5800" y="1676400"/>
            <a:ext cx="78486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1600" b="1" dirty="0" smtClean="0">
              <a:solidFill>
                <a:srgbClr val="000099"/>
              </a:solidFill>
            </a:endParaRPr>
          </a:p>
          <a:p>
            <a:r>
              <a:rPr lang="en-US" b="1" dirty="0">
                <a:solidFill>
                  <a:srgbClr val="564B3C"/>
                </a:solidFill>
              </a:rPr>
              <a:t>LISC (Council on Libraries, Information Systems, and Computing) –</a:t>
            </a:r>
            <a:endParaRPr lang="en-US" dirty="0">
              <a:solidFill>
                <a:srgbClr val="564B3C"/>
              </a:solidFill>
            </a:endParaRPr>
          </a:p>
          <a:p>
            <a:r>
              <a:rPr lang="en-US" i="1" dirty="0">
                <a:solidFill>
                  <a:srgbClr val="564B3C"/>
                </a:solidFill>
              </a:rPr>
              <a:t>	</a:t>
            </a:r>
            <a:r>
              <a:rPr lang="en-US" dirty="0">
                <a:solidFill>
                  <a:srgbClr val="564B3C"/>
                </a:solidFill>
              </a:rPr>
              <a:t>Billie </a:t>
            </a:r>
            <a:r>
              <a:rPr lang="en-US" dirty="0" err="1">
                <a:solidFill>
                  <a:srgbClr val="564B3C"/>
                </a:solidFill>
              </a:rPr>
              <a:t>Franchini</a:t>
            </a:r>
            <a:r>
              <a:rPr lang="en-US" dirty="0">
                <a:solidFill>
                  <a:srgbClr val="564B3C"/>
                </a:solidFill>
              </a:rPr>
              <a:t>, Chair</a:t>
            </a:r>
          </a:p>
          <a:p>
            <a:r>
              <a:rPr lang="en-US" i="1" dirty="0">
                <a:solidFill>
                  <a:srgbClr val="564B3C"/>
                </a:solidFill>
              </a:rPr>
              <a:t>	</a:t>
            </a:r>
            <a:r>
              <a:rPr lang="en-US" dirty="0" smtClean="0">
                <a:solidFill>
                  <a:srgbClr val="564B3C"/>
                </a:solidFill>
              </a:rPr>
              <a:t>LISC </a:t>
            </a:r>
            <a:r>
              <a:rPr lang="en-US" dirty="0">
                <a:solidFill>
                  <a:srgbClr val="564B3C"/>
                </a:solidFill>
              </a:rPr>
              <a:t>will held its next meeting on October 12.</a:t>
            </a:r>
          </a:p>
          <a:p>
            <a:endParaRPr lang="en-US" b="1" dirty="0" smtClean="0">
              <a:solidFill>
                <a:srgbClr val="0000CC"/>
              </a:solidFill>
            </a:endParaRPr>
          </a:p>
          <a:p>
            <a:r>
              <a:rPr lang="en-US" b="1" dirty="0" smtClean="0">
                <a:solidFill>
                  <a:srgbClr val="564B3C"/>
                </a:solidFill>
              </a:rPr>
              <a:t>UAC (Undergraduate Academic Council)–</a:t>
            </a:r>
          </a:p>
          <a:p>
            <a:r>
              <a:rPr lang="en-US" b="1" dirty="0">
                <a:solidFill>
                  <a:srgbClr val="564B3C"/>
                </a:solidFill>
              </a:rPr>
              <a:t>	</a:t>
            </a:r>
            <a:r>
              <a:rPr lang="en-US" dirty="0" smtClean="0">
                <a:solidFill>
                  <a:srgbClr val="564B3C"/>
                </a:solidFill>
              </a:rPr>
              <a:t>Christy Smith, </a:t>
            </a:r>
            <a:r>
              <a:rPr lang="en-US" dirty="0">
                <a:solidFill>
                  <a:srgbClr val="564B3C"/>
                </a:solidFill>
              </a:rPr>
              <a:t>Co-</a:t>
            </a:r>
            <a:r>
              <a:rPr lang="en-US" dirty="0" smtClean="0">
                <a:solidFill>
                  <a:srgbClr val="564B3C"/>
                </a:solidFill>
              </a:rPr>
              <a:t>Chair</a:t>
            </a:r>
            <a:r>
              <a:rPr lang="en-US" b="1" dirty="0" smtClean="0">
                <a:solidFill>
                  <a:srgbClr val="564B3C"/>
                </a:solidFill>
              </a:rPr>
              <a:t> </a:t>
            </a:r>
          </a:p>
          <a:p>
            <a:pPr lvl="0"/>
            <a:r>
              <a:rPr lang="en-US" dirty="0" smtClean="0">
                <a:solidFill>
                  <a:srgbClr val="564B3C"/>
                </a:solidFill>
              </a:rPr>
              <a:t>	</a:t>
            </a:r>
            <a:r>
              <a:rPr lang="en-US" dirty="0">
                <a:solidFill>
                  <a:srgbClr val="564B3C"/>
                </a:solidFill>
              </a:rPr>
              <a:t>Nothing reported</a:t>
            </a:r>
          </a:p>
          <a:p>
            <a:endParaRPr lang="en-US" dirty="0" smtClean="0">
              <a:solidFill>
                <a:srgbClr val="564B3C"/>
              </a:solidFill>
            </a:endParaRPr>
          </a:p>
          <a:p>
            <a:r>
              <a:rPr lang="en-US" b="1" dirty="0">
                <a:solidFill>
                  <a:srgbClr val="564B3C"/>
                </a:solidFill>
              </a:rPr>
              <a:t>ULC</a:t>
            </a:r>
            <a:r>
              <a:rPr lang="en-US" dirty="0">
                <a:solidFill>
                  <a:srgbClr val="564B3C"/>
                </a:solidFill>
              </a:rPr>
              <a:t> </a:t>
            </a:r>
            <a:r>
              <a:rPr lang="en-US" b="1" dirty="0" smtClean="0">
                <a:solidFill>
                  <a:srgbClr val="564B3C"/>
                </a:solidFill>
              </a:rPr>
              <a:t>(University Life Council)– </a:t>
            </a:r>
          </a:p>
          <a:p>
            <a:r>
              <a:rPr lang="en-US" dirty="0">
                <a:solidFill>
                  <a:srgbClr val="564B3C"/>
                </a:solidFill>
              </a:rPr>
              <a:t>	</a:t>
            </a:r>
            <a:r>
              <a:rPr lang="en-US" dirty="0" err="1" smtClean="0">
                <a:solidFill>
                  <a:srgbClr val="564B3C"/>
                </a:solidFill>
              </a:rPr>
              <a:t>Ekow</a:t>
            </a:r>
            <a:r>
              <a:rPr lang="en-US" dirty="0" smtClean="0">
                <a:solidFill>
                  <a:srgbClr val="564B3C"/>
                </a:solidFill>
              </a:rPr>
              <a:t> </a:t>
            </a:r>
            <a:r>
              <a:rPr lang="en-US" dirty="0">
                <a:solidFill>
                  <a:srgbClr val="564B3C"/>
                </a:solidFill>
              </a:rPr>
              <a:t>King, Chair</a:t>
            </a:r>
          </a:p>
          <a:p>
            <a:pPr lvl="0"/>
            <a:r>
              <a:rPr lang="en-US" dirty="0" smtClean="0">
                <a:solidFill>
                  <a:srgbClr val="564B3C"/>
                </a:solidFill>
              </a:rPr>
              <a:t>	Nothing </a:t>
            </a:r>
            <a:r>
              <a:rPr lang="en-US" dirty="0">
                <a:solidFill>
                  <a:srgbClr val="564B3C"/>
                </a:solidFill>
              </a:rPr>
              <a:t>reported</a:t>
            </a:r>
          </a:p>
          <a:p>
            <a:r>
              <a:rPr lang="en-US" b="1" dirty="0" smtClean="0">
                <a:solidFill>
                  <a:srgbClr val="0000CC"/>
                </a:solidFill>
              </a:rPr>
              <a:t>			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197903" y="757059"/>
            <a:ext cx="45425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848058"/>
                </a:solidFill>
              </a:rPr>
              <a:t>University Senate Executive </a:t>
            </a:r>
            <a:r>
              <a:rPr lang="en-US" b="1" dirty="0" smtClean="0">
                <a:solidFill>
                  <a:srgbClr val="848058"/>
                </a:solidFill>
              </a:rPr>
              <a:t>Committee</a:t>
            </a:r>
          </a:p>
          <a:p>
            <a:pPr algn="ctr"/>
            <a:r>
              <a:rPr lang="en-US" b="1" dirty="0" smtClean="0">
                <a:solidFill>
                  <a:srgbClr val="848058"/>
                </a:solidFill>
              </a:rPr>
              <a:t>Monday, October 02, 2017</a:t>
            </a:r>
            <a:endParaRPr lang="en-US" b="1" dirty="0">
              <a:solidFill>
                <a:srgbClr val="84805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35826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0" y="1642170"/>
            <a:ext cx="7391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b="1" dirty="0" smtClean="0">
                <a:solidFill>
                  <a:srgbClr val="564B3C"/>
                </a:solidFill>
              </a:rPr>
              <a:t>UPPC (University Planning and Policy Council)–</a:t>
            </a:r>
          </a:p>
          <a:p>
            <a:pPr lvl="0"/>
            <a:r>
              <a:rPr lang="en-US" sz="2000" b="1" dirty="0">
                <a:solidFill>
                  <a:srgbClr val="564B3C"/>
                </a:solidFill>
              </a:rPr>
              <a:t>	</a:t>
            </a:r>
            <a:r>
              <a:rPr lang="en-US" sz="2000" dirty="0" smtClean="0">
                <a:solidFill>
                  <a:srgbClr val="564B3C"/>
                </a:solidFill>
              </a:rPr>
              <a:t>James Collins,  Chair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38200" y="2708970"/>
            <a:ext cx="71628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564B3C"/>
                </a:solidFill>
              </a:rPr>
              <a:t>Actions: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>
                <a:solidFill>
                  <a:srgbClr val="564B3C"/>
                </a:solidFill>
              </a:rPr>
              <a:t>The Council voted to approve the Center for International Education and Global Strategy proposal for a Global Distinction Milestone, with stipulations </a:t>
            </a:r>
            <a:r>
              <a:rPr lang="en-US" sz="2000" dirty="0" smtClean="0">
                <a:solidFill>
                  <a:srgbClr val="564B3C"/>
                </a:solidFill>
              </a:rPr>
              <a:t>pending.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 smtClean="0">
                <a:solidFill>
                  <a:srgbClr val="564B3C"/>
                </a:solidFill>
              </a:rPr>
              <a:t>The </a:t>
            </a:r>
            <a:r>
              <a:rPr lang="en-US" sz="2000" dirty="0">
                <a:solidFill>
                  <a:srgbClr val="564B3C"/>
                </a:solidFill>
              </a:rPr>
              <a:t>Council voted to approve the proposed University Calendars for 2018-19.</a:t>
            </a:r>
          </a:p>
          <a:p>
            <a:r>
              <a:rPr lang="en-US" sz="2000" dirty="0">
                <a:solidFill>
                  <a:srgbClr val="564B3C"/>
                </a:solidFill>
              </a:rPr>
              <a:t> </a:t>
            </a:r>
          </a:p>
          <a:p>
            <a:r>
              <a:rPr lang="en-US" sz="2000" dirty="0" smtClean="0">
                <a:solidFill>
                  <a:srgbClr val="564B3C"/>
                </a:solidFill>
              </a:rPr>
              <a:t>The </a:t>
            </a:r>
            <a:r>
              <a:rPr lang="en-US" sz="2000" dirty="0">
                <a:solidFill>
                  <a:srgbClr val="564B3C"/>
                </a:solidFill>
              </a:rPr>
              <a:t>Council next meets on October 18.</a:t>
            </a:r>
          </a:p>
          <a:p>
            <a:pPr lvl="0"/>
            <a:r>
              <a:rPr lang="en-US" sz="2400" b="1" dirty="0" smtClean="0">
                <a:solidFill>
                  <a:srgbClr val="0000CC"/>
                </a:solidFill>
              </a:rPr>
              <a:t>  </a:t>
            </a:r>
            <a:r>
              <a:rPr lang="en-US" sz="2000" b="1" dirty="0" smtClean="0">
                <a:solidFill>
                  <a:srgbClr val="0000CC"/>
                </a:solidFill>
              </a:rPr>
              <a:t>   </a:t>
            </a:r>
          </a:p>
          <a:p>
            <a:pPr lvl="0"/>
            <a:endParaRPr lang="en-US" sz="2000" b="1" dirty="0">
              <a:solidFill>
                <a:srgbClr val="0000CC"/>
              </a:solidFill>
            </a:endParaRPr>
          </a:p>
          <a:p>
            <a:pPr marL="285750" lvl="0" indent="-285750">
              <a:buFont typeface="Arial"/>
              <a:buChar char="•"/>
            </a:pPr>
            <a:endParaRPr lang="en-US" sz="2000" dirty="0">
              <a:solidFill>
                <a:srgbClr val="0000CC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97903" y="727770"/>
            <a:ext cx="45425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848058"/>
                </a:solidFill>
              </a:rPr>
              <a:t>University Senate Executive Committee</a:t>
            </a:r>
          </a:p>
          <a:p>
            <a:pPr algn="ctr"/>
            <a:r>
              <a:rPr lang="en-US" b="1" dirty="0" smtClean="0">
                <a:solidFill>
                  <a:srgbClr val="848058"/>
                </a:solidFill>
              </a:rPr>
              <a:t>Monday</a:t>
            </a:r>
            <a:r>
              <a:rPr lang="en-US" b="1" dirty="0">
                <a:solidFill>
                  <a:srgbClr val="848058"/>
                </a:solidFill>
              </a:rPr>
              <a:t>, </a:t>
            </a:r>
            <a:r>
              <a:rPr lang="en-US" b="1" dirty="0" smtClean="0">
                <a:solidFill>
                  <a:srgbClr val="848058"/>
                </a:solidFill>
              </a:rPr>
              <a:t>October 02, 2017</a:t>
            </a:r>
            <a:endParaRPr lang="en-US" b="1" dirty="0">
              <a:solidFill>
                <a:srgbClr val="84805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5169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90600" y="1815405"/>
            <a:ext cx="3429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564B3C"/>
                </a:solidFill>
              </a:rPr>
              <a:t>Old Business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5800" y="2577405"/>
            <a:ext cx="6858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 typeface="Arial"/>
              <a:buChar char="•"/>
            </a:pPr>
            <a:r>
              <a:rPr lang="en-US" sz="2800" dirty="0" smtClean="0">
                <a:solidFill>
                  <a:srgbClr val="564B3C"/>
                </a:solidFill>
              </a:rPr>
              <a:t>Senate/Share Governance Website: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hlinkClick r:id="rId2"/>
              </a:rPr>
              <a:t>www.albany.edu/sharedgovernance </a:t>
            </a:r>
            <a:endParaRPr lang="en-US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endParaRPr lang="en-US" sz="2800" dirty="0">
              <a:solidFill>
                <a:srgbClr val="0000CC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33600" y="748605"/>
            <a:ext cx="495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848058"/>
                </a:solidFill>
              </a:rPr>
              <a:t>University Senate Executive Committee</a:t>
            </a:r>
          </a:p>
          <a:p>
            <a:pPr algn="ctr"/>
            <a:r>
              <a:rPr lang="en-US" b="1" dirty="0">
                <a:solidFill>
                  <a:srgbClr val="848058"/>
                </a:solidFill>
              </a:rPr>
              <a:t>Monday, </a:t>
            </a:r>
            <a:r>
              <a:rPr lang="en-US" b="1" dirty="0" smtClean="0">
                <a:solidFill>
                  <a:srgbClr val="848058"/>
                </a:solidFill>
              </a:rPr>
              <a:t>October 02, 2017</a:t>
            </a:r>
            <a:endParaRPr lang="en-US" b="1" dirty="0">
              <a:solidFill>
                <a:srgbClr val="84805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5452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2289989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Wingdings" charset="2"/>
              <a:buChar char="²"/>
            </a:pPr>
            <a:r>
              <a:rPr lang="en-US" sz="2400" dirty="0" smtClean="0">
                <a:solidFill>
                  <a:srgbClr val="564B3C"/>
                </a:solidFill>
              </a:rPr>
              <a:t>Bylaws </a:t>
            </a:r>
            <a:r>
              <a:rPr lang="en-US" sz="2400" dirty="0">
                <a:solidFill>
                  <a:srgbClr val="564B3C"/>
                </a:solidFill>
              </a:rPr>
              <a:t>amendment 1718BA01 &amp; 1718BA02</a:t>
            </a:r>
          </a:p>
          <a:p>
            <a:pPr marL="800100" lvl="1" indent="-342900">
              <a:buFont typeface="Wingdings" charset="2"/>
              <a:buChar char="²"/>
            </a:pPr>
            <a:endParaRPr lang="en-US" sz="2400" dirty="0">
              <a:solidFill>
                <a:srgbClr val="564B3C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81200" y="689789"/>
            <a:ext cx="48005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4"/>
                </a:solidFill>
              </a:rPr>
              <a:t>University Senate Executive Committee</a:t>
            </a:r>
          </a:p>
          <a:p>
            <a:pPr algn="ctr"/>
            <a:r>
              <a:rPr lang="en-US" b="1" dirty="0">
                <a:solidFill>
                  <a:schemeClr val="accent4"/>
                </a:solidFill>
              </a:rPr>
              <a:t>Monday, </a:t>
            </a:r>
            <a:r>
              <a:rPr lang="en-US" b="1" dirty="0" smtClean="0">
                <a:solidFill>
                  <a:schemeClr val="accent4"/>
                </a:solidFill>
              </a:rPr>
              <a:t>October 02, 2017</a:t>
            </a:r>
            <a:endParaRPr lang="en-US" b="1" dirty="0">
              <a:solidFill>
                <a:schemeClr val="accent4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1384" y="1527989"/>
            <a:ext cx="282721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564B3C"/>
                </a:solidFill>
              </a:rPr>
              <a:t>New Business</a:t>
            </a:r>
          </a:p>
        </p:txBody>
      </p:sp>
    </p:spTree>
    <p:extLst>
      <p:ext uri="{BB962C8B-B14F-4D97-AF65-F5344CB8AC3E}">
        <p14:creationId xmlns:p14="http://schemas.microsoft.com/office/powerpoint/2010/main" val="3727520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2289989"/>
            <a:ext cx="73152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en-US" sz="2400" dirty="0">
              <a:solidFill>
                <a:srgbClr val="564B3C"/>
              </a:solidFill>
            </a:endParaRPr>
          </a:p>
          <a:p>
            <a:pPr marL="800100" lvl="1" indent="-342900">
              <a:buFont typeface="Wingdings" charset="2"/>
              <a:buChar char="²"/>
            </a:pPr>
            <a:r>
              <a:rPr lang="en-US" sz="2400" dirty="0" smtClean="0">
                <a:solidFill>
                  <a:srgbClr val="564B3C"/>
                </a:solidFill>
              </a:rPr>
              <a:t>Charter </a:t>
            </a:r>
            <a:r>
              <a:rPr lang="en-US" sz="2400" dirty="0">
                <a:solidFill>
                  <a:srgbClr val="564B3C"/>
                </a:solidFill>
              </a:rPr>
              <a:t>Amendment: Composition of ULC</a:t>
            </a:r>
          </a:p>
          <a:p>
            <a:pPr marL="800100" lvl="1" indent="-342900">
              <a:buFont typeface="Wingdings" charset="2"/>
              <a:buChar char="²"/>
            </a:pPr>
            <a:endParaRPr lang="en-US" sz="2400" dirty="0">
              <a:solidFill>
                <a:srgbClr val="564B3C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81200" y="689789"/>
            <a:ext cx="48005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4"/>
                </a:solidFill>
              </a:rPr>
              <a:t>University Senate Executive Committee</a:t>
            </a:r>
          </a:p>
          <a:p>
            <a:pPr algn="ctr"/>
            <a:r>
              <a:rPr lang="en-US" b="1" dirty="0">
                <a:solidFill>
                  <a:schemeClr val="accent4"/>
                </a:solidFill>
              </a:rPr>
              <a:t>Monday, </a:t>
            </a:r>
            <a:r>
              <a:rPr lang="en-US" b="1" dirty="0" smtClean="0">
                <a:solidFill>
                  <a:schemeClr val="accent4"/>
                </a:solidFill>
              </a:rPr>
              <a:t>October 02, 2017</a:t>
            </a:r>
            <a:endParaRPr lang="en-US" b="1" dirty="0">
              <a:solidFill>
                <a:schemeClr val="accent4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1384" y="1527989"/>
            <a:ext cx="282721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564B3C"/>
                </a:solidFill>
              </a:rPr>
              <a:t>New Business</a:t>
            </a:r>
          </a:p>
        </p:txBody>
      </p:sp>
    </p:spTree>
    <p:extLst>
      <p:ext uri="{BB962C8B-B14F-4D97-AF65-F5344CB8AC3E}">
        <p14:creationId xmlns:p14="http://schemas.microsoft.com/office/powerpoint/2010/main" val="31304301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2289989"/>
            <a:ext cx="7315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en-US" sz="2400" dirty="0">
              <a:solidFill>
                <a:srgbClr val="564B3C"/>
              </a:solidFill>
            </a:endParaRPr>
          </a:p>
          <a:p>
            <a:pPr marL="800100" lvl="1" indent="-342900">
              <a:buFont typeface="Wingdings" charset="2"/>
              <a:buChar char="²"/>
            </a:pPr>
            <a:r>
              <a:rPr lang="en-US" sz="2400" dirty="0" smtClean="0">
                <a:solidFill>
                  <a:srgbClr val="564B3C"/>
                </a:solidFill>
              </a:rPr>
              <a:t>Audio </a:t>
            </a:r>
            <a:r>
              <a:rPr lang="en-US" sz="2400" dirty="0">
                <a:solidFill>
                  <a:srgbClr val="564B3C"/>
                </a:solidFill>
              </a:rPr>
              <a:t>or videotaping the president’s report during Senate meetings. </a:t>
            </a:r>
          </a:p>
          <a:p>
            <a:pPr lvl="1"/>
            <a:endParaRPr lang="en-US" sz="2800" dirty="0">
              <a:solidFill>
                <a:srgbClr val="0000CC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81200" y="689789"/>
            <a:ext cx="48005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4"/>
                </a:solidFill>
              </a:rPr>
              <a:t>University Senate Executive Committee</a:t>
            </a:r>
          </a:p>
          <a:p>
            <a:pPr algn="ctr"/>
            <a:r>
              <a:rPr lang="en-US" b="1" dirty="0">
                <a:solidFill>
                  <a:schemeClr val="accent4"/>
                </a:solidFill>
              </a:rPr>
              <a:t>Monday, </a:t>
            </a:r>
            <a:r>
              <a:rPr lang="en-US" b="1" dirty="0" smtClean="0">
                <a:solidFill>
                  <a:schemeClr val="accent4"/>
                </a:solidFill>
              </a:rPr>
              <a:t>October 02, 2017</a:t>
            </a:r>
            <a:endParaRPr lang="en-US" b="1" dirty="0">
              <a:solidFill>
                <a:schemeClr val="accent4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1384" y="1527989"/>
            <a:ext cx="282721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564B3C"/>
                </a:solidFill>
              </a:rPr>
              <a:t>New Business</a:t>
            </a:r>
          </a:p>
        </p:txBody>
      </p:sp>
    </p:spTree>
    <p:extLst>
      <p:ext uri="{BB962C8B-B14F-4D97-AF65-F5344CB8AC3E}">
        <p14:creationId xmlns:p14="http://schemas.microsoft.com/office/powerpoint/2010/main" val="31304301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33600" y="2035314"/>
            <a:ext cx="274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1600" b="1" dirty="0">
              <a:solidFill>
                <a:srgbClr val="000099"/>
              </a:solidFill>
            </a:endParaRPr>
          </a:p>
          <a:p>
            <a:pPr marL="342900" indent="-342900">
              <a:buFont typeface="Wingdings" charset="2"/>
              <a:buChar char="²"/>
            </a:pP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</a:rPr>
              <a:t>Adjournment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24000" y="755154"/>
            <a:ext cx="609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848058"/>
                </a:solidFill>
              </a:rPr>
              <a:t>University Senate Executive </a:t>
            </a:r>
            <a:r>
              <a:rPr lang="en-US" sz="2400" b="1" dirty="0" smtClean="0">
                <a:solidFill>
                  <a:srgbClr val="848058"/>
                </a:solidFill>
              </a:rPr>
              <a:t>Committee</a:t>
            </a:r>
          </a:p>
          <a:p>
            <a:pPr algn="ctr"/>
            <a:r>
              <a:rPr lang="en-US" sz="2400" b="1" dirty="0" smtClean="0">
                <a:solidFill>
                  <a:srgbClr val="848058"/>
                </a:solidFill>
              </a:rPr>
              <a:t>October 02, 2017</a:t>
            </a:r>
            <a:endParaRPr lang="en-US" sz="2400" b="1" dirty="0">
              <a:solidFill>
                <a:srgbClr val="84805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013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21707" y="762000"/>
            <a:ext cx="45425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848058"/>
                </a:solidFill>
              </a:rPr>
              <a:t>University Senate Executive Committee</a:t>
            </a:r>
          </a:p>
          <a:p>
            <a:pPr algn="ctr"/>
            <a:r>
              <a:rPr lang="en-US" b="1" dirty="0" smtClean="0">
                <a:solidFill>
                  <a:srgbClr val="848058"/>
                </a:solidFill>
              </a:rPr>
              <a:t>Monday, October 02, 2017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" y="1649372"/>
            <a:ext cx="7932021" cy="4370428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564B3C"/>
                </a:solidFill>
              </a:rPr>
              <a:t>Approval of SEC Minutes </a:t>
            </a:r>
            <a:r>
              <a:rPr lang="en-US" dirty="0">
                <a:solidFill>
                  <a:srgbClr val="564B3C"/>
                </a:solidFill>
              </a:rPr>
              <a:t>of </a:t>
            </a:r>
            <a:r>
              <a:rPr lang="en-US" dirty="0" smtClean="0">
                <a:solidFill>
                  <a:srgbClr val="564B3C"/>
                </a:solidFill>
              </a:rPr>
              <a:t>September 11		(1 of 2)</a:t>
            </a:r>
            <a:endParaRPr lang="en-US" sz="2000" dirty="0">
              <a:solidFill>
                <a:srgbClr val="564B3C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564B3C"/>
                </a:solidFill>
              </a:rPr>
              <a:t>President’s Report </a:t>
            </a:r>
            <a:r>
              <a:rPr lang="mr-IN" b="1" dirty="0" smtClean="0">
                <a:solidFill>
                  <a:srgbClr val="564B3C"/>
                </a:solidFill>
              </a:rPr>
              <a:t>–</a:t>
            </a:r>
            <a:r>
              <a:rPr lang="en-US" b="1" dirty="0" smtClean="0">
                <a:solidFill>
                  <a:srgbClr val="564B3C"/>
                </a:solidFill>
              </a:rPr>
              <a:t> 	</a:t>
            </a:r>
            <a:r>
              <a:rPr lang="en-US" dirty="0" err="1" smtClean="0">
                <a:solidFill>
                  <a:srgbClr val="564B3C"/>
                </a:solidFill>
              </a:rPr>
              <a:t>Havidán</a:t>
            </a:r>
            <a:r>
              <a:rPr lang="en-US" dirty="0" smtClean="0">
                <a:solidFill>
                  <a:srgbClr val="564B3C"/>
                </a:solidFill>
              </a:rPr>
              <a:t> Rodriguez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564B3C"/>
                </a:solidFill>
              </a:rPr>
              <a:t>Provost’s </a:t>
            </a:r>
            <a:r>
              <a:rPr lang="en-US" b="1" dirty="0">
                <a:solidFill>
                  <a:srgbClr val="564B3C"/>
                </a:solidFill>
              </a:rPr>
              <a:t>Report </a:t>
            </a:r>
            <a:r>
              <a:rPr lang="en-US" b="1" dirty="0" smtClean="0">
                <a:solidFill>
                  <a:srgbClr val="564B3C"/>
                </a:solidFill>
              </a:rPr>
              <a:t>–	</a:t>
            </a:r>
            <a:r>
              <a:rPr lang="en-US" dirty="0" smtClean="0">
                <a:solidFill>
                  <a:srgbClr val="564B3C"/>
                </a:solidFill>
              </a:rPr>
              <a:t>James Stellar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564B3C"/>
                </a:solidFill>
              </a:rPr>
              <a:t>Senate Chair’s Report </a:t>
            </a:r>
            <a:r>
              <a:rPr lang="mr-IN" b="1" dirty="0" smtClean="0">
                <a:solidFill>
                  <a:srgbClr val="564B3C"/>
                </a:solidFill>
              </a:rPr>
              <a:t>–</a:t>
            </a:r>
            <a:r>
              <a:rPr lang="en-US" b="1" dirty="0" smtClean="0">
                <a:solidFill>
                  <a:srgbClr val="564B3C"/>
                </a:solidFill>
              </a:rPr>
              <a:t> </a:t>
            </a:r>
            <a:r>
              <a:rPr lang="en-US" dirty="0" smtClean="0">
                <a:solidFill>
                  <a:srgbClr val="564B3C"/>
                </a:solidFill>
              </a:rPr>
              <a:t>Karin Reinhold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564B3C"/>
                </a:solidFill>
              </a:rPr>
              <a:t>New Business</a:t>
            </a:r>
          </a:p>
          <a:p>
            <a:pPr lvl="1"/>
            <a:r>
              <a:rPr lang="en-US" b="1" dirty="0" smtClean="0">
                <a:solidFill>
                  <a:srgbClr val="564B3C"/>
                </a:solidFill>
              </a:rPr>
              <a:t>	</a:t>
            </a:r>
            <a:r>
              <a:rPr lang="en-US" dirty="0" smtClean="0">
                <a:solidFill>
                  <a:srgbClr val="564B3C"/>
                </a:solidFill>
              </a:rPr>
              <a:t>a</a:t>
            </a:r>
            <a:r>
              <a:rPr lang="en-US" dirty="0">
                <a:solidFill>
                  <a:srgbClr val="564B3C"/>
                </a:solidFill>
              </a:rPr>
              <a:t>. SUNY Senate President Gwen Kay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564B3C"/>
                </a:solidFill>
              </a:rPr>
              <a:t>Other Reports</a:t>
            </a:r>
            <a:endParaRPr lang="en-US" sz="2000" b="1" dirty="0">
              <a:solidFill>
                <a:srgbClr val="564B3C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564B3C"/>
                </a:solidFill>
              </a:rPr>
              <a:t>SUNY </a:t>
            </a:r>
            <a:r>
              <a:rPr lang="en-US" b="1" dirty="0">
                <a:solidFill>
                  <a:srgbClr val="564B3C"/>
                </a:solidFill>
              </a:rPr>
              <a:t>Senators’ Report </a:t>
            </a:r>
            <a:endParaRPr lang="en-US" b="1" dirty="0" smtClean="0">
              <a:solidFill>
                <a:srgbClr val="564B3C"/>
              </a:solidFill>
            </a:endParaRPr>
          </a:p>
          <a:p>
            <a:pPr lvl="1"/>
            <a:r>
              <a:rPr lang="en-US" b="1" dirty="0">
                <a:solidFill>
                  <a:srgbClr val="564B3C"/>
                </a:solidFill>
              </a:rPr>
              <a:t>	</a:t>
            </a:r>
            <a:r>
              <a:rPr lang="en-US" dirty="0" smtClean="0">
                <a:solidFill>
                  <a:srgbClr val="564B3C"/>
                </a:solidFill>
              </a:rPr>
              <a:t>Diane Hamilton, Walter Little, Latonia Spencer</a:t>
            </a:r>
            <a:endParaRPr lang="en-US" sz="2000" b="1" dirty="0">
              <a:solidFill>
                <a:srgbClr val="564B3C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564B3C"/>
                </a:solidFill>
              </a:rPr>
              <a:t>Graduate Student Organization Report </a:t>
            </a:r>
            <a:endParaRPr lang="en-US" dirty="0">
              <a:solidFill>
                <a:srgbClr val="564B3C"/>
              </a:solidFill>
            </a:endParaRPr>
          </a:p>
          <a:p>
            <a:pPr lvl="1"/>
            <a:r>
              <a:rPr lang="en-US" dirty="0" smtClean="0">
                <a:solidFill>
                  <a:srgbClr val="564B3C"/>
                </a:solidFill>
              </a:rPr>
              <a:t>			Dawn </a:t>
            </a:r>
            <a:r>
              <a:rPr lang="en-US" dirty="0" err="1" smtClean="0">
                <a:solidFill>
                  <a:srgbClr val="564B3C"/>
                </a:solidFill>
              </a:rPr>
              <a:t>Wharram</a:t>
            </a:r>
            <a:r>
              <a:rPr lang="en-US" dirty="0" smtClean="0">
                <a:solidFill>
                  <a:srgbClr val="564B3C"/>
                </a:solidFill>
              </a:rPr>
              <a:t>, Lead Senator</a:t>
            </a:r>
            <a:endParaRPr lang="en-US" sz="2000" b="1" dirty="0">
              <a:solidFill>
                <a:srgbClr val="564B3C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564B3C"/>
                </a:solidFill>
              </a:rPr>
              <a:t>Student Association Report </a:t>
            </a:r>
            <a:endParaRPr lang="en-US" dirty="0">
              <a:solidFill>
                <a:srgbClr val="564B3C"/>
              </a:solidFill>
            </a:endParaRPr>
          </a:p>
          <a:p>
            <a:pPr lvl="1"/>
            <a:r>
              <a:rPr lang="en-US" dirty="0" smtClean="0">
                <a:solidFill>
                  <a:srgbClr val="564B3C"/>
                </a:solidFill>
              </a:rPr>
              <a:t>			</a:t>
            </a:r>
            <a:r>
              <a:rPr lang="en-US" dirty="0" err="1" smtClean="0">
                <a:solidFill>
                  <a:srgbClr val="564B3C"/>
                </a:solidFill>
              </a:rPr>
              <a:t>Jerlisa</a:t>
            </a:r>
            <a:r>
              <a:rPr lang="en-US" dirty="0" smtClean="0">
                <a:solidFill>
                  <a:srgbClr val="564B3C"/>
                </a:solidFill>
              </a:rPr>
              <a:t> Fontaine, </a:t>
            </a:r>
            <a:r>
              <a:rPr lang="en-US" dirty="0">
                <a:solidFill>
                  <a:srgbClr val="564B3C"/>
                </a:solidFill>
              </a:rPr>
              <a:t>President</a:t>
            </a:r>
            <a:endParaRPr lang="en-US" sz="2000" b="1" dirty="0">
              <a:solidFill>
                <a:srgbClr val="564B3C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564B3C"/>
                </a:solidFill>
              </a:rPr>
              <a:t>Council/Committee Chair </a:t>
            </a:r>
            <a:r>
              <a:rPr lang="en-US" b="1" dirty="0" smtClean="0">
                <a:solidFill>
                  <a:srgbClr val="564B3C"/>
                </a:solidFill>
              </a:rPr>
              <a:t>Reports</a:t>
            </a:r>
            <a:endParaRPr lang="en-US" sz="2000" b="1" dirty="0">
              <a:solidFill>
                <a:srgbClr val="564B3C"/>
              </a:solidFill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b="1" u="sng" dirty="0">
              <a:solidFill>
                <a:srgbClr val="0000CC"/>
              </a:solidFill>
            </a:endParaRPr>
          </a:p>
          <a:p>
            <a:r>
              <a:rPr lang="en-US" sz="800" dirty="0"/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383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97907" y="914400"/>
            <a:ext cx="45425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848058"/>
                </a:solidFill>
              </a:rPr>
              <a:t>University Senate Executive Committee</a:t>
            </a:r>
          </a:p>
          <a:p>
            <a:pPr algn="ctr"/>
            <a:r>
              <a:rPr lang="en-US" b="1" dirty="0">
                <a:solidFill>
                  <a:srgbClr val="848058"/>
                </a:solidFill>
              </a:rPr>
              <a:t>Monday, </a:t>
            </a:r>
            <a:r>
              <a:rPr lang="en-US" b="1" dirty="0" smtClean="0">
                <a:solidFill>
                  <a:srgbClr val="848058"/>
                </a:solidFill>
              </a:rPr>
              <a:t>October 02, 2017</a:t>
            </a:r>
            <a:endParaRPr lang="en-US" b="1" dirty="0">
              <a:solidFill>
                <a:srgbClr val="848058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1905000"/>
            <a:ext cx="6636621" cy="3231654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600" dirty="0"/>
              <a:t> </a:t>
            </a:r>
            <a:endParaRPr lang="en-US" sz="32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564B3C"/>
                </a:solidFill>
              </a:rPr>
              <a:t>Unfinished </a:t>
            </a:r>
            <a:r>
              <a:rPr lang="en-US" b="1" dirty="0" smtClean="0">
                <a:solidFill>
                  <a:srgbClr val="564B3C"/>
                </a:solidFill>
              </a:rPr>
              <a:t>Business				</a:t>
            </a:r>
            <a:r>
              <a:rPr lang="en-US" dirty="0" smtClean="0">
                <a:solidFill>
                  <a:srgbClr val="564B3C"/>
                </a:solidFill>
              </a:rPr>
              <a:t>(</a:t>
            </a:r>
            <a:r>
              <a:rPr lang="en-US" dirty="0">
                <a:solidFill>
                  <a:srgbClr val="564B3C"/>
                </a:solidFill>
              </a:rPr>
              <a:t>2 of 2</a:t>
            </a:r>
            <a:r>
              <a:rPr lang="en-US" dirty="0" smtClean="0">
                <a:solidFill>
                  <a:srgbClr val="564B3C"/>
                </a:solidFill>
              </a:rPr>
              <a:t>)</a:t>
            </a:r>
            <a:endParaRPr lang="en-US" b="1" dirty="0" smtClean="0">
              <a:solidFill>
                <a:srgbClr val="564B3C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564B3C"/>
                </a:solidFill>
              </a:rPr>
              <a:t>Senate/Shared Governance website &amp; identification of support person for councils</a:t>
            </a:r>
          </a:p>
          <a:p>
            <a:pPr lvl="0"/>
            <a:r>
              <a:rPr lang="en-US" b="1" dirty="0" smtClean="0">
                <a:solidFill>
                  <a:srgbClr val="564B3C"/>
                </a:solidFill>
              </a:rPr>
              <a:t>				</a:t>
            </a:r>
            <a:endParaRPr lang="en-US" dirty="0">
              <a:solidFill>
                <a:srgbClr val="564B3C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564B3C"/>
                </a:solidFill>
              </a:rPr>
              <a:t>New </a:t>
            </a:r>
            <a:r>
              <a:rPr lang="en-US" b="1" dirty="0" smtClean="0">
                <a:solidFill>
                  <a:srgbClr val="564B3C"/>
                </a:solidFill>
              </a:rPr>
              <a:t>Business</a:t>
            </a:r>
            <a:endParaRPr lang="en-US" dirty="0">
              <a:solidFill>
                <a:srgbClr val="564B3C"/>
              </a:solidFill>
            </a:endParaRPr>
          </a:p>
          <a:p>
            <a:pPr lvl="1"/>
            <a:r>
              <a:rPr lang="en-US" dirty="0" smtClean="0">
                <a:solidFill>
                  <a:srgbClr val="564B3C"/>
                </a:solidFill>
              </a:rPr>
              <a:t>b. </a:t>
            </a:r>
            <a:r>
              <a:rPr lang="en-US" dirty="0">
                <a:solidFill>
                  <a:srgbClr val="564B3C"/>
                </a:solidFill>
              </a:rPr>
              <a:t>Bylaws amendment 1718BA01 &amp;amp; 1718BA02</a:t>
            </a:r>
          </a:p>
          <a:p>
            <a:pPr lvl="1"/>
            <a:r>
              <a:rPr lang="en-US" dirty="0" smtClean="0">
                <a:solidFill>
                  <a:srgbClr val="564B3C"/>
                </a:solidFill>
              </a:rPr>
              <a:t>c. </a:t>
            </a:r>
            <a:r>
              <a:rPr lang="en-US" dirty="0">
                <a:solidFill>
                  <a:srgbClr val="564B3C"/>
                </a:solidFill>
              </a:rPr>
              <a:t>Charter Amendment: Composition of ULC</a:t>
            </a:r>
          </a:p>
          <a:p>
            <a:pPr lvl="1"/>
            <a:r>
              <a:rPr lang="en-US" dirty="0" smtClean="0">
                <a:solidFill>
                  <a:srgbClr val="564B3C"/>
                </a:solidFill>
              </a:rPr>
              <a:t>d. </a:t>
            </a:r>
            <a:r>
              <a:rPr lang="en-US" dirty="0">
                <a:solidFill>
                  <a:srgbClr val="564B3C"/>
                </a:solidFill>
              </a:rPr>
              <a:t>Audio or videotaping the president’s report during Senate meetings</a:t>
            </a:r>
            <a:r>
              <a:rPr lang="en-US" dirty="0" smtClean="0">
                <a:solidFill>
                  <a:srgbClr val="564B3C"/>
                </a:solidFill>
              </a:rPr>
              <a:t>.  </a:t>
            </a:r>
          </a:p>
          <a:p>
            <a:r>
              <a:rPr lang="en-US" dirty="0" smtClean="0">
                <a:solidFill>
                  <a:srgbClr val="564B3C"/>
                </a:solidFill>
              </a:rPr>
              <a:t>	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564B3C"/>
                </a:solidFill>
              </a:rPr>
              <a:t>Adjournment</a:t>
            </a:r>
            <a:endParaRPr lang="en-US" dirty="0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9035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43000" y="1905000"/>
            <a:ext cx="518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b="1" dirty="0" smtClean="0">
                <a:solidFill>
                  <a:srgbClr val="564B3C"/>
                </a:solidFill>
              </a:rPr>
              <a:t>Approval </a:t>
            </a:r>
            <a:r>
              <a:rPr lang="en-US" b="1" dirty="0">
                <a:solidFill>
                  <a:srgbClr val="564B3C"/>
                </a:solidFill>
              </a:rPr>
              <a:t>of </a:t>
            </a:r>
            <a:r>
              <a:rPr lang="en-US" b="1" dirty="0" smtClean="0">
                <a:solidFill>
                  <a:srgbClr val="564B3C"/>
                </a:solidFill>
              </a:rPr>
              <a:t>Minutes  </a:t>
            </a:r>
            <a:r>
              <a:rPr lang="en-US" dirty="0" smtClean="0">
                <a:solidFill>
                  <a:srgbClr val="564B3C"/>
                </a:solidFill>
              </a:rPr>
              <a:t>of</a:t>
            </a:r>
            <a:r>
              <a:rPr lang="en-US" b="1" dirty="0" smtClean="0">
                <a:solidFill>
                  <a:srgbClr val="564B3C"/>
                </a:solidFill>
              </a:rPr>
              <a:t> </a:t>
            </a:r>
            <a:r>
              <a:rPr lang="en-US" dirty="0" smtClean="0">
                <a:solidFill>
                  <a:srgbClr val="564B3C"/>
                </a:solidFill>
              </a:rPr>
              <a:t>September 11, 2017</a:t>
            </a:r>
          </a:p>
          <a:p>
            <a:pPr lvl="0"/>
            <a:endParaRPr lang="en-US" b="1" dirty="0" smtClean="0">
              <a:solidFill>
                <a:srgbClr val="0000CC"/>
              </a:solidFill>
            </a:endParaRPr>
          </a:p>
          <a:p>
            <a:endParaRPr lang="en-US" b="1" dirty="0" smtClean="0">
              <a:solidFill>
                <a:srgbClr val="000099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57400" y="838200"/>
            <a:ext cx="4618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848058"/>
                </a:solidFill>
              </a:rPr>
              <a:t>University Senate Executive Committee</a:t>
            </a:r>
          </a:p>
          <a:p>
            <a:pPr algn="ctr"/>
            <a:r>
              <a:rPr lang="en-US" b="1" dirty="0">
                <a:solidFill>
                  <a:srgbClr val="848058"/>
                </a:solidFill>
              </a:rPr>
              <a:t>Monday, </a:t>
            </a:r>
            <a:r>
              <a:rPr lang="en-US" b="1" dirty="0" smtClean="0">
                <a:solidFill>
                  <a:srgbClr val="848058"/>
                </a:solidFill>
              </a:rPr>
              <a:t>October 02, 2017</a:t>
            </a:r>
            <a:endParaRPr lang="en-US" b="1" dirty="0">
              <a:solidFill>
                <a:srgbClr val="84805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598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19200" y="1916668"/>
            <a:ext cx="52723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564B3C"/>
                </a:solidFill>
              </a:rPr>
              <a:t>President’s Report </a:t>
            </a:r>
            <a:r>
              <a:rPr lang="en-US" b="1" dirty="0">
                <a:solidFill>
                  <a:srgbClr val="564B3C"/>
                </a:solidFill>
              </a:rPr>
              <a:t>– </a:t>
            </a:r>
            <a:r>
              <a:rPr lang="en-US" dirty="0" err="1">
                <a:solidFill>
                  <a:srgbClr val="564B3C"/>
                </a:solidFill>
              </a:rPr>
              <a:t>Havidán</a:t>
            </a:r>
            <a:r>
              <a:rPr lang="en-US" dirty="0">
                <a:solidFill>
                  <a:srgbClr val="564B3C"/>
                </a:solidFill>
              </a:rPr>
              <a:t> Rodriguez </a:t>
            </a:r>
            <a:endParaRPr lang="en-US" sz="1600" dirty="0">
              <a:solidFill>
                <a:srgbClr val="564B3C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57400" y="849868"/>
            <a:ext cx="4618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848058"/>
                </a:solidFill>
              </a:rPr>
              <a:t>University Senate Executive Committee</a:t>
            </a:r>
          </a:p>
          <a:p>
            <a:pPr algn="ctr"/>
            <a:r>
              <a:rPr lang="en-US" b="1" dirty="0">
                <a:solidFill>
                  <a:srgbClr val="848058"/>
                </a:solidFill>
              </a:rPr>
              <a:t>Monday, </a:t>
            </a:r>
            <a:r>
              <a:rPr lang="en-US" b="1" dirty="0" smtClean="0">
                <a:solidFill>
                  <a:srgbClr val="848058"/>
                </a:solidFill>
              </a:rPr>
              <a:t>October 02, 2017</a:t>
            </a:r>
            <a:endParaRPr lang="en-US" b="1" dirty="0">
              <a:solidFill>
                <a:srgbClr val="84805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787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19200" y="1905000"/>
            <a:ext cx="52723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564B3C"/>
                </a:solidFill>
              </a:rPr>
              <a:t>Provost’s Report </a:t>
            </a:r>
            <a:r>
              <a:rPr lang="en-US" b="1" dirty="0">
                <a:solidFill>
                  <a:srgbClr val="564B3C"/>
                </a:solidFill>
              </a:rPr>
              <a:t>– </a:t>
            </a:r>
            <a:r>
              <a:rPr lang="en-US" dirty="0" smtClean="0">
                <a:solidFill>
                  <a:srgbClr val="564B3C"/>
                </a:solidFill>
              </a:rPr>
              <a:t>James Stellar</a:t>
            </a:r>
            <a:endParaRPr lang="en-US" sz="1600" dirty="0">
              <a:solidFill>
                <a:srgbClr val="564B3C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57400" y="838200"/>
            <a:ext cx="4618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848058"/>
                </a:solidFill>
              </a:rPr>
              <a:t>University Senate Executive Committee</a:t>
            </a:r>
          </a:p>
          <a:p>
            <a:pPr algn="ctr"/>
            <a:r>
              <a:rPr lang="en-US" b="1" dirty="0">
                <a:solidFill>
                  <a:srgbClr val="848058"/>
                </a:solidFill>
              </a:rPr>
              <a:t>Monday, </a:t>
            </a:r>
            <a:r>
              <a:rPr lang="en-US" b="1" dirty="0" smtClean="0">
                <a:solidFill>
                  <a:srgbClr val="848058"/>
                </a:solidFill>
              </a:rPr>
              <a:t>October 02, 2017</a:t>
            </a:r>
            <a:endParaRPr lang="en-US" b="1" dirty="0">
              <a:solidFill>
                <a:srgbClr val="84805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787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19200" y="1414523"/>
            <a:ext cx="52723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564B3C"/>
                </a:solidFill>
              </a:rPr>
              <a:t>Senate Chair’s Report – </a:t>
            </a:r>
            <a:r>
              <a:rPr lang="en-US" dirty="0" smtClean="0">
                <a:solidFill>
                  <a:srgbClr val="564B3C"/>
                </a:solidFill>
              </a:rPr>
              <a:t>Karin Reinhold </a:t>
            </a:r>
            <a:endParaRPr lang="en-US" sz="1600" dirty="0">
              <a:solidFill>
                <a:srgbClr val="564B3C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43000" y="1795523"/>
            <a:ext cx="65532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b="1" dirty="0" smtClean="0">
                <a:solidFill>
                  <a:srgbClr val="564B3C"/>
                </a:solidFill>
              </a:rPr>
              <a:t>Informational</a:t>
            </a:r>
          </a:p>
          <a:p>
            <a:pPr lvl="0"/>
            <a:r>
              <a:rPr lang="en-US" b="1" dirty="0" smtClean="0">
                <a:solidFill>
                  <a:srgbClr val="564B3C"/>
                </a:solidFill>
              </a:rPr>
              <a:t>Actions taken</a:t>
            </a:r>
            <a:endParaRPr lang="en-US" dirty="0" smtClean="0">
              <a:solidFill>
                <a:srgbClr val="564B3C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rgbClr val="564B3C"/>
                </a:solidFill>
              </a:rPr>
              <a:t>MS and PhD in Electrical &amp; Computer Engineer was sent to GAC &amp; UPPC</a:t>
            </a:r>
          </a:p>
          <a:p>
            <a:r>
              <a:rPr lang="en-US" dirty="0">
                <a:solidFill>
                  <a:srgbClr val="564B3C"/>
                </a:solidFill>
              </a:rPr>
              <a:t> </a:t>
            </a:r>
          </a:p>
          <a:p>
            <a:r>
              <a:rPr lang="en-US" b="1" dirty="0">
                <a:solidFill>
                  <a:srgbClr val="564B3C"/>
                </a:solidFill>
              </a:rPr>
              <a:t>Recommendations for </a:t>
            </a:r>
            <a:r>
              <a:rPr lang="en-US" b="1" dirty="0" smtClean="0">
                <a:solidFill>
                  <a:srgbClr val="564B3C"/>
                </a:solidFill>
              </a:rPr>
              <a:t>actions</a:t>
            </a:r>
            <a:endParaRPr lang="en-US" b="1" dirty="0">
              <a:solidFill>
                <a:srgbClr val="0000CC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dirty="0"/>
              <a:t>Re-approval of bylaws amendments 1718BA01 &amp; 1718BA02 and vote starting date Oct 30</a:t>
            </a:r>
            <a:r>
              <a:rPr lang="en-US" baseline="30000" dirty="0"/>
              <a:t>th</a:t>
            </a:r>
            <a:r>
              <a:rPr lang="en-US" dirty="0" smtClean="0"/>
              <a:t>.</a:t>
            </a: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/>
              <a:t>Coordination of response to the report of the SUNY-wide task force on Micro Credentials</a:t>
            </a:r>
            <a:r>
              <a:rPr lang="en-US" dirty="0" smtClean="0"/>
              <a:t>.</a:t>
            </a: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/>
              <a:t>Councils/standing committees review council/standing committee description on new senate website (</a:t>
            </a:r>
            <a:r>
              <a:rPr lang="en-US" dirty="0" err="1" smtClean="0"/>
              <a:t>www.albany.edu</a:t>
            </a:r>
            <a:r>
              <a:rPr lang="en-US" dirty="0"/>
              <a:t>/</a:t>
            </a:r>
            <a:r>
              <a:rPr lang="en-US" dirty="0" err="1" smtClean="0"/>
              <a:t>universitysenate</a:t>
            </a:r>
            <a:r>
              <a:rPr lang="en-US" dirty="0"/>
              <a:t>) and submit initiatives, reports or news for their council/standing committee website page</a:t>
            </a:r>
            <a:r>
              <a:rPr lang="en-US" dirty="0" smtClean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57400" y="609600"/>
            <a:ext cx="4618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848058"/>
                </a:solidFill>
              </a:rPr>
              <a:t>University Senate Executive Committee</a:t>
            </a:r>
          </a:p>
          <a:p>
            <a:pPr algn="ctr"/>
            <a:r>
              <a:rPr lang="en-US" b="1" dirty="0">
                <a:solidFill>
                  <a:srgbClr val="848058"/>
                </a:solidFill>
              </a:rPr>
              <a:t>Monday, </a:t>
            </a:r>
            <a:r>
              <a:rPr lang="en-US" b="1" dirty="0" smtClean="0">
                <a:solidFill>
                  <a:srgbClr val="848058"/>
                </a:solidFill>
              </a:rPr>
              <a:t>October 02, 2017</a:t>
            </a:r>
            <a:endParaRPr lang="en-US" b="1" dirty="0">
              <a:solidFill>
                <a:srgbClr val="84805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1536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66800" y="1893332"/>
            <a:ext cx="7010400" cy="4801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b="1" dirty="0" smtClean="0">
                <a:solidFill>
                  <a:srgbClr val="564B3C"/>
                </a:solidFill>
              </a:rPr>
              <a:t>Announcements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564B3C"/>
                </a:solidFill>
              </a:rPr>
              <a:t>SUNY Senate President Gwen Kay will visit </a:t>
            </a:r>
            <a:r>
              <a:rPr lang="en-US" dirty="0" smtClean="0">
                <a:solidFill>
                  <a:srgbClr val="564B3C"/>
                </a:solidFill>
              </a:rPr>
              <a:t>the </a:t>
            </a:r>
            <a:r>
              <a:rPr lang="en-US" dirty="0">
                <a:solidFill>
                  <a:srgbClr val="564B3C"/>
                </a:solidFill>
              </a:rPr>
              <a:t>Senate on Oct 16</a:t>
            </a:r>
            <a:r>
              <a:rPr lang="en-US" baseline="30000" dirty="0">
                <a:solidFill>
                  <a:srgbClr val="564B3C"/>
                </a:solidFill>
              </a:rPr>
              <a:t>th</a:t>
            </a:r>
            <a:r>
              <a:rPr lang="en-US" dirty="0">
                <a:solidFill>
                  <a:srgbClr val="564B3C"/>
                </a:solidFill>
              </a:rPr>
              <a:t>. </a:t>
            </a:r>
            <a:endParaRPr lang="en-US" dirty="0" smtClean="0">
              <a:solidFill>
                <a:srgbClr val="564B3C"/>
              </a:solidFill>
            </a:endParaRPr>
          </a:p>
          <a:p>
            <a:pPr marL="285750" indent="-285750">
              <a:buFont typeface="Arial"/>
              <a:buChar char="•"/>
            </a:pPr>
            <a:endParaRPr lang="en-US" dirty="0" smtClean="0">
              <a:solidFill>
                <a:srgbClr val="564B3C"/>
              </a:solidFill>
            </a:endParaRPr>
          </a:p>
          <a:p>
            <a:pPr marL="285750" lvl="0" indent="-285750">
              <a:buFont typeface="Arial"/>
              <a:buChar char="•"/>
            </a:pPr>
            <a:r>
              <a:rPr lang="en-US" dirty="0"/>
              <a:t>SUNY Senate President Gwen Kay will visit SEC on Oct 2</a:t>
            </a:r>
            <a:r>
              <a:rPr lang="en-US" baseline="30000" dirty="0"/>
              <a:t>nd</a:t>
            </a:r>
            <a:r>
              <a:rPr lang="en-US" dirty="0"/>
              <a:t> and the Senate on Oct 16</a:t>
            </a:r>
            <a:r>
              <a:rPr lang="en-US" baseline="30000" dirty="0"/>
              <a:t>th</a:t>
            </a:r>
            <a:r>
              <a:rPr lang="en-US" dirty="0"/>
              <a:t>. 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lvl="0" indent="-285750">
              <a:buFont typeface="Arial"/>
              <a:buChar char="•"/>
            </a:pPr>
            <a:r>
              <a:rPr lang="en-US" dirty="0"/>
              <a:t>Gina </a:t>
            </a:r>
            <a:r>
              <a:rPr lang="en-US" dirty="0" err="1"/>
              <a:t>Volynsky</a:t>
            </a:r>
            <a:r>
              <a:rPr lang="en-US" dirty="0"/>
              <a:t> Director of the State University of New York’s Center for International Development (CID) will visit the Senate on Oct 16</a:t>
            </a:r>
            <a:r>
              <a:rPr lang="en-US" baseline="30000" dirty="0"/>
              <a:t>th</a:t>
            </a:r>
            <a:r>
              <a:rPr lang="en-US" dirty="0"/>
              <a:t>. 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lvl="0" indent="-285750">
              <a:buFont typeface="Arial"/>
              <a:buChar char="•"/>
            </a:pPr>
            <a:r>
              <a:rPr lang="en-US" dirty="0"/>
              <a:t>Vote for amendment to bylaws planned for on Oct 30</a:t>
            </a:r>
            <a:r>
              <a:rPr lang="en-US" baseline="30000" dirty="0"/>
              <a:t>th</a:t>
            </a:r>
            <a:r>
              <a:rPr lang="en-US" dirty="0" smtClean="0"/>
              <a:t>.</a:t>
            </a:r>
          </a:p>
          <a:p>
            <a:pPr marL="285750" lvl="0" indent="-285750">
              <a:buFont typeface="Arial"/>
              <a:buChar char="•"/>
            </a:pPr>
            <a:endParaRPr lang="en-US" dirty="0"/>
          </a:p>
          <a:p>
            <a:pPr marL="285750" lvl="0" indent="-285750">
              <a:buFont typeface="Arial"/>
              <a:buChar char="•"/>
            </a:pPr>
            <a:r>
              <a:rPr lang="en-US" u="sng" dirty="0"/>
              <a:t>2017 SUNY Diversity Conference: Engaging Equity, Diversity and Inclusivity in the Classroom, Campus and Community</a:t>
            </a:r>
            <a:r>
              <a:rPr lang="en-US" dirty="0"/>
              <a:t>, 29 Nov - 1 Dec.</a:t>
            </a:r>
          </a:p>
          <a:p>
            <a:pPr marL="285750" indent="-285750">
              <a:buFont typeface="Arial"/>
              <a:buChar char="•"/>
            </a:pPr>
            <a:endParaRPr lang="en-US" dirty="0">
              <a:solidFill>
                <a:srgbClr val="564B3C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9200" y="1359932"/>
            <a:ext cx="52723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564B3C"/>
                </a:solidFill>
              </a:rPr>
              <a:t>Senate Chair’s Report – </a:t>
            </a:r>
            <a:r>
              <a:rPr lang="en-US" dirty="0" smtClean="0">
                <a:solidFill>
                  <a:srgbClr val="564B3C"/>
                </a:solidFill>
              </a:rPr>
              <a:t>Karin Reinhold </a:t>
            </a:r>
            <a:endParaRPr lang="en-US" sz="1600" dirty="0">
              <a:solidFill>
                <a:srgbClr val="564B3C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57400" y="533400"/>
            <a:ext cx="4618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848058"/>
                </a:solidFill>
              </a:rPr>
              <a:t>University Senate Executive Committee</a:t>
            </a:r>
          </a:p>
          <a:p>
            <a:pPr algn="ctr"/>
            <a:r>
              <a:rPr lang="en-US" b="1" dirty="0">
                <a:solidFill>
                  <a:srgbClr val="848058"/>
                </a:solidFill>
              </a:rPr>
              <a:t>Monday, </a:t>
            </a:r>
            <a:r>
              <a:rPr lang="en-US" b="1" dirty="0" smtClean="0">
                <a:solidFill>
                  <a:srgbClr val="848058"/>
                </a:solidFill>
              </a:rPr>
              <a:t>October 02, 2017</a:t>
            </a:r>
            <a:endParaRPr lang="en-US" b="1" dirty="0">
              <a:solidFill>
                <a:srgbClr val="84805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2460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43000" y="1595735"/>
            <a:ext cx="24968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564B3C"/>
                </a:solidFill>
              </a:rPr>
              <a:t>New Business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219200" y="2357735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 typeface="Wingdings" charset="2"/>
              <a:buChar char="²"/>
            </a:pPr>
            <a:r>
              <a:rPr lang="en-US" sz="2400" dirty="0">
                <a:solidFill>
                  <a:srgbClr val="564B3C"/>
                </a:solidFill>
              </a:rPr>
              <a:t>SUNY Senate President Gwen Kay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97903" y="757535"/>
            <a:ext cx="45425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848058"/>
                </a:solidFill>
              </a:rPr>
              <a:t>University Senate Executive Committee</a:t>
            </a:r>
          </a:p>
          <a:p>
            <a:pPr algn="ctr"/>
            <a:r>
              <a:rPr lang="en-US" b="1" dirty="0">
                <a:solidFill>
                  <a:srgbClr val="848058"/>
                </a:solidFill>
              </a:rPr>
              <a:t>Monday, </a:t>
            </a:r>
            <a:r>
              <a:rPr lang="en-US" b="1" dirty="0" smtClean="0">
                <a:solidFill>
                  <a:srgbClr val="848058"/>
                </a:solidFill>
              </a:rPr>
              <a:t>October 02, 2017</a:t>
            </a:r>
            <a:endParaRPr lang="en-US" b="1" dirty="0">
              <a:solidFill>
                <a:srgbClr val="84805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6751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Formal">
      <a:dk1>
        <a:srgbClr val="534239"/>
      </a:dk1>
      <a:lt1>
        <a:srgbClr val="FFFFFF"/>
      </a:lt1>
      <a:dk2>
        <a:srgbClr val="3D3A48"/>
      </a:dk2>
      <a:lt2>
        <a:srgbClr val="E1DFD1"/>
      </a:lt2>
      <a:accent1>
        <a:srgbClr val="907F76"/>
      </a:accent1>
      <a:accent2>
        <a:srgbClr val="A46645"/>
      </a:accent2>
      <a:accent3>
        <a:srgbClr val="CD9C47"/>
      </a:accent3>
      <a:accent4>
        <a:srgbClr val="9A92CD"/>
      </a:accent4>
      <a:accent5>
        <a:srgbClr val="7D639B"/>
      </a:accent5>
      <a:accent6>
        <a:srgbClr val="733678"/>
      </a:accent6>
      <a:hlink>
        <a:srgbClr val="A84914"/>
      </a:hlink>
      <a:folHlink>
        <a:srgbClr val="B25672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C18F66F2D352A4E9738C4B31DA7CC14" ma:contentTypeVersion="2" ma:contentTypeDescription="Create a new document." ma:contentTypeScope="" ma:versionID="e9bfd87f45713193e9ea456f25a6a0bf">
  <xsd:schema xmlns:xsd="http://www.w3.org/2001/XMLSchema" xmlns:xs="http://www.w3.org/2001/XMLSchema" xmlns:p="http://schemas.microsoft.com/office/2006/metadata/properties" xmlns:ns2="b5d45f2d-6f6c-409d-a28b-3d7fcec53b0e" targetNamespace="http://schemas.microsoft.com/office/2006/metadata/properties" ma:root="true" ma:fieldsID="47226a452fc4e67d698950a82226f74f" ns2:_="">
    <xsd:import namespace="b5d45f2d-6f6c-409d-a28b-3d7fcec53b0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d45f2d-6f6c-409d-a28b-3d7fcec53b0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CAD3067-2D4F-4508-BD8F-AE8F53896A6D}"/>
</file>

<file path=customXml/itemProps2.xml><?xml version="1.0" encoding="utf-8"?>
<ds:datastoreItem xmlns:ds="http://schemas.openxmlformats.org/officeDocument/2006/customXml" ds:itemID="{775CA029-8B64-4CD2-B9E5-EC2B3FB6FE54}"/>
</file>

<file path=customXml/itemProps3.xml><?xml version="1.0" encoding="utf-8"?>
<ds:datastoreItem xmlns:ds="http://schemas.openxmlformats.org/officeDocument/2006/customXml" ds:itemID="{A6BAACA7-2EA8-40BC-BE9A-96A3B2633AE8}"/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83920</TotalTime>
  <Words>466</Words>
  <Application>Microsoft Macintosh PowerPoint</Application>
  <PresentationFormat>On-screen Show (4:3)</PresentationFormat>
  <Paragraphs>160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Capital</vt:lpstr>
      <vt:lpstr>Senate Executive Committee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at Albany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Christine Wagner</dc:creator>
  <cp:lastModifiedBy>Karin Reinhold</cp:lastModifiedBy>
  <cp:revision>654</cp:revision>
  <cp:lastPrinted>2015-05-04T17:28:46Z</cp:lastPrinted>
  <dcterms:created xsi:type="dcterms:W3CDTF">2013-09-16T14:00:42Z</dcterms:created>
  <dcterms:modified xsi:type="dcterms:W3CDTF">2017-10-02T18:16:14Z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0x010100CC18F66F2D352A4E9738C4B31DA7CC14</vt:lpwstr>
  </property>
</Properties>
</file>