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9" r:id="rId5"/>
    <p:sldId id="262" r:id="rId6"/>
    <p:sldId id="263" r:id="rId7"/>
    <p:sldId id="264" r:id="rId8"/>
    <p:sldId id="265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AD223-1E6C-4625-8A65-5C9D24EFE8C7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50A76-E45C-404C-8469-A5723DB58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50A76-E45C-404C-8469-A5723DB58E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52FFF-370B-4159-8662-214BC61A216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EC0F-ACA0-42D5-9E38-C8C4CEC50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Graduate Academic Council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2743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Issues </a:t>
            </a:r>
            <a:r>
              <a:rPr lang="en-US" sz="1800" dirty="0" smtClean="0"/>
              <a:t>from 2009-10</a:t>
            </a:r>
          </a:p>
          <a:p>
            <a:r>
              <a:rPr lang="en-US" sz="1800" dirty="0" smtClean="0"/>
              <a:t>Graduate Student Support Review</a:t>
            </a:r>
          </a:p>
          <a:p>
            <a:r>
              <a:rPr lang="en-US" sz="1800" dirty="0" smtClean="0"/>
              <a:t>Middle States Commission on Higher Education Self-Study</a:t>
            </a:r>
          </a:p>
          <a:p>
            <a:r>
              <a:rPr lang="en-US" sz="1800" dirty="0" smtClean="0"/>
              <a:t>Cross-Disciplinary MA/PhD degrees</a:t>
            </a:r>
          </a:p>
          <a:p>
            <a:r>
              <a:rPr lang="en-US" sz="1800" dirty="0" smtClean="0"/>
              <a:t>CAA assessments</a:t>
            </a:r>
          </a:p>
          <a:p>
            <a:r>
              <a:rPr lang="en-US" sz="1800" dirty="0" smtClean="0"/>
              <a:t>Strategic Plan – Graduate Education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5052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Agenda items for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2010-11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Graduate Certificate </a:t>
            </a:r>
            <a:r>
              <a:rPr lang="en-US" dirty="0" smtClean="0"/>
              <a:t>r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eview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Strategic Plan – implementation and action </a:t>
            </a:r>
            <a:r>
              <a:rPr lang="en-US" dirty="0" smtClean="0"/>
              <a:t>steps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Graduate Syllabus </a:t>
            </a:r>
            <a:r>
              <a:rPr lang="en-US" dirty="0" smtClean="0"/>
              <a:t>requirement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Review CAA and/or other program assessments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Graduate Academic Council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828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Charter of the University Senate specifies (1) membership, (2) responsibilities and (3) committee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Graduate Academic Council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819400"/>
            <a:ext cx="538089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Membership:</a:t>
            </a:r>
          </a:p>
          <a:p>
            <a:r>
              <a:rPr lang="en-US" dirty="0" smtClean="0"/>
              <a:t>		Dean of Graduate Studies, </a:t>
            </a:r>
            <a:r>
              <a:rPr lang="en-US" i="1" dirty="0" smtClean="0"/>
              <a:t>ex officio</a:t>
            </a:r>
            <a:endParaRPr lang="en-US" dirty="0" smtClean="0"/>
          </a:p>
          <a:p>
            <a:r>
              <a:rPr lang="en-US" dirty="0" smtClean="0"/>
              <a:t>		6-8 teaching faculty</a:t>
            </a:r>
          </a:p>
          <a:p>
            <a:r>
              <a:rPr lang="en-US" dirty="0" smtClean="0"/>
              <a:t>		1 professional faculty</a:t>
            </a:r>
          </a:p>
          <a:p>
            <a:r>
              <a:rPr lang="en-US" dirty="0" smtClean="0"/>
              <a:t>		1-3 graduate students</a:t>
            </a:r>
          </a:p>
          <a:p>
            <a:r>
              <a:rPr lang="en-US" dirty="0" smtClean="0"/>
              <a:t>		0-1 undergraduate students</a:t>
            </a:r>
          </a:p>
          <a:p>
            <a:r>
              <a:rPr lang="en-US" dirty="0" smtClean="0"/>
              <a:t>		0-2 other faculty or staff</a:t>
            </a:r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828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Charter of the University Senate specifies (1) membership, (2) responsibilities and (3) committee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Graduate Academic Council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819400"/>
            <a:ext cx="5380897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Membership:</a:t>
            </a:r>
          </a:p>
          <a:p>
            <a:r>
              <a:rPr lang="en-US" dirty="0" smtClean="0"/>
              <a:t>		Dean of Graduate Studies, </a:t>
            </a:r>
            <a:r>
              <a:rPr lang="en-US" i="1" dirty="0" smtClean="0"/>
              <a:t>ex officio</a:t>
            </a:r>
          </a:p>
          <a:p>
            <a:r>
              <a:rPr lang="en-US" i="1" dirty="0" smtClean="0"/>
              <a:t>		</a:t>
            </a:r>
            <a:r>
              <a:rPr lang="en-US" dirty="0" smtClean="0"/>
              <a:t>6-8 teaching faculty</a:t>
            </a:r>
          </a:p>
          <a:p>
            <a:r>
              <a:rPr lang="en-US" dirty="0" smtClean="0"/>
              <a:t>		1 professional faculty</a:t>
            </a:r>
          </a:p>
          <a:p>
            <a:r>
              <a:rPr lang="en-US" dirty="0" smtClean="0"/>
              <a:t>		1-3 graduate students</a:t>
            </a:r>
          </a:p>
          <a:p>
            <a:r>
              <a:rPr lang="en-US" dirty="0" smtClean="0"/>
              <a:t>		0-1 undergraduate students</a:t>
            </a:r>
          </a:p>
          <a:p>
            <a:r>
              <a:rPr lang="en-US" dirty="0" smtClean="0"/>
              <a:t>		0-2 other faculty or staff</a:t>
            </a:r>
          </a:p>
          <a:p>
            <a:r>
              <a:rPr lang="en-US" dirty="0" smtClean="0"/>
              <a:t>		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5029200"/>
            <a:ext cx="688695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Primary Charge:</a:t>
            </a:r>
          </a:p>
          <a:p>
            <a:endParaRPr lang="en-US" dirty="0" smtClean="0"/>
          </a:p>
          <a:p>
            <a:r>
              <a:rPr lang="en-US" dirty="0" smtClean="0"/>
              <a:t>    X.4.3. The Council shall have the responsibility for the conduct of the </a:t>
            </a:r>
          </a:p>
          <a:p>
            <a:r>
              <a:rPr lang="en-US" dirty="0" smtClean="0"/>
              <a:t>    University’s graduate educational program.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828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Charter of the University Senate specifies (1) membership, (2) responsibilities and (3) committee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Council as a whole…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X.4.4. The Council as a whole shall </a:t>
            </a:r>
            <a:r>
              <a:rPr lang="en-US" sz="1800" b="1" dirty="0" smtClean="0"/>
              <a:t>review all proposals for new graduate programs</a:t>
            </a:r>
            <a:r>
              <a:rPr lang="en-US" sz="1800" dirty="0" smtClean="0"/>
              <a:t>. It shall submit recommended program approvals to the University Senate for consideration.</a:t>
            </a:r>
          </a:p>
          <a:p>
            <a:pPr>
              <a:buNone/>
            </a:pPr>
            <a:r>
              <a:rPr lang="en-US" sz="1800" dirty="0" smtClean="0"/>
              <a:t>X.4.5. The Council as a whole shall </a:t>
            </a:r>
            <a:r>
              <a:rPr lang="en-US" sz="1800" b="1" dirty="0" smtClean="0"/>
              <a:t>review proposals that would affect the continuation of graduate programs.</a:t>
            </a:r>
          </a:p>
          <a:p>
            <a:pPr>
              <a:buNone/>
            </a:pPr>
            <a:r>
              <a:rPr lang="en-US" sz="1800" dirty="0" smtClean="0"/>
              <a:t>	X.4.5.1. It shall </a:t>
            </a:r>
            <a:r>
              <a:rPr lang="en-US" sz="1800" b="1" dirty="0" smtClean="0"/>
              <a:t>consider assessment reports pertaining to graduate programs </a:t>
            </a:r>
            <a:r>
              <a:rPr lang="en-US" sz="1800" dirty="0" smtClean="0"/>
              <a:t>including those from the Council on Academic Assessment and shall recommend changes it deems desirable.</a:t>
            </a:r>
          </a:p>
          <a:p>
            <a:pPr>
              <a:buNone/>
            </a:pPr>
            <a:r>
              <a:rPr lang="en-US" sz="1800" dirty="0" smtClean="0"/>
              <a:t>	X.4.5.2. After due consideration, the Council may </a:t>
            </a:r>
            <a:r>
              <a:rPr lang="en-US" sz="1800" b="1" dirty="0" smtClean="0"/>
              <a:t>bring a recommendation to suspend or discontinue a program to the Senate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Standing Committees: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Committee on Curriculum and Instruction</a:t>
            </a:r>
          </a:p>
          <a:p>
            <a:r>
              <a:rPr lang="en-US" sz="1800" dirty="0" smtClean="0"/>
              <a:t>consider all </a:t>
            </a:r>
            <a:r>
              <a:rPr lang="en-US" sz="1800" b="1" dirty="0" smtClean="0"/>
              <a:t>revisions to existing graduate degree programs </a:t>
            </a:r>
            <a:r>
              <a:rPr lang="en-US" sz="1800" dirty="0" smtClean="0"/>
              <a:t>and shall submit all recommended changes to the Council for final approval</a:t>
            </a:r>
          </a:p>
          <a:p>
            <a:r>
              <a:rPr lang="en-US" sz="1800" b="1" dirty="0" smtClean="0"/>
              <a:t>review new courses and changes to existing courses</a:t>
            </a:r>
            <a:r>
              <a:rPr lang="en-US" sz="1800" dirty="0" smtClean="0"/>
              <a:t> and require reconsideration by the schools and colleges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Standing Committees: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Committee on Curriculum and Instruction</a:t>
            </a:r>
          </a:p>
          <a:p>
            <a:r>
              <a:rPr lang="en-US" sz="1800" dirty="0" smtClean="0"/>
              <a:t>consider all </a:t>
            </a:r>
            <a:r>
              <a:rPr lang="en-US" sz="1800" b="1" dirty="0" smtClean="0"/>
              <a:t>revisions to existing graduate degree programs </a:t>
            </a:r>
            <a:r>
              <a:rPr lang="en-US" sz="1800" dirty="0" smtClean="0"/>
              <a:t>and shall submit all recommended changes to the Council for final approval</a:t>
            </a:r>
          </a:p>
          <a:p>
            <a:r>
              <a:rPr lang="en-US" sz="1800" b="1" dirty="0" smtClean="0"/>
              <a:t>review new courses and changes to existing courses</a:t>
            </a:r>
            <a:r>
              <a:rPr lang="en-US" sz="1800" dirty="0" smtClean="0"/>
              <a:t> and require reconsideration by the schools and colleges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Committee on Admissions and Academic Standing</a:t>
            </a:r>
          </a:p>
          <a:p>
            <a:r>
              <a:rPr lang="en-US" sz="1800" dirty="0" smtClean="0"/>
              <a:t>review changes to standards and procedures for </a:t>
            </a:r>
            <a:r>
              <a:rPr lang="en-US" sz="1800" b="1" dirty="0" smtClean="0"/>
              <a:t>admission to graduate study</a:t>
            </a:r>
          </a:p>
          <a:p>
            <a:r>
              <a:rPr lang="en-US" sz="1800" dirty="0" smtClean="0"/>
              <a:t>review changes in standards and procedures for </a:t>
            </a:r>
            <a:r>
              <a:rPr lang="en-US" sz="1800" b="1" dirty="0" smtClean="0"/>
              <a:t>admission to candidacy</a:t>
            </a:r>
          </a:p>
          <a:p>
            <a:r>
              <a:rPr lang="en-US" sz="1800" dirty="0" smtClean="0"/>
              <a:t>review such actions of the Dean of Graduate Studies or of school deans and department chairs dealing with academic standing or </a:t>
            </a:r>
            <a:r>
              <a:rPr lang="en-US" sz="1800" b="1" dirty="0" smtClean="0"/>
              <a:t>academic grievances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Committee on Educational Policy and Procedures</a:t>
            </a:r>
          </a:p>
          <a:p>
            <a:r>
              <a:rPr lang="en-US" sz="1800" dirty="0" smtClean="0"/>
              <a:t>provide recommendations on </a:t>
            </a:r>
            <a:r>
              <a:rPr lang="en-US" sz="1800" b="1" dirty="0" smtClean="0"/>
              <a:t>policies concerning the administration and the conduct of graduate programs</a:t>
            </a:r>
          </a:p>
          <a:p>
            <a:r>
              <a:rPr lang="en-US" sz="1800" dirty="0" smtClean="0"/>
              <a:t>recommend to the Council such </a:t>
            </a:r>
            <a:r>
              <a:rPr lang="en-US" sz="1800" b="1" dirty="0" smtClean="0"/>
              <a:t>graduate academic regulations </a:t>
            </a:r>
            <a:r>
              <a:rPr lang="en-US" sz="1800" dirty="0" smtClean="0"/>
              <a:t>as it deems necessary</a:t>
            </a:r>
          </a:p>
          <a:p>
            <a:r>
              <a:rPr lang="en-US" sz="1800" dirty="0" smtClean="0"/>
              <a:t>insure and review </a:t>
            </a:r>
            <a:r>
              <a:rPr lang="en-US" sz="1800" b="1" dirty="0" smtClean="0"/>
              <a:t>procedures for individual student academic grievances </a:t>
            </a:r>
            <a:r>
              <a:rPr lang="en-US" sz="1800" dirty="0" smtClean="0"/>
              <a:t>at school and college levels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2743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Issues </a:t>
            </a:r>
            <a:r>
              <a:rPr lang="en-US" sz="1800" dirty="0" smtClean="0"/>
              <a:t>from 2009-10</a:t>
            </a:r>
          </a:p>
          <a:p>
            <a:r>
              <a:rPr lang="en-US" sz="1800" dirty="0" smtClean="0"/>
              <a:t>Graduate Student Support Review</a:t>
            </a:r>
          </a:p>
          <a:p>
            <a:r>
              <a:rPr lang="en-US" sz="1800" dirty="0" smtClean="0"/>
              <a:t>Middle States Commission on Higher Education Self-Study</a:t>
            </a:r>
          </a:p>
          <a:p>
            <a:r>
              <a:rPr lang="en-US" sz="1800" dirty="0" smtClean="0"/>
              <a:t>Cross-Disciplinary MA/PhD degrees</a:t>
            </a:r>
          </a:p>
          <a:p>
            <a:r>
              <a:rPr lang="en-US" sz="1800" dirty="0" smtClean="0"/>
              <a:t>CAA assessments</a:t>
            </a:r>
          </a:p>
          <a:p>
            <a:r>
              <a:rPr lang="en-US" sz="1800" dirty="0" smtClean="0"/>
              <a:t>Strategic Plan – Graduate Education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4961</TotalTime>
  <Words>419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Graduate Academic Council</vt:lpstr>
      <vt:lpstr>Graduate Academic Council</vt:lpstr>
      <vt:lpstr>Graduate Academic Council</vt:lpstr>
      <vt:lpstr>Graduate Academic Council</vt:lpstr>
      <vt:lpstr>Slide 5</vt:lpstr>
      <vt:lpstr>Slide 6</vt:lpstr>
      <vt:lpstr>Slide 7</vt:lpstr>
      <vt:lpstr>Slide 8</vt:lpstr>
      <vt:lpstr>Slide 9</vt:lpstr>
      <vt:lpstr>Slide 10</vt:lpstr>
    </vt:vector>
  </TitlesOfParts>
  <Company>University at Albany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Academic Council</dc:title>
  <dc:creator>CAS Support Account</dc:creator>
  <cp:lastModifiedBy>CAS Support Account</cp:lastModifiedBy>
  <cp:revision>24</cp:revision>
  <dcterms:created xsi:type="dcterms:W3CDTF">2010-09-16T13:26:42Z</dcterms:created>
  <dcterms:modified xsi:type="dcterms:W3CDTF">2010-09-20T10:48:47Z</dcterms:modified>
</cp:coreProperties>
</file>