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handoutMasterIdLst>
    <p:handoutMasterId r:id="rId44"/>
  </p:handoutMasterIdLst>
  <p:sldIdLst>
    <p:sldId id="421" r:id="rId2"/>
    <p:sldId id="256" r:id="rId3"/>
    <p:sldId id="413" r:id="rId4"/>
    <p:sldId id="257" r:id="rId5"/>
    <p:sldId id="389" r:id="rId6"/>
    <p:sldId id="348" r:id="rId7"/>
    <p:sldId id="414" r:id="rId8"/>
    <p:sldId id="386" r:id="rId9"/>
    <p:sldId id="397" r:id="rId10"/>
    <p:sldId id="398" r:id="rId11"/>
    <p:sldId id="399" r:id="rId12"/>
    <p:sldId id="400" r:id="rId13"/>
    <p:sldId id="401" r:id="rId14"/>
    <p:sldId id="403" r:id="rId15"/>
    <p:sldId id="402" r:id="rId16"/>
    <p:sldId id="404" r:id="rId17"/>
    <p:sldId id="405" r:id="rId18"/>
    <p:sldId id="406" r:id="rId19"/>
    <p:sldId id="261" r:id="rId20"/>
    <p:sldId id="323" r:id="rId21"/>
    <p:sldId id="263" r:id="rId22"/>
    <p:sldId id="264" r:id="rId23"/>
    <p:sldId id="265" r:id="rId24"/>
    <p:sldId id="266" r:id="rId25"/>
    <p:sldId id="267" r:id="rId26"/>
    <p:sldId id="268" r:id="rId27"/>
    <p:sldId id="269" r:id="rId28"/>
    <p:sldId id="415" r:id="rId29"/>
    <p:sldId id="416" r:id="rId30"/>
    <p:sldId id="270" r:id="rId31"/>
    <p:sldId id="417" r:id="rId32"/>
    <p:sldId id="419" r:id="rId33"/>
    <p:sldId id="420" r:id="rId34"/>
    <p:sldId id="418" r:id="rId35"/>
    <p:sldId id="271" r:id="rId36"/>
    <p:sldId id="272" r:id="rId37"/>
    <p:sldId id="273" r:id="rId38"/>
    <p:sldId id="411" r:id="rId39"/>
    <p:sldId id="422" r:id="rId40"/>
    <p:sldId id="410" r:id="rId41"/>
    <p:sldId id="278" r:id="rId42"/>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1114" y="44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US"/>
          </a:p>
        </p:txBody>
      </p:sp>
      <p:sp>
        <p:nvSpPr>
          <p:cNvPr id="3" name="Date Placeholder 2"/>
          <p:cNvSpPr>
            <a:spLocks noGrp="1"/>
          </p:cNvSpPr>
          <p:nvPr>
            <p:ph type="dt" sz="quarter" idx="1"/>
          </p:nvPr>
        </p:nvSpPr>
        <p:spPr>
          <a:xfrm>
            <a:off x="3939466" y="0"/>
            <a:ext cx="3013763" cy="465455"/>
          </a:xfrm>
          <a:prstGeom prst="rect">
            <a:avLst/>
          </a:prstGeom>
        </p:spPr>
        <p:txBody>
          <a:bodyPr vert="horz" lIns="92930" tIns="46465" rIns="92930" bIns="46465" rtlCol="0"/>
          <a:lstStyle>
            <a:lvl1pPr algn="r">
              <a:defRPr sz="1200"/>
            </a:lvl1pPr>
          </a:lstStyle>
          <a:p>
            <a:fld id="{6700B152-0A6F-4930-8F27-83C2A87266D6}" type="datetimeFigureOut">
              <a:rPr lang="en-US" smtClean="0"/>
              <a:t>12/7/2015</a:t>
            </a:fld>
            <a:endParaRPr lang="en-US"/>
          </a:p>
        </p:txBody>
      </p:sp>
      <p:sp>
        <p:nvSpPr>
          <p:cNvPr id="4" name="Footer Placeholder 3"/>
          <p:cNvSpPr>
            <a:spLocks noGrp="1"/>
          </p:cNvSpPr>
          <p:nvPr>
            <p:ph type="ftr" sz="quarter" idx="2"/>
          </p:nvPr>
        </p:nvSpPr>
        <p:spPr>
          <a:xfrm>
            <a:off x="0" y="8842029"/>
            <a:ext cx="3013763" cy="465455"/>
          </a:xfrm>
          <a:prstGeom prst="rect">
            <a:avLst/>
          </a:prstGeom>
        </p:spPr>
        <p:txBody>
          <a:bodyPr vert="horz" lIns="92930" tIns="46465" rIns="92930" bIns="46465" rtlCol="0" anchor="b"/>
          <a:lstStyle>
            <a:lvl1pPr algn="l">
              <a:defRPr sz="1200"/>
            </a:lvl1pPr>
          </a:lstStyle>
          <a:p>
            <a:endParaRPr lang="en-US"/>
          </a:p>
        </p:txBody>
      </p:sp>
      <p:sp>
        <p:nvSpPr>
          <p:cNvPr id="5" name="Slide Number Placeholder 4"/>
          <p:cNvSpPr>
            <a:spLocks noGrp="1"/>
          </p:cNvSpPr>
          <p:nvPr>
            <p:ph type="sldNum" sz="quarter" idx="3"/>
          </p:nvPr>
        </p:nvSpPr>
        <p:spPr>
          <a:xfrm>
            <a:off x="3939466" y="8842029"/>
            <a:ext cx="3013763" cy="465455"/>
          </a:xfrm>
          <a:prstGeom prst="rect">
            <a:avLst/>
          </a:prstGeom>
        </p:spPr>
        <p:txBody>
          <a:bodyPr vert="horz" lIns="92930" tIns="46465" rIns="92930" bIns="46465" rtlCol="0" anchor="b"/>
          <a:lstStyle>
            <a:lvl1pPr algn="r">
              <a:defRPr sz="1200"/>
            </a:lvl1pPr>
          </a:lstStyle>
          <a:p>
            <a:fld id="{2DE6AB54-F8E6-4256-A257-83CF16C8192E}" type="slidenum">
              <a:rPr lang="en-US" smtClean="0"/>
              <a:t>‹#›</a:t>
            </a:fld>
            <a:endParaRPr lang="en-US"/>
          </a:p>
        </p:txBody>
      </p:sp>
    </p:spTree>
    <p:extLst>
      <p:ext uri="{BB962C8B-B14F-4D97-AF65-F5344CB8AC3E}">
        <p14:creationId xmlns:p14="http://schemas.microsoft.com/office/powerpoint/2010/main" val="36155629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40175" y="0"/>
            <a:ext cx="3013075" cy="465138"/>
          </a:xfrm>
          <a:prstGeom prst="rect">
            <a:avLst/>
          </a:prstGeom>
        </p:spPr>
        <p:txBody>
          <a:bodyPr vert="horz" lIns="91440" tIns="45720" rIns="91440" bIns="45720" rtlCol="0"/>
          <a:lstStyle>
            <a:lvl1pPr algn="r">
              <a:defRPr sz="1200"/>
            </a:lvl1pPr>
          </a:lstStyle>
          <a:p>
            <a:fld id="{691B01C2-9574-F740-93A2-C76DBAAA9E27}" type="datetimeFigureOut">
              <a:rPr lang="en-US" smtClean="0"/>
              <a:t>12/7/2015</a:t>
            </a:fld>
            <a:endParaRPr lang="en-US"/>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5325" y="4421188"/>
            <a:ext cx="5564188" cy="418941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375"/>
            <a:ext cx="30130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40175" y="8842375"/>
            <a:ext cx="3013075" cy="465138"/>
          </a:xfrm>
          <a:prstGeom prst="rect">
            <a:avLst/>
          </a:prstGeom>
        </p:spPr>
        <p:txBody>
          <a:bodyPr vert="horz" lIns="91440" tIns="45720" rIns="91440" bIns="45720" rtlCol="0" anchor="b"/>
          <a:lstStyle>
            <a:lvl1pPr algn="r">
              <a:defRPr sz="1200"/>
            </a:lvl1pPr>
          </a:lstStyle>
          <a:p>
            <a:fld id="{9303C885-FEE7-504F-BDEA-1B7F4E479D85}" type="slidenum">
              <a:rPr lang="en-US" smtClean="0"/>
              <a:t>‹#›</a:t>
            </a:fld>
            <a:endParaRPr lang="en-US"/>
          </a:p>
        </p:txBody>
      </p:sp>
    </p:spTree>
    <p:extLst>
      <p:ext uri="{BB962C8B-B14F-4D97-AF65-F5344CB8AC3E}">
        <p14:creationId xmlns:p14="http://schemas.microsoft.com/office/powerpoint/2010/main" val="55862978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732DEE9-E9A2-49E8-9089-93E758288E15}" type="slidenum">
              <a:rPr lang="en-US" smtClean="0"/>
              <a:t>1</a:t>
            </a:fld>
            <a:endParaRPr lang="en-US"/>
          </a:p>
        </p:txBody>
      </p:sp>
    </p:spTree>
    <p:extLst>
      <p:ext uri="{BB962C8B-B14F-4D97-AF65-F5344CB8AC3E}">
        <p14:creationId xmlns:p14="http://schemas.microsoft.com/office/powerpoint/2010/main" val="1947405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938ACF1-6D51-47ED-80D3-E874F04F1B00}" type="datetimeFigureOut">
              <a:rPr lang="en-US" smtClean="0"/>
              <a:t>12/7/2015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7CD8AB-CF32-4FB6-A447-5BDFE23997D9}" type="slidenum">
              <a:rPr lang="en-US" smtClean="0"/>
              <a:t>‹#›</a:t>
            </a:fld>
            <a:endParaRPr lang="en-US"/>
          </a:p>
        </p:txBody>
      </p:sp>
    </p:spTree>
    <p:extLst>
      <p:ext uri="{BB962C8B-B14F-4D97-AF65-F5344CB8AC3E}">
        <p14:creationId xmlns:p14="http://schemas.microsoft.com/office/powerpoint/2010/main" val="778507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38ACF1-6D51-47ED-80D3-E874F04F1B00}" type="datetimeFigureOut">
              <a:rPr lang="en-US" smtClean="0"/>
              <a:t>12/7/2015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7CD8AB-CF32-4FB6-A447-5BDFE23997D9}" type="slidenum">
              <a:rPr lang="en-US" smtClean="0"/>
              <a:t>‹#›</a:t>
            </a:fld>
            <a:endParaRPr lang="en-US"/>
          </a:p>
        </p:txBody>
      </p:sp>
    </p:spTree>
    <p:extLst>
      <p:ext uri="{BB962C8B-B14F-4D97-AF65-F5344CB8AC3E}">
        <p14:creationId xmlns:p14="http://schemas.microsoft.com/office/powerpoint/2010/main" val="1052689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38ACF1-6D51-47ED-80D3-E874F04F1B00}" type="datetimeFigureOut">
              <a:rPr lang="en-US" smtClean="0"/>
              <a:t>12/7/2015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7CD8AB-CF32-4FB6-A447-5BDFE23997D9}" type="slidenum">
              <a:rPr lang="en-US" smtClean="0"/>
              <a:t>‹#›</a:t>
            </a:fld>
            <a:endParaRPr lang="en-US"/>
          </a:p>
        </p:txBody>
      </p:sp>
    </p:spTree>
    <p:extLst>
      <p:ext uri="{BB962C8B-B14F-4D97-AF65-F5344CB8AC3E}">
        <p14:creationId xmlns:p14="http://schemas.microsoft.com/office/powerpoint/2010/main" val="2172059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38ACF1-6D51-47ED-80D3-E874F04F1B00}" type="datetimeFigureOut">
              <a:rPr lang="en-US" smtClean="0"/>
              <a:t>12/7/2015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7CD8AB-CF32-4FB6-A447-5BDFE23997D9}" type="slidenum">
              <a:rPr lang="en-US" smtClean="0"/>
              <a:t>‹#›</a:t>
            </a:fld>
            <a:endParaRPr lang="en-US"/>
          </a:p>
        </p:txBody>
      </p:sp>
    </p:spTree>
    <p:extLst>
      <p:ext uri="{BB962C8B-B14F-4D97-AF65-F5344CB8AC3E}">
        <p14:creationId xmlns:p14="http://schemas.microsoft.com/office/powerpoint/2010/main" val="2968678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38ACF1-6D51-47ED-80D3-E874F04F1B00}" type="datetimeFigureOut">
              <a:rPr lang="en-US" smtClean="0"/>
              <a:t>12/7/2015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7CD8AB-CF32-4FB6-A447-5BDFE23997D9}" type="slidenum">
              <a:rPr lang="en-US" smtClean="0"/>
              <a:t>‹#›</a:t>
            </a:fld>
            <a:endParaRPr lang="en-US"/>
          </a:p>
        </p:txBody>
      </p:sp>
    </p:spTree>
    <p:extLst>
      <p:ext uri="{BB962C8B-B14F-4D97-AF65-F5344CB8AC3E}">
        <p14:creationId xmlns:p14="http://schemas.microsoft.com/office/powerpoint/2010/main" val="1993312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938ACF1-6D51-47ED-80D3-E874F04F1B00}" type="datetimeFigureOut">
              <a:rPr lang="en-US" smtClean="0"/>
              <a:t>12/7/2015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7CD8AB-CF32-4FB6-A447-5BDFE23997D9}" type="slidenum">
              <a:rPr lang="en-US" smtClean="0"/>
              <a:t>‹#›</a:t>
            </a:fld>
            <a:endParaRPr lang="en-US"/>
          </a:p>
        </p:txBody>
      </p:sp>
    </p:spTree>
    <p:extLst>
      <p:ext uri="{BB962C8B-B14F-4D97-AF65-F5344CB8AC3E}">
        <p14:creationId xmlns:p14="http://schemas.microsoft.com/office/powerpoint/2010/main" val="486154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938ACF1-6D51-47ED-80D3-E874F04F1B00}" type="datetimeFigureOut">
              <a:rPr lang="en-US" smtClean="0"/>
              <a:t>12/7/2015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7CD8AB-CF32-4FB6-A447-5BDFE23997D9}" type="slidenum">
              <a:rPr lang="en-US" smtClean="0"/>
              <a:t>‹#›</a:t>
            </a:fld>
            <a:endParaRPr lang="en-US"/>
          </a:p>
        </p:txBody>
      </p:sp>
    </p:spTree>
    <p:extLst>
      <p:ext uri="{BB962C8B-B14F-4D97-AF65-F5344CB8AC3E}">
        <p14:creationId xmlns:p14="http://schemas.microsoft.com/office/powerpoint/2010/main" val="1345018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938ACF1-6D51-47ED-80D3-E874F04F1B00}" type="datetimeFigureOut">
              <a:rPr lang="en-US" smtClean="0"/>
              <a:t>12/7/2015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7CD8AB-CF32-4FB6-A447-5BDFE23997D9}" type="slidenum">
              <a:rPr lang="en-US" smtClean="0"/>
              <a:t>‹#›</a:t>
            </a:fld>
            <a:endParaRPr lang="en-US"/>
          </a:p>
        </p:txBody>
      </p:sp>
    </p:spTree>
    <p:extLst>
      <p:ext uri="{BB962C8B-B14F-4D97-AF65-F5344CB8AC3E}">
        <p14:creationId xmlns:p14="http://schemas.microsoft.com/office/powerpoint/2010/main" val="18386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38ACF1-6D51-47ED-80D3-E874F04F1B00}" type="datetimeFigureOut">
              <a:rPr lang="en-US" smtClean="0"/>
              <a:t>12/7/2015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7CD8AB-CF32-4FB6-A447-5BDFE23997D9}" type="slidenum">
              <a:rPr lang="en-US" smtClean="0"/>
              <a:t>‹#›</a:t>
            </a:fld>
            <a:endParaRPr lang="en-US"/>
          </a:p>
        </p:txBody>
      </p:sp>
    </p:spTree>
    <p:extLst>
      <p:ext uri="{BB962C8B-B14F-4D97-AF65-F5344CB8AC3E}">
        <p14:creationId xmlns:p14="http://schemas.microsoft.com/office/powerpoint/2010/main" val="1114049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38ACF1-6D51-47ED-80D3-E874F04F1B00}" type="datetimeFigureOut">
              <a:rPr lang="en-US" smtClean="0"/>
              <a:t>12/7/2015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7CD8AB-CF32-4FB6-A447-5BDFE23997D9}" type="slidenum">
              <a:rPr lang="en-US" smtClean="0"/>
              <a:t>‹#›</a:t>
            </a:fld>
            <a:endParaRPr lang="en-US"/>
          </a:p>
        </p:txBody>
      </p:sp>
    </p:spTree>
    <p:extLst>
      <p:ext uri="{BB962C8B-B14F-4D97-AF65-F5344CB8AC3E}">
        <p14:creationId xmlns:p14="http://schemas.microsoft.com/office/powerpoint/2010/main" val="1813557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38ACF1-6D51-47ED-80D3-E874F04F1B00}" type="datetimeFigureOut">
              <a:rPr lang="en-US" smtClean="0"/>
              <a:t>12/7/2015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7CD8AB-CF32-4FB6-A447-5BDFE23997D9}" type="slidenum">
              <a:rPr lang="en-US" smtClean="0"/>
              <a:t>‹#›</a:t>
            </a:fld>
            <a:endParaRPr lang="en-US"/>
          </a:p>
        </p:txBody>
      </p:sp>
    </p:spTree>
    <p:extLst>
      <p:ext uri="{BB962C8B-B14F-4D97-AF65-F5344CB8AC3E}">
        <p14:creationId xmlns:p14="http://schemas.microsoft.com/office/powerpoint/2010/main" val="3556792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38ACF1-6D51-47ED-80D3-E874F04F1B00}" type="datetimeFigureOut">
              <a:rPr lang="en-US" smtClean="0"/>
              <a:t>12/7/2015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7CD8AB-CF32-4FB6-A447-5BDFE23997D9}" type="slidenum">
              <a:rPr lang="en-US" smtClean="0"/>
              <a:t>‹#›</a:t>
            </a:fld>
            <a:endParaRPr lang="en-US"/>
          </a:p>
        </p:txBody>
      </p:sp>
    </p:spTree>
    <p:extLst>
      <p:ext uri="{BB962C8B-B14F-4D97-AF65-F5344CB8AC3E}">
        <p14:creationId xmlns:p14="http://schemas.microsoft.com/office/powerpoint/2010/main" val="14763880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mailto:edoyle@albany.edu"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19200" y="555601"/>
            <a:ext cx="7013267" cy="523220"/>
          </a:xfrm>
          <a:prstGeom prst="rect">
            <a:avLst/>
          </a:prstGeom>
          <a:noFill/>
        </p:spPr>
        <p:txBody>
          <a:bodyPr wrap="none" rtlCol="0">
            <a:spAutoFit/>
          </a:bodyPr>
          <a:lstStyle/>
          <a:p>
            <a:r>
              <a:rPr lang="en-US" sz="2800" b="1" dirty="0" smtClean="0">
                <a:solidFill>
                  <a:srgbClr val="0000CC"/>
                </a:solidFill>
                <a:cs typeface="Arial" panose="020B0604020202020204" pitchFamily="34" charset="0"/>
              </a:rPr>
              <a:t>University Senate Meeting</a:t>
            </a:r>
            <a:r>
              <a:rPr lang="en-US" sz="2800" b="1">
                <a:solidFill>
                  <a:srgbClr val="0000CC"/>
                </a:solidFill>
                <a:cs typeface="Arial" panose="020B0604020202020204" pitchFamily="34" charset="0"/>
              </a:rPr>
              <a:t>:</a:t>
            </a:r>
            <a:r>
              <a:rPr lang="en-US" sz="2800" b="1" smtClean="0">
                <a:solidFill>
                  <a:srgbClr val="0000CC"/>
                </a:solidFill>
                <a:cs typeface="Arial" panose="020B0604020202020204" pitchFamily="34" charset="0"/>
              </a:rPr>
              <a:t> December 7, </a:t>
            </a:r>
            <a:r>
              <a:rPr lang="en-US" sz="2800" b="1" dirty="0" smtClean="0">
                <a:solidFill>
                  <a:srgbClr val="0000CC"/>
                </a:solidFill>
                <a:cs typeface="Arial" panose="020B0604020202020204" pitchFamily="34" charset="0"/>
              </a:rPr>
              <a:t>2015</a:t>
            </a:r>
            <a:endParaRPr lang="en-US" sz="2800" b="1" dirty="0">
              <a:solidFill>
                <a:srgbClr val="0000CC"/>
              </a:solidFill>
              <a:cs typeface="Arial" panose="020B0604020202020204" pitchFamily="34" charset="0"/>
            </a:endParaRPr>
          </a:p>
        </p:txBody>
      </p:sp>
      <p:sp>
        <p:nvSpPr>
          <p:cNvPr id="5" name="TextBox 4"/>
          <p:cNvSpPr txBox="1"/>
          <p:nvPr/>
        </p:nvSpPr>
        <p:spPr>
          <a:xfrm>
            <a:off x="762000" y="1600200"/>
            <a:ext cx="8058616" cy="4093428"/>
          </a:xfrm>
          <a:prstGeom prst="rect">
            <a:avLst/>
          </a:prstGeom>
          <a:noFill/>
        </p:spPr>
        <p:txBody>
          <a:bodyPr wrap="none" rtlCol="0">
            <a:spAutoFit/>
          </a:bodyPr>
          <a:lstStyle/>
          <a:p>
            <a:r>
              <a:rPr lang="en-US" sz="2000" b="1" dirty="0" smtClean="0">
                <a:solidFill>
                  <a:srgbClr val="0000CC"/>
                </a:solidFill>
                <a:cs typeface="Arial" panose="020B0604020202020204" pitchFamily="34" charset="0"/>
              </a:rPr>
              <a:t>Campus Governance Leaders &amp; Council and Committee Chairs</a:t>
            </a:r>
          </a:p>
          <a:p>
            <a:pPr marL="342900" indent="-342900">
              <a:buFont typeface="Arial"/>
              <a:buChar char="•"/>
            </a:pPr>
            <a:r>
              <a:rPr lang="en-US" sz="2000" dirty="0" smtClean="0">
                <a:solidFill>
                  <a:srgbClr val="0000CC"/>
                </a:solidFill>
                <a:cs typeface="Arial" panose="020B0604020202020204" pitchFamily="34" charset="0"/>
              </a:rPr>
              <a:t>Please sign in</a:t>
            </a:r>
          </a:p>
          <a:p>
            <a:pPr marL="342900" indent="-342900">
              <a:buFont typeface="Arial"/>
              <a:buChar char="•"/>
            </a:pPr>
            <a:r>
              <a:rPr lang="en-US" sz="2000" dirty="0" smtClean="0">
                <a:solidFill>
                  <a:srgbClr val="0000CC"/>
                </a:solidFill>
                <a:cs typeface="Arial" panose="020B0604020202020204" pitchFamily="34" charset="0"/>
              </a:rPr>
              <a:t>Pick up your assigned </a:t>
            </a:r>
            <a:r>
              <a:rPr lang="en-US" sz="2000" dirty="0" err="1" smtClean="0">
                <a:solidFill>
                  <a:srgbClr val="0000CC"/>
                </a:solidFill>
                <a:cs typeface="Arial" panose="020B0604020202020204" pitchFamily="34" charset="0"/>
              </a:rPr>
              <a:t>iClicker</a:t>
            </a:r>
            <a:r>
              <a:rPr lang="en-US" sz="2000" dirty="0" smtClean="0">
                <a:solidFill>
                  <a:srgbClr val="0000CC"/>
                </a:solidFill>
                <a:cs typeface="Arial" panose="020B0604020202020204" pitchFamily="34" charset="0"/>
              </a:rPr>
              <a:t> </a:t>
            </a:r>
          </a:p>
          <a:p>
            <a:pPr marL="342900" indent="-342900">
              <a:buFont typeface="Arial"/>
              <a:buChar char="•"/>
            </a:pPr>
            <a:r>
              <a:rPr lang="en-US" sz="2000" dirty="0" smtClean="0">
                <a:solidFill>
                  <a:srgbClr val="0000CC"/>
                </a:solidFill>
                <a:cs typeface="Arial" panose="020B0604020202020204" pitchFamily="34" charset="0"/>
              </a:rPr>
              <a:t>Take a seat in the front</a:t>
            </a:r>
            <a:br>
              <a:rPr lang="en-US" sz="2000" dirty="0" smtClean="0">
                <a:solidFill>
                  <a:srgbClr val="0000CC"/>
                </a:solidFill>
                <a:cs typeface="Arial" panose="020B0604020202020204" pitchFamily="34" charset="0"/>
              </a:rPr>
            </a:br>
            <a:endParaRPr lang="en-US" sz="2000" dirty="0" smtClean="0">
              <a:solidFill>
                <a:srgbClr val="0000CC"/>
              </a:solidFill>
              <a:cs typeface="Arial" panose="020B0604020202020204" pitchFamily="34" charset="0"/>
            </a:endParaRPr>
          </a:p>
          <a:p>
            <a:r>
              <a:rPr lang="en-US" sz="2000" b="1" dirty="0">
                <a:solidFill>
                  <a:srgbClr val="0000CC"/>
                </a:solidFill>
                <a:cs typeface="Arial" panose="020B0604020202020204" pitchFamily="34" charset="0"/>
              </a:rPr>
              <a:t>Senators:</a:t>
            </a:r>
          </a:p>
          <a:p>
            <a:pPr marL="285750" indent="-285750">
              <a:buFont typeface="Arial" panose="020B0604020202020204" pitchFamily="34" charset="0"/>
              <a:buChar char="•"/>
            </a:pPr>
            <a:r>
              <a:rPr lang="en-US" sz="2000" dirty="0">
                <a:solidFill>
                  <a:srgbClr val="0000CC"/>
                </a:solidFill>
                <a:cs typeface="Arial" panose="020B0604020202020204" pitchFamily="34" charset="0"/>
              </a:rPr>
              <a:t>Please sign in</a:t>
            </a:r>
          </a:p>
          <a:p>
            <a:pPr marL="285750" indent="-285750">
              <a:buFont typeface="Arial" panose="020B0604020202020204" pitchFamily="34" charset="0"/>
              <a:buChar char="•"/>
            </a:pPr>
            <a:r>
              <a:rPr lang="en-US" sz="2000" dirty="0">
                <a:solidFill>
                  <a:srgbClr val="0000CC"/>
                </a:solidFill>
                <a:cs typeface="Arial" panose="020B0604020202020204" pitchFamily="34" charset="0"/>
              </a:rPr>
              <a:t>Pick up your assigned </a:t>
            </a:r>
            <a:r>
              <a:rPr lang="en-US" sz="2000" dirty="0" err="1">
                <a:solidFill>
                  <a:srgbClr val="0000CC"/>
                </a:solidFill>
                <a:cs typeface="Arial" panose="020B0604020202020204" pitchFamily="34" charset="0"/>
              </a:rPr>
              <a:t>iClicker</a:t>
            </a:r>
            <a:endParaRPr lang="en-US" sz="2000" dirty="0">
              <a:solidFill>
                <a:srgbClr val="0000CC"/>
              </a:solidFill>
              <a:cs typeface="Arial" panose="020B0604020202020204" pitchFamily="34" charset="0"/>
            </a:endParaRPr>
          </a:p>
          <a:p>
            <a:pPr marL="285750" indent="-285750">
              <a:buFont typeface="Arial" panose="020B0604020202020204" pitchFamily="34" charset="0"/>
              <a:buChar char="•"/>
            </a:pPr>
            <a:r>
              <a:rPr lang="en-US" sz="2000" dirty="0" smtClean="0">
                <a:solidFill>
                  <a:srgbClr val="0000CC"/>
                </a:solidFill>
                <a:cs typeface="Arial" panose="020B0604020202020204" pitchFamily="34" charset="0"/>
              </a:rPr>
              <a:t>Please sit in the chairs </a:t>
            </a:r>
            <a:r>
              <a:rPr lang="en-US" sz="2000" dirty="0">
                <a:solidFill>
                  <a:srgbClr val="0000CC"/>
                </a:solidFill>
                <a:cs typeface="Arial" panose="020B0604020202020204" pitchFamily="34" charset="0"/>
              </a:rPr>
              <a:t>angled toward the </a:t>
            </a:r>
            <a:r>
              <a:rPr lang="en-US" sz="2000" dirty="0" smtClean="0">
                <a:solidFill>
                  <a:srgbClr val="0000CC"/>
                </a:solidFill>
                <a:cs typeface="Arial" panose="020B0604020202020204" pitchFamily="34" charset="0"/>
              </a:rPr>
              <a:t>center in the front of the room.</a:t>
            </a:r>
          </a:p>
          <a:p>
            <a:endParaRPr lang="en-US" sz="2000" dirty="0" smtClean="0">
              <a:solidFill>
                <a:srgbClr val="0000CC"/>
              </a:solidFill>
              <a:cs typeface="Arial" panose="020B0604020202020204" pitchFamily="34" charset="0"/>
            </a:endParaRPr>
          </a:p>
          <a:p>
            <a:r>
              <a:rPr lang="en-US" sz="2000" b="1" dirty="0" smtClean="0">
                <a:solidFill>
                  <a:srgbClr val="0000CC"/>
                </a:solidFill>
                <a:cs typeface="Arial" panose="020B0604020202020204" pitchFamily="34" charset="0"/>
              </a:rPr>
              <a:t>Guests/Visitors:</a:t>
            </a:r>
          </a:p>
          <a:p>
            <a:pPr marL="285750" indent="-285750">
              <a:buFont typeface="Arial" panose="020B0604020202020204" pitchFamily="34" charset="0"/>
              <a:buChar char="•"/>
            </a:pPr>
            <a:r>
              <a:rPr lang="en-US" sz="2000" dirty="0">
                <a:solidFill>
                  <a:srgbClr val="0000CC"/>
                </a:solidFill>
                <a:cs typeface="Arial" panose="020B0604020202020204" pitchFamily="34" charset="0"/>
              </a:rPr>
              <a:t>P</a:t>
            </a:r>
            <a:r>
              <a:rPr lang="en-US" sz="2000" dirty="0" smtClean="0">
                <a:solidFill>
                  <a:srgbClr val="0000CC"/>
                </a:solidFill>
                <a:cs typeface="Arial" panose="020B0604020202020204" pitchFamily="34" charset="0"/>
              </a:rPr>
              <a:t>lease sign in on visitor sign in sheet</a:t>
            </a:r>
          </a:p>
          <a:p>
            <a:pPr marL="285750" indent="-285750">
              <a:buFont typeface="Arial" panose="020B0604020202020204" pitchFamily="34" charset="0"/>
              <a:buChar char="•"/>
            </a:pPr>
            <a:r>
              <a:rPr lang="en-US" sz="2000" dirty="0">
                <a:solidFill>
                  <a:srgbClr val="0000CC"/>
                </a:solidFill>
                <a:cs typeface="Arial" panose="020B0604020202020204" pitchFamily="34" charset="0"/>
              </a:rPr>
              <a:t>T</a:t>
            </a:r>
            <a:r>
              <a:rPr lang="en-US" sz="2000" dirty="0" smtClean="0">
                <a:solidFill>
                  <a:srgbClr val="0000CC"/>
                </a:solidFill>
                <a:cs typeface="Arial" panose="020B0604020202020204" pitchFamily="34" charset="0"/>
              </a:rPr>
              <a:t>ake a seat in the chairs towards the back of the room</a:t>
            </a:r>
            <a:endParaRPr lang="en-US" sz="2000" dirty="0">
              <a:solidFill>
                <a:srgbClr val="0000CC"/>
              </a:solidFill>
              <a:cs typeface="Arial" panose="020B0604020202020204" pitchFamily="34" charset="0"/>
            </a:endParaRPr>
          </a:p>
        </p:txBody>
      </p:sp>
    </p:spTree>
    <p:extLst>
      <p:ext uri="{BB962C8B-B14F-4D97-AF65-F5344CB8AC3E}">
        <p14:creationId xmlns:p14="http://schemas.microsoft.com/office/powerpoint/2010/main" val="37227779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6629400" cy="533400"/>
          </a:xfrm>
        </p:spPr>
        <p:txBody>
          <a:bodyPr>
            <a:normAutofit/>
          </a:bodyPr>
          <a:lstStyle/>
          <a:p>
            <a:pPr algn="l"/>
            <a:r>
              <a:rPr lang="en-US" sz="2000" b="1">
                <a:solidFill>
                  <a:srgbClr val="0000CC"/>
                </a:solidFill>
              </a:rPr>
              <a:t>SUNY Senators’ Report – </a:t>
            </a:r>
            <a:r>
              <a:rPr lang="en-US" sz="2000" smtClean="0">
                <a:solidFill>
                  <a:srgbClr val="0000CC"/>
                </a:solidFill>
              </a:rPr>
              <a:t>submitted by John Schmidt  (3 of 11)</a:t>
            </a:r>
            <a:endParaRPr lang="en-US" sz="2000">
              <a:solidFill>
                <a:srgbClr val="0000CC"/>
              </a:solidFill>
            </a:endParaRPr>
          </a:p>
        </p:txBody>
      </p:sp>
      <p:sp>
        <p:nvSpPr>
          <p:cNvPr id="3" name="Content Placeholder 2"/>
          <p:cNvSpPr>
            <a:spLocks noGrp="1"/>
          </p:cNvSpPr>
          <p:nvPr>
            <p:ph idx="1"/>
          </p:nvPr>
        </p:nvSpPr>
        <p:spPr>
          <a:xfrm>
            <a:off x="381000" y="914400"/>
            <a:ext cx="8610600" cy="5791200"/>
          </a:xfrm>
        </p:spPr>
        <p:txBody>
          <a:bodyPr>
            <a:normAutofit fontScale="55000" lnSpcReduction="20000"/>
          </a:bodyPr>
          <a:lstStyle/>
          <a:p>
            <a:pPr marL="0" indent="0">
              <a:buNone/>
            </a:pPr>
            <a:r>
              <a:rPr lang="en-US" sz="4000">
                <a:solidFill>
                  <a:srgbClr val="0000CC"/>
                </a:solidFill>
              </a:rPr>
              <a:t>The outlook for the coming budget is mixed. In June, the legislature passed a bill (with only one vote against) stating that MOE means the state would cover SUNY’s cost increases, not just furnish constant dollars. This bill will be sent to the Governor by Dec. 31, but he is widely expected to veto the it. If he does so, the legislature is unlikely to move to override the veto. The chancellor intends to ask for a comprehensive investment package for SUNY this coming year (“STAND with SUNY” campaign, amount unstated), and also to ask for the state to relinquish the setting of tuition levels to the SUNY Board of Trustees. Since it is a state legislature election year, they may be hesitant to raise tuition again this year, and the Chancellor feels that the chance for them to move away from the political burden of having to vote to raise tuition each year might be attractive to the legislators. The legislators seem to be more favorably disposed to fund SUNY, since the new Assembly Speaker is a Stony Brook (and EOP) alumnus, and one western NY legislator has called for 2016 to be designated the Year of Higher Education.</a:t>
            </a:r>
          </a:p>
          <a:p>
            <a:pPr marL="0" indent="0">
              <a:buNone/>
            </a:pPr>
            <a:endParaRPr lang="en-US" sz="3800">
              <a:solidFill>
                <a:srgbClr val="0000CC"/>
              </a:solidFill>
            </a:endParaRPr>
          </a:p>
          <a:p>
            <a:endParaRPr lang="en-US"/>
          </a:p>
        </p:txBody>
      </p:sp>
    </p:spTree>
    <p:extLst>
      <p:ext uri="{BB962C8B-B14F-4D97-AF65-F5344CB8AC3E}">
        <p14:creationId xmlns:p14="http://schemas.microsoft.com/office/powerpoint/2010/main" val="17882000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6629400" cy="533400"/>
          </a:xfrm>
        </p:spPr>
        <p:txBody>
          <a:bodyPr>
            <a:normAutofit/>
          </a:bodyPr>
          <a:lstStyle/>
          <a:p>
            <a:pPr algn="l"/>
            <a:r>
              <a:rPr lang="en-US" sz="2000" b="1">
                <a:solidFill>
                  <a:srgbClr val="0000CC"/>
                </a:solidFill>
              </a:rPr>
              <a:t>SUNY Senators’ Report – </a:t>
            </a:r>
            <a:r>
              <a:rPr lang="en-US" sz="2000" smtClean="0">
                <a:solidFill>
                  <a:srgbClr val="0000CC"/>
                </a:solidFill>
              </a:rPr>
              <a:t>submitted by John Schmidt  (4 of 11)</a:t>
            </a:r>
            <a:endParaRPr lang="en-US" sz="2000">
              <a:solidFill>
                <a:srgbClr val="0000CC"/>
              </a:solidFill>
            </a:endParaRPr>
          </a:p>
        </p:txBody>
      </p:sp>
      <p:sp>
        <p:nvSpPr>
          <p:cNvPr id="3" name="Content Placeholder 2"/>
          <p:cNvSpPr>
            <a:spLocks noGrp="1"/>
          </p:cNvSpPr>
          <p:nvPr>
            <p:ph idx="1"/>
          </p:nvPr>
        </p:nvSpPr>
        <p:spPr>
          <a:xfrm>
            <a:off x="381000" y="914400"/>
            <a:ext cx="8610600" cy="5791200"/>
          </a:xfrm>
        </p:spPr>
        <p:txBody>
          <a:bodyPr>
            <a:normAutofit/>
          </a:bodyPr>
          <a:lstStyle/>
          <a:p>
            <a:pPr marL="0" indent="0">
              <a:buNone/>
            </a:pPr>
            <a:r>
              <a:rPr lang="en-US" sz="1800" b="1">
                <a:solidFill>
                  <a:srgbClr val="0000CC"/>
                </a:solidFill>
              </a:rPr>
              <a:t>Provost’s report on SUNY goals</a:t>
            </a:r>
            <a:r>
              <a:rPr lang="en-US"/>
              <a:t>. </a:t>
            </a:r>
            <a:r>
              <a:rPr lang="en-US" sz="1800">
                <a:solidFill>
                  <a:srgbClr val="0000CC"/>
                </a:solidFill>
              </a:rPr>
              <a:t>Provost Alex Cartright listed a number of goals</a:t>
            </a:r>
            <a:r>
              <a:rPr lang="en-US" sz="2100" smtClean="0">
                <a:solidFill>
                  <a:srgbClr val="0000CC"/>
                </a:solidFill>
              </a:rPr>
              <a:t>:</a:t>
            </a:r>
          </a:p>
          <a:p>
            <a:pPr marL="0" indent="0">
              <a:buNone/>
            </a:pPr>
            <a:endParaRPr lang="en-US" sz="2100">
              <a:solidFill>
                <a:srgbClr val="0000CC"/>
              </a:solidFill>
            </a:endParaRPr>
          </a:p>
          <a:p>
            <a:pPr marL="0" indent="0">
              <a:buNone/>
            </a:pPr>
            <a:r>
              <a:rPr lang="en-US" sz="2100">
                <a:solidFill>
                  <a:srgbClr val="0000CC"/>
                </a:solidFill>
              </a:rPr>
              <a:t>*Diversity is now included in all of the SUNY Excels performance categories.</a:t>
            </a:r>
          </a:p>
          <a:p>
            <a:pPr marL="0" indent="0">
              <a:buNone/>
            </a:pPr>
            <a:r>
              <a:rPr lang="en-US" sz="2100">
                <a:solidFill>
                  <a:srgbClr val="0000CC"/>
                </a:solidFill>
              </a:rPr>
              <a:t>*To increase research funding from approximately $900M now to $1.5B by 2025.</a:t>
            </a:r>
          </a:p>
          <a:p>
            <a:pPr marL="0" indent="0">
              <a:buNone/>
            </a:pPr>
            <a:r>
              <a:rPr lang="en-US" sz="2100">
                <a:solidFill>
                  <a:srgbClr val="0000CC"/>
                </a:solidFill>
              </a:rPr>
              <a:t>* Expand workforce development, especially to serve high needs areas.</a:t>
            </a:r>
          </a:p>
          <a:p>
            <a:pPr marL="0" indent="0">
              <a:buNone/>
            </a:pPr>
            <a:r>
              <a:rPr lang="en-US" sz="2100">
                <a:solidFill>
                  <a:srgbClr val="0000CC"/>
                </a:solidFill>
              </a:rPr>
              <a:t>*Increase of 50% in Public Service Partnerships.</a:t>
            </a:r>
          </a:p>
          <a:p>
            <a:pPr marL="0" indent="0">
              <a:buNone/>
            </a:pPr>
            <a:r>
              <a:rPr lang="en-US" sz="2100">
                <a:solidFill>
                  <a:srgbClr val="0000CC"/>
                </a:solidFill>
              </a:rPr>
              <a:t>*Expansion of cultural and artistic scholarship.</a:t>
            </a:r>
          </a:p>
          <a:p>
            <a:pPr marL="0" indent="0">
              <a:buNone/>
            </a:pPr>
            <a:r>
              <a:rPr lang="en-US" sz="2100">
                <a:solidFill>
                  <a:srgbClr val="0000CC"/>
                </a:solidFill>
              </a:rPr>
              <a:t>*Now searching for two positions: Research Foundation President, Vice </a:t>
            </a:r>
            <a:r>
              <a:rPr lang="en-US" sz="2100" smtClean="0">
                <a:solidFill>
                  <a:srgbClr val="0000CC"/>
                </a:solidFill>
              </a:rPr>
              <a:t> </a:t>
            </a:r>
          </a:p>
          <a:p>
            <a:pPr marL="0" indent="0">
              <a:buNone/>
            </a:pPr>
            <a:r>
              <a:rPr lang="en-US" sz="2100">
                <a:solidFill>
                  <a:srgbClr val="0000CC"/>
                </a:solidFill>
              </a:rPr>
              <a:t> </a:t>
            </a:r>
            <a:r>
              <a:rPr lang="en-US" sz="2100" smtClean="0">
                <a:solidFill>
                  <a:srgbClr val="0000CC"/>
                </a:solidFill>
              </a:rPr>
              <a:t>   Chancellor </a:t>
            </a:r>
            <a:r>
              <a:rPr lang="en-US" sz="2100">
                <a:solidFill>
                  <a:srgbClr val="0000CC"/>
                </a:solidFill>
              </a:rPr>
              <a:t>of Research and Economic Development. </a:t>
            </a:r>
          </a:p>
          <a:p>
            <a:pPr marL="0" indent="0">
              <a:buNone/>
            </a:pPr>
            <a:r>
              <a:rPr lang="en-US" sz="2100">
                <a:solidFill>
                  <a:srgbClr val="0000CC"/>
                </a:solidFill>
              </a:rPr>
              <a:t>*Increase the number of degrees and certificates per year SUNYwide from </a:t>
            </a:r>
            <a:endParaRPr lang="en-US" sz="2100" smtClean="0">
              <a:solidFill>
                <a:srgbClr val="0000CC"/>
              </a:solidFill>
            </a:endParaRPr>
          </a:p>
          <a:p>
            <a:pPr marL="0" indent="0">
              <a:buNone/>
            </a:pPr>
            <a:r>
              <a:rPr lang="en-US" sz="2100">
                <a:solidFill>
                  <a:srgbClr val="0000CC"/>
                </a:solidFill>
              </a:rPr>
              <a:t> </a:t>
            </a:r>
            <a:r>
              <a:rPr lang="en-US" sz="2100" smtClean="0">
                <a:solidFill>
                  <a:srgbClr val="0000CC"/>
                </a:solidFill>
              </a:rPr>
              <a:t>    93,000 </a:t>
            </a:r>
            <a:r>
              <a:rPr lang="en-US" sz="2100">
                <a:solidFill>
                  <a:srgbClr val="0000CC"/>
                </a:solidFill>
              </a:rPr>
              <a:t>to 150,000 by 2025.</a:t>
            </a:r>
          </a:p>
          <a:p>
            <a:pPr marL="0" indent="0">
              <a:buNone/>
            </a:pPr>
            <a:endParaRPr lang="en-US"/>
          </a:p>
        </p:txBody>
      </p:sp>
    </p:spTree>
    <p:extLst>
      <p:ext uri="{BB962C8B-B14F-4D97-AF65-F5344CB8AC3E}">
        <p14:creationId xmlns:p14="http://schemas.microsoft.com/office/powerpoint/2010/main" val="34848355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315200" cy="533400"/>
          </a:xfrm>
        </p:spPr>
        <p:txBody>
          <a:bodyPr>
            <a:noAutofit/>
          </a:bodyPr>
          <a:lstStyle/>
          <a:p>
            <a:pPr algn="l"/>
            <a:r>
              <a:rPr lang="en-US" sz="2000" b="1">
                <a:solidFill>
                  <a:srgbClr val="0000CC"/>
                </a:solidFill>
              </a:rPr>
              <a:t>SUNY Senators’ Report – </a:t>
            </a:r>
            <a:r>
              <a:rPr lang="en-US" sz="2000" smtClean="0">
                <a:solidFill>
                  <a:srgbClr val="0000CC"/>
                </a:solidFill>
              </a:rPr>
              <a:t>submitted by John Schmidt  ( 5 of 11)</a:t>
            </a:r>
            <a:endParaRPr lang="en-US" sz="2000">
              <a:solidFill>
                <a:srgbClr val="0000CC"/>
              </a:solidFill>
            </a:endParaRPr>
          </a:p>
        </p:txBody>
      </p:sp>
      <p:sp>
        <p:nvSpPr>
          <p:cNvPr id="3" name="Content Placeholder 2"/>
          <p:cNvSpPr>
            <a:spLocks noGrp="1"/>
          </p:cNvSpPr>
          <p:nvPr>
            <p:ph idx="1"/>
          </p:nvPr>
        </p:nvSpPr>
        <p:spPr>
          <a:xfrm>
            <a:off x="381000" y="914400"/>
            <a:ext cx="8610600" cy="5791200"/>
          </a:xfrm>
        </p:spPr>
        <p:txBody>
          <a:bodyPr>
            <a:normAutofit/>
          </a:bodyPr>
          <a:lstStyle/>
          <a:p>
            <a:pPr marL="0" indent="0">
              <a:buNone/>
            </a:pPr>
            <a:r>
              <a:rPr lang="en-US" sz="1800">
                <a:solidFill>
                  <a:srgbClr val="0000CC"/>
                </a:solidFill>
              </a:rPr>
              <a:t>He expanded on this last goal. First he compared the percentage of the US population with post secondary education (44%) to that of the other countries of the world. The US is 12</a:t>
            </a:r>
            <a:r>
              <a:rPr lang="en-US" sz="1800" baseline="30000">
                <a:solidFill>
                  <a:srgbClr val="0000CC"/>
                </a:solidFill>
              </a:rPr>
              <a:t>th</a:t>
            </a:r>
            <a:r>
              <a:rPr lang="en-US" sz="1800">
                <a:solidFill>
                  <a:srgbClr val="0000CC"/>
                </a:solidFill>
              </a:rPr>
              <a:t>, well behind the leaders, Korea (66%) and Japan (58%) and many European countries. So there is room to improve, and SUNY could help fill the need. Next, he listed things that SUNY can do to increase the number of degrees and certificates by perfectly optimizing our processes. If there were no changes, the figures predict a slight drop in the number, since 23% of students per year get degrees or certificates. </a:t>
            </a:r>
          </a:p>
          <a:p>
            <a:r>
              <a:rPr lang="en-US" sz="1800">
                <a:solidFill>
                  <a:srgbClr val="0000CC"/>
                </a:solidFill>
              </a:rPr>
              <a:t>93,000 now per year</a:t>
            </a:r>
          </a:p>
          <a:p>
            <a:r>
              <a:rPr lang="en-US" sz="1800">
                <a:solidFill>
                  <a:srgbClr val="0000CC"/>
                </a:solidFill>
              </a:rPr>
              <a:t>21,000 more from increasing retention</a:t>
            </a:r>
          </a:p>
          <a:p>
            <a:r>
              <a:rPr lang="en-US" sz="1800">
                <a:solidFill>
                  <a:srgbClr val="0000CC"/>
                </a:solidFill>
              </a:rPr>
              <a:t>12,000 more from adding new certificates or degrees</a:t>
            </a:r>
          </a:p>
          <a:p>
            <a:r>
              <a:rPr lang="en-US" sz="1800">
                <a:solidFill>
                  <a:srgbClr val="0000CC"/>
                </a:solidFill>
              </a:rPr>
              <a:t>11,000 more from increasing enrollments to historical maximums</a:t>
            </a:r>
          </a:p>
          <a:p>
            <a:r>
              <a:rPr lang="en-US" sz="1800" u="sng">
                <a:solidFill>
                  <a:srgbClr val="0000CC"/>
                </a:solidFill>
              </a:rPr>
              <a:t>13,000 more from increasing degrees from online courses and programs</a:t>
            </a:r>
            <a:r>
              <a:rPr lang="en-US" sz="1800">
                <a:solidFill>
                  <a:srgbClr val="0000CC"/>
                </a:solidFill>
              </a:rPr>
              <a:t>.</a:t>
            </a:r>
          </a:p>
          <a:p>
            <a:r>
              <a:rPr lang="en-US" sz="1800" smtClean="0">
                <a:solidFill>
                  <a:srgbClr val="0000CC"/>
                </a:solidFill>
              </a:rPr>
              <a:t>150,000 </a:t>
            </a:r>
            <a:r>
              <a:rPr lang="en-US" sz="1800">
                <a:solidFill>
                  <a:srgbClr val="0000CC"/>
                </a:solidFill>
              </a:rPr>
              <a:t>new </a:t>
            </a:r>
            <a:r>
              <a:rPr lang="en-US" sz="1800" smtClean="0">
                <a:solidFill>
                  <a:srgbClr val="0000CC"/>
                </a:solidFill>
              </a:rPr>
              <a:t>total</a:t>
            </a:r>
          </a:p>
          <a:p>
            <a:pPr marL="0" indent="0">
              <a:buNone/>
            </a:pPr>
            <a:r>
              <a:rPr lang="en-US" sz="1800">
                <a:solidFill>
                  <a:srgbClr val="0000CC"/>
                </a:solidFill>
              </a:rPr>
              <a:t>Since most online students take one or two courses at a time, the total number of online students at any one time would have to increase by 80,000. The problem is how to achieve these increases without having decreased quality, and while giving the students a sense of belonging and community and a connection to the faculty for student validation (especially online students). </a:t>
            </a:r>
          </a:p>
          <a:p>
            <a:pPr marL="0" indent="0">
              <a:buNone/>
            </a:pPr>
            <a:endParaRPr lang="en-US" sz="1800">
              <a:solidFill>
                <a:srgbClr val="0000CC"/>
              </a:solidFill>
            </a:endParaRPr>
          </a:p>
        </p:txBody>
      </p:sp>
    </p:spTree>
    <p:extLst>
      <p:ext uri="{BB962C8B-B14F-4D97-AF65-F5344CB8AC3E}">
        <p14:creationId xmlns:p14="http://schemas.microsoft.com/office/powerpoint/2010/main" val="36345826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6629400" cy="533400"/>
          </a:xfrm>
        </p:spPr>
        <p:txBody>
          <a:bodyPr>
            <a:normAutofit/>
          </a:bodyPr>
          <a:lstStyle/>
          <a:p>
            <a:pPr algn="l"/>
            <a:r>
              <a:rPr lang="en-US" sz="2000" b="1">
                <a:solidFill>
                  <a:srgbClr val="0000CC"/>
                </a:solidFill>
              </a:rPr>
              <a:t>SUNY Senators’ Report – </a:t>
            </a:r>
            <a:r>
              <a:rPr lang="en-US" sz="2000" smtClean="0">
                <a:solidFill>
                  <a:srgbClr val="0000CC"/>
                </a:solidFill>
              </a:rPr>
              <a:t>submitted by John Schmidt  (6 of 11)</a:t>
            </a:r>
            <a:endParaRPr lang="en-US" sz="2000">
              <a:solidFill>
                <a:srgbClr val="0000CC"/>
              </a:solidFill>
            </a:endParaRPr>
          </a:p>
        </p:txBody>
      </p:sp>
      <p:sp>
        <p:nvSpPr>
          <p:cNvPr id="3" name="Content Placeholder 2"/>
          <p:cNvSpPr>
            <a:spLocks noGrp="1"/>
          </p:cNvSpPr>
          <p:nvPr>
            <p:ph idx="1"/>
          </p:nvPr>
        </p:nvSpPr>
        <p:spPr>
          <a:xfrm>
            <a:off x="381000" y="914400"/>
            <a:ext cx="8610600" cy="5791200"/>
          </a:xfrm>
        </p:spPr>
        <p:txBody>
          <a:bodyPr>
            <a:normAutofit/>
          </a:bodyPr>
          <a:lstStyle/>
          <a:p>
            <a:pPr marL="0" indent="0">
              <a:buNone/>
            </a:pPr>
            <a:r>
              <a:rPr lang="en-US" sz="1800">
                <a:solidFill>
                  <a:srgbClr val="0000CC"/>
                </a:solidFill>
              </a:rPr>
              <a:t>He expanded on this last goal. First he compared the percentage of the US population with post secondary education (44%) to that of the other countries of the world. The US is 12</a:t>
            </a:r>
            <a:r>
              <a:rPr lang="en-US" sz="1800" baseline="30000">
                <a:solidFill>
                  <a:srgbClr val="0000CC"/>
                </a:solidFill>
              </a:rPr>
              <a:t>th</a:t>
            </a:r>
            <a:r>
              <a:rPr lang="en-US" sz="1800">
                <a:solidFill>
                  <a:srgbClr val="0000CC"/>
                </a:solidFill>
              </a:rPr>
              <a:t>, well behind the leaders, Korea (66%) and Japan (58%) and many European countries. So there is room to improve, and SUNY could help fill the need. Next, he listed things that SUNY can do to increase the number of degrees and certificates by perfectly optimizing our processes. If there were no changes, the figures predict a slight drop in the number, since 23% of students per year get degrees or certificates. </a:t>
            </a:r>
          </a:p>
          <a:p>
            <a:r>
              <a:rPr lang="en-US" sz="1800">
                <a:solidFill>
                  <a:srgbClr val="0000CC"/>
                </a:solidFill>
              </a:rPr>
              <a:t>93,000 now per year</a:t>
            </a:r>
          </a:p>
          <a:p>
            <a:r>
              <a:rPr lang="en-US" sz="1800">
                <a:solidFill>
                  <a:srgbClr val="0000CC"/>
                </a:solidFill>
              </a:rPr>
              <a:t>21,000 more from increasing retention</a:t>
            </a:r>
          </a:p>
          <a:p>
            <a:r>
              <a:rPr lang="en-US" sz="1800">
                <a:solidFill>
                  <a:srgbClr val="0000CC"/>
                </a:solidFill>
              </a:rPr>
              <a:t>12,000 more from adding new certificates or degrees</a:t>
            </a:r>
          </a:p>
          <a:p>
            <a:r>
              <a:rPr lang="en-US" sz="1800">
                <a:solidFill>
                  <a:srgbClr val="0000CC"/>
                </a:solidFill>
              </a:rPr>
              <a:t>11,000 more from increasing enrollments to historical maximums</a:t>
            </a:r>
          </a:p>
          <a:p>
            <a:r>
              <a:rPr lang="en-US" sz="1800" u="sng">
                <a:solidFill>
                  <a:srgbClr val="0000CC"/>
                </a:solidFill>
              </a:rPr>
              <a:t>13,000 more from increasing degrees from online courses and programs</a:t>
            </a:r>
            <a:r>
              <a:rPr lang="en-US" sz="1800">
                <a:solidFill>
                  <a:srgbClr val="0000CC"/>
                </a:solidFill>
              </a:rPr>
              <a:t>.</a:t>
            </a:r>
          </a:p>
          <a:p>
            <a:r>
              <a:rPr lang="en-US" sz="1800" smtClean="0">
                <a:solidFill>
                  <a:srgbClr val="0000CC"/>
                </a:solidFill>
              </a:rPr>
              <a:t>150,000 </a:t>
            </a:r>
            <a:r>
              <a:rPr lang="en-US" sz="1800">
                <a:solidFill>
                  <a:srgbClr val="0000CC"/>
                </a:solidFill>
              </a:rPr>
              <a:t>new </a:t>
            </a:r>
            <a:r>
              <a:rPr lang="en-US" sz="1800" smtClean="0">
                <a:solidFill>
                  <a:srgbClr val="0000CC"/>
                </a:solidFill>
              </a:rPr>
              <a:t>total</a:t>
            </a:r>
          </a:p>
          <a:p>
            <a:pPr marL="0" indent="0">
              <a:buNone/>
            </a:pPr>
            <a:r>
              <a:rPr lang="en-US" sz="1800">
                <a:solidFill>
                  <a:srgbClr val="0000CC"/>
                </a:solidFill>
              </a:rPr>
              <a:t>Since most online students take one or two courses at a time, the total number of online students at any one time would have to increase by 80,000. The problem is how to achieve these increases without having decreased quality, and while giving the students a sense of belonging and community and a connection to the faculty for student validation (especially online students). </a:t>
            </a:r>
          </a:p>
          <a:p>
            <a:pPr marL="0" indent="0">
              <a:buNone/>
            </a:pPr>
            <a:endParaRPr lang="en-US" sz="1800">
              <a:solidFill>
                <a:srgbClr val="0000CC"/>
              </a:solidFill>
            </a:endParaRPr>
          </a:p>
        </p:txBody>
      </p:sp>
    </p:spTree>
    <p:extLst>
      <p:ext uri="{BB962C8B-B14F-4D97-AF65-F5344CB8AC3E}">
        <p14:creationId xmlns:p14="http://schemas.microsoft.com/office/powerpoint/2010/main" val="5110063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086600" cy="533400"/>
          </a:xfrm>
        </p:spPr>
        <p:txBody>
          <a:bodyPr>
            <a:normAutofit/>
          </a:bodyPr>
          <a:lstStyle/>
          <a:p>
            <a:pPr algn="l"/>
            <a:r>
              <a:rPr lang="en-US" sz="2000" b="1">
                <a:solidFill>
                  <a:srgbClr val="0000CC"/>
                </a:solidFill>
              </a:rPr>
              <a:t>SUNY Senators’ Report – </a:t>
            </a:r>
            <a:r>
              <a:rPr lang="en-US" sz="2000" smtClean="0">
                <a:solidFill>
                  <a:srgbClr val="0000CC"/>
                </a:solidFill>
              </a:rPr>
              <a:t>submitted by John Schmidt  (7 of 11)</a:t>
            </a:r>
            <a:endParaRPr lang="en-US" sz="2000">
              <a:solidFill>
                <a:srgbClr val="0000CC"/>
              </a:solidFill>
            </a:endParaRPr>
          </a:p>
        </p:txBody>
      </p:sp>
      <p:sp>
        <p:nvSpPr>
          <p:cNvPr id="3" name="Content Placeholder 2"/>
          <p:cNvSpPr>
            <a:spLocks noGrp="1"/>
          </p:cNvSpPr>
          <p:nvPr>
            <p:ph idx="1"/>
          </p:nvPr>
        </p:nvSpPr>
        <p:spPr>
          <a:xfrm>
            <a:off x="381000" y="914400"/>
            <a:ext cx="8610600" cy="5791200"/>
          </a:xfrm>
        </p:spPr>
        <p:txBody>
          <a:bodyPr>
            <a:normAutofit/>
          </a:bodyPr>
          <a:lstStyle/>
          <a:p>
            <a:pPr marL="0" indent="0">
              <a:buNone/>
            </a:pPr>
            <a:r>
              <a:rPr lang="en-US" sz="1800">
                <a:solidFill>
                  <a:srgbClr val="0000CC"/>
                </a:solidFill>
              </a:rPr>
              <a:t>Several questions arose in response to this presentation. First, would some of the increases in students in categories actually cannibalize students from other categories (eg online from traditional students)? How can we do this without reforming K-12 education, so that students arrive prepared? (SUNY spends some $70M/year on remedial courses, and students perhaps $90M in extra tuition).  How can SUNY do all this without more resources? Shouldn’t resources come first? A major driver of students feeling connected to their classes is small classes, and higher numbers of students mean larger classes, and higher student-faculty ratios.</a:t>
            </a:r>
          </a:p>
          <a:p>
            <a:pPr marL="0" indent="0">
              <a:buNone/>
            </a:pPr>
            <a:endParaRPr lang="en-US" sz="1800">
              <a:solidFill>
                <a:srgbClr val="0000CC"/>
              </a:solidFill>
            </a:endParaRPr>
          </a:p>
        </p:txBody>
      </p:sp>
    </p:spTree>
    <p:extLst>
      <p:ext uri="{BB962C8B-B14F-4D97-AF65-F5344CB8AC3E}">
        <p14:creationId xmlns:p14="http://schemas.microsoft.com/office/powerpoint/2010/main" val="17551002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6629400" cy="533400"/>
          </a:xfrm>
        </p:spPr>
        <p:txBody>
          <a:bodyPr>
            <a:normAutofit/>
          </a:bodyPr>
          <a:lstStyle/>
          <a:p>
            <a:pPr algn="l"/>
            <a:r>
              <a:rPr lang="en-US" sz="2000" b="1">
                <a:solidFill>
                  <a:srgbClr val="0000CC"/>
                </a:solidFill>
              </a:rPr>
              <a:t>SUNY Senators’ Report – </a:t>
            </a:r>
            <a:r>
              <a:rPr lang="en-US" sz="2000" smtClean="0">
                <a:solidFill>
                  <a:srgbClr val="0000CC"/>
                </a:solidFill>
              </a:rPr>
              <a:t>submitted by John Schmidt (8 of 11)</a:t>
            </a:r>
            <a:endParaRPr lang="en-US" sz="2000">
              <a:solidFill>
                <a:srgbClr val="0000CC"/>
              </a:solidFill>
            </a:endParaRPr>
          </a:p>
        </p:txBody>
      </p:sp>
      <p:sp>
        <p:nvSpPr>
          <p:cNvPr id="3" name="Content Placeholder 2"/>
          <p:cNvSpPr>
            <a:spLocks noGrp="1"/>
          </p:cNvSpPr>
          <p:nvPr>
            <p:ph idx="1"/>
          </p:nvPr>
        </p:nvSpPr>
        <p:spPr>
          <a:xfrm>
            <a:off x="381000" y="914400"/>
            <a:ext cx="8610600" cy="5791200"/>
          </a:xfrm>
        </p:spPr>
        <p:txBody>
          <a:bodyPr>
            <a:normAutofit/>
          </a:bodyPr>
          <a:lstStyle/>
          <a:p>
            <a:r>
              <a:rPr lang="en-US" sz="1800" b="1">
                <a:solidFill>
                  <a:srgbClr val="0000CC"/>
                </a:solidFill>
              </a:rPr>
              <a:t>Experiential Learning</a:t>
            </a:r>
            <a:r>
              <a:rPr lang="en-US" sz="1800"/>
              <a:t>. </a:t>
            </a:r>
            <a:r>
              <a:rPr lang="en-US" sz="1800">
                <a:solidFill>
                  <a:srgbClr val="0000CC"/>
                </a:solidFill>
              </a:rPr>
              <a:t>As you may recall, the budget originally contained a mandate that all SUNY graduates have a course in experiential learning (internship, coop, service learning, laboratory work, etc), but after lobbying by the UFS President the final language was softened to give all students the opportunity, but let each campus decide what is appropriate for themselves. Local campuses would examine what courses already exist, what was feasible, and what they would require in this area. The following timeline coves these activities.</a:t>
            </a:r>
          </a:p>
          <a:p>
            <a:r>
              <a:rPr lang="en-US" sz="1800">
                <a:solidFill>
                  <a:srgbClr val="0000CC"/>
                </a:solidFill>
              </a:rPr>
              <a:t>In Jan 2016, the list of existing courses is assembled and furnished to SUNY central.</a:t>
            </a:r>
          </a:p>
          <a:p>
            <a:r>
              <a:rPr lang="en-US" sz="1800">
                <a:solidFill>
                  <a:srgbClr val="0000CC"/>
                </a:solidFill>
              </a:rPr>
              <a:t>In April 2016, each campus submits a plan for experiential learning.</a:t>
            </a:r>
          </a:p>
          <a:p>
            <a:r>
              <a:rPr lang="en-US" sz="1800">
                <a:solidFill>
                  <a:srgbClr val="0000CC"/>
                </a:solidFill>
              </a:rPr>
              <a:t>By April 2017, each campus reports on feasibility and decides whether it will require experiential learning. Feasibility includes the impact on the Campus (faculty and students as well as resources and support staff necessary to carry out the requirement). Feasibility also includes the impact on the community—whether there are enough private sector companies and public organizations to furnish the positions, and whether there might be an impact in terms of displacing workers in the economy. These plans require consultation with Campus Governance, so I would ask that the SEC assign this task to UAC or an associated ad hoc committee to report on</a:t>
            </a:r>
          </a:p>
        </p:txBody>
      </p:sp>
    </p:spTree>
    <p:extLst>
      <p:ext uri="{BB962C8B-B14F-4D97-AF65-F5344CB8AC3E}">
        <p14:creationId xmlns:p14="http://schemas.microsoft.com/office/powerpoint/2010/main" val="16616775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6629400" cy="533400"/>
          </a:xfrm>
        </p:spPr>
        <p:txBody>
          <a:bodyPr>
            <a:normAutofit/>
          </a:bodyPr>
          <a:lstStyle/>
          <a:p>
            <a:pPr algn="l"/>
            <a:r>
              <a:rPr lang="en-US" sz="2000" b="1">
                <a:solidFill>
                  <a:srgbClr val="0000CC"/>
                </a:solidFill>
              </a:rPr>
              <a:t>SUNY Senators’ Report – </a:t>
            </a:r>
            <a:r>
              <a:rPr lang="en-US" sz="2000" smtClean="0">
                <a:solidFill>
                  <a:srgbClr val="0000CC"/>
                </a:solidFill>
              </a:rPr>
              <a:t>submitted by John Schmidt  (9 of 11)</a:t>
            </a:r>
            <a:endParaRPr lang="en-US" sz="2000">
              <a:solidFill>
                <a:srgbClr val="0000CC"/>
              </a:solidFill>
            </a:endParaRPr>
          </a:p>
        </p:txBody>
      </p:sp>
      <p:sp>
        <p:nvSpPr>
          <p:cNvPr id="3" name="Content Placeholder 2"/>
          <p:cNvSpPr>
            <a:spLocks noGrp="1"/>
          </p:cNvSpPr>
          <p:nvPr>
            <p:ph idx="1"/>
          </p:nvPr>
        </p:nvSpPr>
        <p:spPr>
          <a:xfrm>
            <a:off x="381000" y="914400"/>
            <a:ext cx="8610600" cy="5791200"/>
          </a:xfrm>
        </p:spPr>
        <p:txBody>
          <a:bodyPr>
            <a:normAutofit/>
          </a:bodyPr>
          <a:lstStyle/>
          <a:p>
            <a:pPr marL="0" indent="0">
              <a:buNone/>
            </a:pPr>
            <a:r>
              <a:rPr lang="en-US" sz="1800" b="1">
                <a:solidFill>
                  <a:srgbClr val="0000CC"/>
                </a:solidFill>
              </a:rPr>
              <a:t>Faculty Consultation and Shared Governance.  </a:t>
            </a:r>
            <a:r>
              <a:rPr lang="en-US" sz="1800">
                <a:solidFill>
                  <a:srgbClr val="0000CC"/>
                </a:solidFill>
              </a:rPr>
              <a:t>The process of consultation with campus governance on input for such programs as SUNY EXCELs and the Performance Investment Fund has not always been followed in practice. The chancellor was asked “ What will you do ensure that the campus presidents actively consult </a:t>
            </a:r>
            <a:r>
              <a:rPr lang="en-US" sz="1800" smtClean="0">
                <a:solidFill>
                  <a:srgbClr val="0000CC"/>
                </a:solidFill>
              </a:rPr>
              <a:t>with </a:t>
            </a:r>
            <a:r>
              <a:rPr lang="en-US" sz="1800">
                <a:solidFill>
                  <a:srgbClr val="0000CC"/>
                </a:solidFill>
              </a:rPr>
              <a:t>faculty governance on these matters, which will define the future trajectories of our campuses and of SUNY?” Chancellor Zimpher stated that we have to get this right. She has repeatedly told the Presidents to include governance in these decisions. What more can she do? She asked us what she can do to encourage campus presidents to comply. It was suggested to her that SUNY forms be modified to require a sign off by the CGL prior to submission, or perhaps that they must be accompanied by a letter from the CGL outlining what the consultation process entailed</a:t>
            </a:r>
            <a:r>
              <a:rPr lang="en-US" sz="1800"/>
              <a:t>.</a:t>
            </a:r>
          </a:p>
          <a:p>
            <a:pPr marL="0" indent="0">
              <a:buNone/>
            </a:pPr>
            <a:r>
              <a:rPr lang="en-US" sz="1800"/>
              <a:t> </a:t>
            </a:r>
          </a:p>
          <a:p>
            <a:pPr marL="0" indent="0">
              <a:buNone/>
            </a:pPr>
            <a:endParaRPr lang="en-US" sz="1800">
              <a:solidFill>
                <a:srgbClr val="0000CC"/>
              </a:solidFill>
            </a:endParaRPr>
          </a:p>
        </p:txBody>
      </p:sp>
    </p:spTree>
    <p:extLst>
      <p:ext uri="{BB962C8B-B14F-4D97-AF65-F5344CB8AC3E}">
        <p14:creationId xmlns:p14="http://schemas.microsoft.com/office/powerpoint/2010/main" val="16120986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162800" cy="533400"/>
          </a:xfrm>
        </p:spPr>
        <p:txBody>
          <a:bodyPr>
            <a:noAutofit/>
          </a:bodyPr>
          <a:lstStyle/>
          <a:p>
            <a:pPr algn="l"/>
            <a:r>
              <a:rPr lang="en-US" sz="2000" b="1">
                <a:solidFill>
                  <a:srgbClr val="0000CC"/>
                </a:solidFill>
              </a:rPr>
              <a:t>SUNY Senators’ Report – </a:t>
            </a:r>
            <a:r>
              <a:rPr lang="en-US" sz="2000" smtClean="0">
                <a:solidFill>
                  <a:srgbClr val="0000CC"/>
                </a:solidFill>
              </a:rPr>
              <a:t>submitted by John Schmidt  (10 of 11)</a:t>
            </a:r>
            <a:endParaRPr lang="en-US" sz="2000">
              <a:solidFill>
                <a:srgbClr val="0000CC"/>
              </a:solidFill>
            </a:endParaRPr>
          </a:p>
        </p:txBody>
      </p:sp>
      <p:sp>
        <p:nvSpPr>
          <p:cNvPr id="3" name="Content Placeholder 2"/>
          <p:cNvSpPr>
            <a:spLocks noGrp="1"/>
          </p:cNvSpPr>
          <p:nvPr>
            <p:ph idx="1"/>
          </p:nvPr>
        </p:nvSpPr>
        <p:spPr>
          <a:xfrm>
            <a:off x="381000" y="914400"/>
            <a:ext cx="8610600" cy="5791200"/>
          </a:xfrm>
        </p:spPr>
        <p:txBody>
          <a:bodyPr>
            <a:normAutofit/>
          </a:bodyPr>
          <a:lstStyle/>
          <a:p>
            <a:pPr marL="0" indent="0">
              <a:buNone/>
            </a:pPr>
            <a:r>
              <a:rPr lang="en-US" sz="1800" b="1" smtClean="0">
                <a:solidFill>
                  <a:srgbClr val="0000CC"/>
                </a:solidFill>
              </a:rPr>
              <a:t>The</a:t>
            </a:r>
            <a:r>
              <a:rPr lang="en-US" sz="1800" b="1" smtClean="0"/>
              <a:t> </a:t>
            </a:r>
            <a:r>
              <a:rPr lang="en-US" sz="1800" b="1">
                <a:solidFill>
                  <a:srgbClr val="0000CC"/>
                </a:solidFill>
              </a:rPr>
              <a:t>following resolutions were passed by the UFS:</a:t>
            </a:r>
            <a:endParaRPr lang="en-US" sz="1800">
              <a:solidFill>
                <a:srgbClr val="0000CC"/>
              </a:solidFill>
            </a:endParaRPr>
          </a:p>
          <a:p>
            <a:pPr marL="0" indent="0">
              <a:buNone/>
            </a:pPr>
            <a:r>
              <a:rPr lang="en-US" sz="1800">
                <a:solidFill>
                  <a:srgbClr val="0000CC"/>
                </a:solidFill>
              </a:rPr>
              <a:t>*Resolution requesting SUNYwide modification of policies pertaining to Family Medical Leave (FML), to give paid FML to retain valuable employees, to be able to stop the tenure clock without change of title or compensation, including modifying the Board of Trustee policies under “Title F Other Leaves</a:t>
            </a:r>
            <a:r>
              <a:rPr lang="en-US" sz="1800" smtClean="0">
                <a:solidFill>
                  <a:srgbClr val="0000CC"/>
                </a:solidFill>
              </a:rPr>
              <a:t>”.</a:t>
            </a:r>
          </a:p>
          <a:p>
            <a:pPr marL="0" indent="0">
              <a:buNone/>
            </a:pPr>
            <a:endParaRPr lang="en-US" sz="1800">
              <a:solidFill>
                <a:srgbClr val="0000CC"/>
              </a:solidFill>
            </a:endParaRPr>
          </a:p>
          <a:p>
            <a:pPr marL="0" indent="0">
              <a:buNone/>
            </a:pPr>
            <a:r>
              <a:rPr lang="en-US" sz="1800">
                <a:solidFill>
                  <a:srgbClr val="0000CC"/>
                </a:solidFill>
              </a:rPr>
              <a:t>*Resolution urging all campus governance bodies perform a comprehensive review of all campus documents to determine that any statements on academic freedom are consonant with precepts of academic freedom and consistent with actions arising from the campus-wide discussions of academic freedom</a:t>
            </a:r>
            <a:r>
              <a:rPr lang="en-US" sz="1800" smtClean="0">
                <a:solidFill>
                  <a:srgbClr val="0000CC"/>
                </a:solidFill>
              </a:rPr>
              <a:t>.</a:t>
            </a:r>
          </a:p>
          <a:p>
            <a:pPr marL="0" indent="0">
              <a:buNone/>
            </a:pPr>
            <a:endParaRPr lang="en-US" sz="1800">
              <a:solidFill>
                <a:srgbClr val="0000CC"/>
              </a:solidFill>
            </a:endParaRPr>
          </a:p>
          <a:p>
            <a:pPr marL="0" indent="0">
              <a:buNone/>
            </a:pPr>
            <a:r>
              <a:rPr lang="en-US" sz="1800">
                <a:solidFill>
                  <a:srgbClr val="0000CC"/>
                </a:solidFill>
              </a:rPr>
              <a:t>*Resolution that the Board of Trustees change its policies so that the Vice-Pres/Sec of UFS will upon election no longer represent his/her own campus, but serve in this SUNY-wide position alone, since there are now many more duties associated with the position (similar to language now covering the President of UFS).</a:t>
            </a:r>
          </a:p>
          <a:p>
            <a:pPr marL="0" indent="0">
              <a:buNone/>
            </a:pPr>
            <a:r>
              <a:rPr lang="en-US" sz="1800">
                <a:solidFill>
                  <a:srgbClr val="0000CC"/>
                </a:solidFill>
              </a:rPr>
              <a:t> </a:t>
            </a:r>
          </a:p>
          <a:p>
            <a:pPr marL="0" indent="0">
              <a:buNone/>
            </a:pPr>
            <a:endParaRPr lang="en-US" sz="1800"/>
          </a:p>
          <a:p>
            <a:pPr marL="0" indent="0">
              <a:buNone/>
            </a:pPr>
            <a:endParaRPr lang="en-US" sz="1800">
              <a:solidFill>
                <a:srgbClr val="0000CC"/>
              </a:solidFill>
            </a:endParaRPr>
          </a:p>
        </p:txBody>
      </p:sp>
    </p:spTree>
    <p:extLst>
      <p:ext uri="{BB962C8B-B14F-4D97-AF65-F5344CB8AC3E}">
        <p14:creationId xmlns:p14="http://schemas.microsoft.com/office/powerpoint/2010/main" val="8760357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162800" cy="533400"/>
          </a:xfrm>
        </p:spPr>
        <p:txBody>
          <a:bodyPr>
            <a:noAutofit/>
          </a:bodyPr>
          <a:lstStyle/>
          <a:p>
            <a:pPr algn="l"/>
            <a:r>
              <a:rPr lang="en-US" sz="2000" b="1">
                <a:solidFill>
                  <a:srgbClr val="0000CC"/>
                </a:solidFill>
              </a:rPr>
              <a:t>SUNY Senators’ Report – </a:t>
            </a:r>
            <a:r>
              <a:rPr lang="en-US" sz="2000" smtClean="0">
                <a:solidFill>
                  <a:srgbClr val="0000CC"/>
                </a:solidFill>
              </a:rPr>
              <a:t>submitted by John Schmidt  (11 of 11)</a:t>
            </a:r>
            <a:endParaRPr lang="en-US" sz="2000">
              <a:solidFill>
                <a:srgbClr val="0000CC"/>
              </a:solidFill>
            </a:endParaRPr>
          </a:p>
        </p:txBody>
      </p:sp>
      <p:sp>
        <p:nvSpPr>
          <p:cNvPr id="3" name="Content Placeholder 2"/>
          <p:cNvSpPr>
            <a:spLocks noGrp="1"/>
          </p:cNvSpPr>
          <p:nvPr>
            <p:ph idx="1"/>
          </p:nvPr>
        </p:nvSpPr>
        <p:spPr>
          <a:xfrm>
            <a:off x="381000" y="914400"/>
            <a:ext cx="8610600" cy="5791200"/>
          </a:xfrm>
        </p:spPr>
        <p:txBody>
          <a:bodyPr>
            <a:normAutofit/>
          </a:bodyPr>
          <a:lstStyle/>
          <a:p>
            <a:pPr marL="0" indent="0">
              <a:buNone/>
            </a:pPr>
            <a:r>
              <a:rPr lang="en-US" sz="1800" b="1">
                <a:solidFill>
                  <a:srgbClr val="0000CC"/>
                </a:solidFill>
              </a:rPr>
              <a:t>Announcements of Meetings and Events</a:t>
            </a:r>
            <a:r>
              <a:rPr lang="en-US" sz="1800" b="1" smtClean="0">
                <a:solidFill>
                  <a:srgbClr val="0000CC"/>
                </a:solidFill>
              </a:rPr>
              <a:t>:</a:t>
            </a:r>
          </a:p>
          <a:p>
            <a:pPr marL="0" indent="0">
              <a:buNone/>
            </a:pPr>
            <a:endParaRPr lang="en-US" sz="1800">
              <a:solidFill>
                <a:srgbClr val="0000CC"/>
              </a:solidFill>
            </a:endParaRPr>
          </a:p>
          <a:p>
            <a:r>
              <a:rPr lang="en-US" sz="1800">
                <a:solidFill>
                  <a:srgbClr val="0000CC"/>
                </a:solidFill>
              </a:rPr>
              <a:t>Chancellor’s Draft report on Social Media Responsibility—comments are due by 28 Oct, to be sent to Rosalind Rufer</a:t>
            </a:r>
          </a:p>
          <a:p>
            <a:r>
              <a:rPr lang="en-US" sz="1800">
                <a:solidFill>
                  <a:srgbClr val="0000CC"/>
                </a:solidFill>
              </a:rPr>
              <a:t>Service Learning course guidelines are available from UFS senators</a:t>
            </a:r>
          </a:p>
          <a:p>
            <a:r>
              <a:rPr lang="en-US" sz="1800">
                <a:solidFill>
                  <a:srgbClr val="0000CC"/>
                </a:solidFill>
              </a:rPr>
              <a:t>Nov. 13 &amp; 14 at Syracuse—a conference on Fostering Collaboration between Academic Affairs and Student Affairs Professionals.</a:t>
            </a:r>
          </a:p>
          <a:p>
            <a:r>
              <a:rPr lang="en-US" sz="1800">
                <a:solidFill>
                  <a:srgbClr val="0000CC"/>
                </a:solidFill>
              </a:rPr>
              <a:t>Feb 24, 2016 Undergrad Research Poster session at the Legislative Office Building in Albany to showcase UG Research at SUNY for legislators.</a:t>
            </a:r>
          </a:p>
          <a:p>
            <a:r>
              <a:rPr lang="en-US" sz="1800">
                <a:solidFill>
                  <a:srgbClr val="0000CC"/>
                </a:solidFill>
              </a:rPr>
              <a:t>April 24, 2016 at Cobleskill—SUNY Undergraduate Research Conference featuring a wide scope of research and scholarship.</a:t>
            </a:r>
          </a:p>
          <a:p>
            <a:pPr marL="0" indent="0">
              <a:buNone/>
            </a:pPr>
            <a:endParaRPr lang="en-US" sz="1800"/>
          </a:p>
          <a:p>
            <a:pPr marL="0" indent="0">
              <a:buNone/>
            </a:pPr>
            <a:endParaRPr lang="en-US" sz="1800"/>
          </a:p>
          <a:p>
            <a:pPr marL="0" indent="0">
              <a:buNone/>
            </a:pPr>
            <a:endParaRPr lang="en-US" sz="1800">
              <a:solidFill>
                <a:srgbClr val="0000CC"/>
              </a:solidFill>
            </a:endParaRPr>
          </a:p>
        </p:txBody>
      </p:sp>
    </p:spTree>
    <p:extLst>
      <p:ext uri="{BB962C8B-B14F-4D97-AF65-F5344CB8AC3E}">
        <p14:creationId xmlns:p14="http://schemas.microsoft.com/office/powerpoint/2010/main" val="11813183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304800"/>
            <a:ext cx="8153400" cy="400110"/>
          </a:xfrm>
          <a:prstGeom prst="rect">
            <a:avLst/>
          </a:prstGeom>
          <a:noFill/>
        </p:spPr>
        <p:txBody>
          <a:bodyPr wrap="square" rtlCol="0">
            <a:spAutoFit/>
          </a:bodyPr>
          <a:lstStyle/>
          <a:p>
            <a:r>
              <a:rPr lang="en-US" sz="2000" b="1" dirty="0" smtClean="0">
                <a:solidFill>
                  <a:srgbClr val="0000CC"/>
                </a:solidFill>
              </a:rPr>
              <a:t>Graduate Student Association Report </a:t>
            </a:r>
            <a:r>
              <a:rPr lang="en-US" sz="2000" b="1" smtClean="0">
                <a:solidFill>
                  <a:srgbClr val="0000CC"/>
                </a:solidFill>
              </a:rPr>
              <a:t>– </a:t>
            </a:r>
            <a:r>
              <a:rPr lang="en-US" sz="2000" smtClean="0">
                <a:solidFill>
                  <a:srgbClr val="0000CC"/>
                </a:solidFill>
              </a:rPr>
              <a:t>Kat Slye, </a:t>
            </a:r>
            <a:r>
              <a:rPr lang="en-US" sz="2000" dirty="0" smtClean="0">
                <a:solidFill>
                  <a:srgbClr val="0000CC"/>
                </a:solidFill>
              </a:rPr>
              <a:t>GSA President</a:t>
            </a:r>
          </a:p>
        </p:txBody>
      </p:sp>
      <p:sp>
        <p:nvSpPr>
          <p:cNvPr id="3" name="Rectangle 2"/>
          <p:cNvSpPr/>
          <p:nvPr/>
        </p:nvSpPr>
        <p:spPr>
          <a:xfrm>
            <a:off x="381000" y="914400"/>
            <a:ext cx="8305800" cy="400110"/>
          </a:xfrm>
          <a:prstGeom prst="rect">
            <a:avLst/>
          </a:prstGeom>
        </p:spPr>
        <p:txBody>
          <a:bodyPr wrap="square">
            <a:spAutoFit/>
          </a:bodyPr>
          <a:lstStyle/>
          <a:p>
            <a:r>
              <a:rPr lang="en-US" sz="2000" smtClean="0">
                <a:solidFill>
                  <a:srgbClr val="0000CC"/>
                </a:solidFill>
              </a:rPr>
              <a:t>Nothing to report.</a:t>
            </a:r>
            <a:endParaRPr lang="en-US" sz="2000">
              <a:solidFill>
                <a:srgbClr val="0000CC"/>
              </a:solidFill>
            </a:endParaRPr>
          </a:p>
        </p:txBody>
      </p:sp>
    </p:spTree>
    <p:extLst>
      <p:ext uri="{BB962C8B-B14F-4D97-AF65-F5344CB8AC3E}">
        <p14:creationId xmlns:p14="http://schemas.microsoft.com/office/powerpoint/2010/main" val="18596584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18554" y="76200"/>
            <a:ext cx="3101235" cy="1015663"/>
          </a:xfrm>
          <a:prstGeom prst="rect">
            <a:avLst/>
          </a:prstGeom>
          <a:noFill/>
        </p:spPr>
        <p:txBody>
          <a:bodyPr wrap="none" rtlCol="0">
            <a:spAutoFit/>
          </a:bodyPr>
          <a:lstStyle/>
          <a:p>
            <a:pPr algn="ctr"/>
            <a:r>
              <a:rPr lang="en-US" sz="2000" b="1" smtClean="0">
                <a:solidFill>
                  <a:srgbClr val="0000CC"/>
                </a:solidFill>
              </a:rPr>
              <a:t>University Senate</a:t>
            </a:r>
            <a:endParaRPr lang="en-US" sz="2000" b="1" dirty="0" smtClean="0">
              <a:solidFill>
                <a:srgbClr val="0000CC"/>
              </a:solidFill>
            </a:endParaRPr>
          </a:p>
          <a:p>
            <a:pPr algn="ctr"/>
            <a:r>
              <a:rPr lang="en-US" sz="2000" b="1" smtClean="0">
                <a:solidFill>
                  <a:srgbClr val="0000CC"/>
                </a:solidFill>
              </a:rPr>
              <a:t>Monday, December 7, 2015</a:t>
            </a:r>
          </a:p>
          <a:p>
            <a:pPr algn="ctr"/>
            <a:r>
              <a:rPr lang="en-US" sz="2000" b="1" smtClean="0">
                <a:solidFill>
                  <a:srgbClr val="0000CC"/>
                </a:solidFill>
              </a:rPr>
              <a:t>Agenda (1 of 2)</a:t>
            </a:r>
            <a:endParaRPr lang="en-US" sz="2000" b="1" dirty="0" smtClean="0">
              <a:solidFill>
                <a:srgbClr val="0000CC"/>
              </a:solidFill>
            </a:endParaRPr>
          </a:p>
        </p:txBody>
      </p:sp>
      <p:sp>
        <p:nvSpPr>
          <p:cNvPr id="5" name="TextBox 4"/>
          <p:cNvSpPr txBox="1"/>
          <p:nvPr/>
        </p:nvSpPr>
        <p:spPr>
          <a:xfrm>
            <a:off x="76200" y="1143000"/>
            <a:ext cx="8991600" cy="5715000"/>
          </a:xfrm>
          <a:prstGeom prst="rect">
            <a:avLst/>
          </a:prstGeom>
          <a:noFill/>
          <a:ln>
            <a:noFill/>
          </a:ln>
        </p:spPr>
        <p:txBody>
          <a:bodyPr wrap="square" rtlCol="0">
            <a:spAutoFit/>
          </a:bodyPr>
          <a:lstStyle/>
          <a:p>
            <a:pPr marL="285750" lvl="0" indent="-285750">
              <a:buFont typeface="Arial" panose="020B0604020202020204" pitchFamily="34" charset="0"/>
              <a:buChar char="•"/>
            </a:pPr>
            <a:r>
              <a:rPr lang="en-US" b="1" dirty="0">
                <a:solidFill>
                  <a:srgbClr val="0000CC"/>
                </a:solidFill>
              </a:rPr>
              <a:t>Approval of SEC Minutes </a:t>
            </a:r>
            <a:r>
              <a:rPr lang="en-US">
                <a:solidFill>
                  <a:srgbClr val="0000CC"/>
                </a:solidFill>
              </a:rPr>
              <a:t>of </a:t>
            </a:r>
            <a:r>
              <a:rPr lang="en-US" smtClean="0">
                <a:solidFill>
                  <a:srgbClr val="0000CC"/>
                </a:solidFill>
              </a:rPr>
              <a:t>November 16, 2015	</a:t>
            </a:r>
          </a:p>
          <a:p>
            <a:pPr lvl="0"/>
            <a:endParaRPr lang="en-US" smtClean="0">
              <a:solidFill>
                <a:srgbClr val="0000CC"/>
              </a:solidFill>
            </a:endParaRPr>
          </a:p>
          <a:p>
            <a:pPr marL="285750" lvl="0" indent="-285750">
              <a:buFont typeface="Arial" panose="020B0604020202020204" pitchFamily="34" charset="0"/>
              <a:buChar char="•"/>
            </a:pPr>
            <a:r>
              <a:rPr lang="en-US" b="1" smtClean="0">
                <a:solidFill>
                  <a:srgbClr val="0000CC"/>
                </a:solidFill>
              </a:rPr>
              <a:t>Provost’s </a:t>
            </a:r>
            <a:r>
              <a:rPr lang="en-US" b="1" dirty="0">
                <a:solidFill>
                  <a:srgbClr val="0000CC"/>
                </a:solidFill>
              </a:rPr>
              <a:t>Report – </a:t>
            </a:r>
            <a:r>
              <a:rPr lang="en-US">
                <a:solidFill>
                  <a:srgbClr val="0000CC"/>
                </a:solidFill>
              </a:rPr>
              <a:t>James </a:t>
            </a:r>
            <a:r>
              <a:rPr lang="en-US" smtClean="0">
                <a:solidFill>
                  <a:srgbClr val="0000CC"/>
                </a:solidFill>
              </a:rPr>
              <a:t>Stellar</a:t>
            </a:r>
          </a:p>
          <a:p>
            <a:pPr lvl="0"/>
            <a:endParaRPr lang="en-US" smtClean="0">
              <a:solidFill>
                <a:srgbClr val="0000CC"/>
              </a:solidFill>
            </a:endParaRPr>
          </a:p>
          <a:p>
            <a:pPr marL="285750" lvl="0" indent="-285750">
              <a:buFont typeface="Arial" panose="020B0604020202020204" pitchFamily="34" charset="0"/>
              <a:buChar char="•"/>
            </a:pPr>
            <a:r>
              <a:rPr lang="en-US" b="1" smtClean="0">
                <a:solidFill>
                  <a:srgbClr val="0000CC"/>
                </a:solidFill>
              </a:rPr>
              <a:t>Senate </a:t>
            </a:r>
            <a:r>
              <a:rPr lang="en-US" b="1">
                <a:solidFill>
                  <a:srgbClr val="0000CC"/>
                </a:solidFill>
              </a:rPr>
              <a:t>Chair’s Report – </a:t>
            </a:r>
            <a:r>
              <a:rPr lang="en-US">
                <a:solidFill>
                  <a:srgbClr val="0000CC"/>
                </a:solidFill>
              </a:rPr>
              <a:t>Cynthia </a:t>
            </a:r>
            <a:r>
              <a:rPr lang="en-US" smtClean="0">
                <a:solidFill>
                  <a:srgbClr val="0000CC"/>
                </a:solidFill>
              </a:rPr>
              <a:t>Fox</a:t>
            </a:r>
            <a:endParaRPr lang="en-US">
              <a:solidFill>
                <a:srgbClr val="0000CC"/>
              </a:solidFill>
            </a:endParaRPr>
          </a:p>
          <a:p>
            <a:pPr marL="285750" lvl="0" indent="-285750">
              <a:buFont typeface="Arial" panose="020B0604020202020204" pitchFamily="34" charset="0"/>
              <a:buChar char="•"/>
            </a:pPr>
            <a:r>
              <a:rPr lang="en-US" b="1">
                <a:solidFill>
                  <a:srgbClr val="0000CC"/>
                </a:solidFill>
              </a:rPr>
              <a:t>SUNY Senators’ Report </a:t>
            </a:r>
            <a:r>
              <a:rPr lang="en-US">
                <a:solidFill>
                  <a:srgbClr val="0000CC"/>
                </a:solidFill>
              </a:rPr>
              <a:t>(J. Philippe Abraham, John Schmidt, Walter Little)</a:t>
            </a:r>
            <a:endParaRPr lang="en-US" sz="2000" b="1">
              <a:solidFill>
                <a:srgbClr val="0000CC"/>
              </a:solidFill>
            </a:endParaRPr>
          </a:p>
          <a:p>
            <a:pPr marL="285750" lvl="0" indent="-285750">
              <a:buFont typeface="Arial" panose="020B0604020202020204" pitchFamily="34" charset="0"/>
              <a:buChar char="•"/>
            </a:pPr>
            <a:r>
              <a:rPr lang="en-US" b="1">
                <a:solidFill>
                  <a:srgbClr val="0000CC"/>
                </a:solidFill>
              </a:rPr>
              <a:t>Graduate Student Organization Report </a:t>
            </a:r>
            <a:r>
              <a:rPr lang="en-US">
                <a:solidFill>
                  <a:srgbClr val="0000CC"/>
                </a:solidFill>
              </a:rPr>
              <a:t>– Robert Beach, President</a:t>
            </a:r>
            <a:endParaRPr lang="en-US" sz="2000" b="1">
              <a:solidFill>
                <a:srgbClr val="0000CC"/>
              </a:solidFill>
            </a:endParaRPr>
          </a:p>
          <a:p>
            <a:pPr marL="285750" lvl="0" indent="-285750">
              <a:buFont typeface="Arial" panose="020B0604020202020204" pitchFamily="34" charset="0"/>
              <a:buChar char="•"/>
            </a:pPr>
            <a:r>
              <a:rPr lang="en-US" b="1">
                <a:solidFill>
                  <a:srgbClr val="0000CC"/>
                </a:solidFill>
              </a:rPr>
              <a:t>Student Association Report </a:t>
            </a:r>
            <a:r>
              <a:rPr lang="en-US">
                <a:solidFill>
                  <a:srgbClr val="0000CC"/>
                </a:solidFill>
              </a:rPr>
              <a:t>–Jarius Jemmot I, President</a:t>
            </a:r>
            <a:endParaRPr lang="en-US" sz="2000" b="1">
              <a:solidFill>
                <a:srgbClr val="0000CC"/>
              </a:solidFill>
            </a:endParaRPr>
          </a:p>
          <a:p>
            <a:pPr marL="285750" lvl="0" indent="-285750">
              <a:buFont typeface="Arial" panose="020B0604020202020204" pitchFamily="34" charset="0"/>
              <a:buChar char="•"/>
            </a:pPr>
            <a:r>
              <a:rPr lang="en-US" b="1">
                <a:solidFill>
                  <a:srgbClr val="0000CC"/>
                </a:solidFill>
              </a:rPr>
              <a:t>Council/Committee Chair Reports</a:t>
            </a:r>
            <a:r>
              <a:rPr lang="en-US">
                <a:solidFill>
                  <a:srgbClr val="0000CC"/>
                </a:solidFill>
              </a:rPr>
              <a:t>:</a:t>
            </a:r>
            <a:endParaRPr lang="en-US" sz="2000" b="1">
              <a:solidFill>
                <a:srgbClr val="0000CC"/>
              </a:solidFill>
            </a:endParaRPr>
          </a:p>
          <a:p>
            <a:pPr marL="1200150" lvl="2" indent="-285750">
              <a:buFont typeface="Arial" panose="020B0604020202020204" pitchFamily="34" charset="0"/>
              <a:buChar char="•"/>
            </a:pPr>
            <a:r>
              <a:rPr lang="en-US" b="1">
                <a:solidFill>
                  <a:srgbClr val="0000CC"/>
                </a:solidFill>
              </a:rPr>
              <a:t>CAA</a:t>
            </a:r>
            <a:r>
              <a:rPr lang="en-US">
                <a:solidFill>
                  <a:srgbClr val="0000CC"/>
                </a:solidFill>
              </a:rPr>
              <a:t> – James Mower, Chair</a:t>
            </a:r>
            <a:endParaRPr lang="en-US" b="1" u="sng">
              <a:solidFill>
                <a:srgbClr val="0000CC"/>
              </a:solidFill>
            </a:endParaRPr>
          </a:p>
          <a:p>
            <a:pPr marL="1200150" lvl="2" indent="-285750">
              <a:buFont typeface="Arial" panose="020B0604020202020204" pitchFamily="34" charset="0"/>
              <a:buChar char="•"/>
            </a:pPr>
            <a:r>
              <a:rPr lang="en-US" b="1">
                <a:solidFill>
                  <a:srgbClr val="0000CC"/>
                </a:solidFill>
              </a:rPr>
              <a:t>CAFFECoR</a:t>
            </a:r>
            <a:r>
              <a:rPr lang="en-US">
                <a:solidFill>
                  <a:srgbClr val="0000CC"/>
                </a:solidFill>
              </a:rPr>
              <a:t> – Carol Jewell, Chair</a:t>
            </a:r>
            <a:endParaRPr lang="en-US" b="1" u="sng">
              <a:solidFill>
                <a:srgbClr val="0000CC"/>
              </a:solidFill>
            </a:endParaRPr>
          </a:p>
          <a:p>
            <a:pPr marL="1200150" lvl="2" indent="-285750">
              <a:buFont typeface="Arial" panose="020B0604020202020204" pitchFamily="34" charset="0"/>
              <a:buChar char="•"/>
            </a:pPr>
            <a:r>
              <a:rPr lang="en-US" b="1">
                <a:solidFill>
                  <a:srgbClr val="0000CC"/>
                </a:solidFill>
              </a:rPr>
              <a:t>CERS</a:t>
            </a:r>
            <a:r>
              <a:rPr lang="en-US">
                <a:solidFill>
                  <a:srgbClr val="0000CC"/>
                </a:solidFill>
              </a:rPr>
              <a:t> – Michael Jerison, Chair</a:t>
            </a:r>
          </a:p>
          <a:p>
            <a:pPr marL="1200150" lvl="2" indent="-285750">
              <a:buFont typeface="Arial" panose="020B0604020202020204" pitchFamily="34" charset="0"/>
              <a:buChar char="•"/>
            </a:pPr>
            <a:r>
              <a:rPr lang="en-US" b="1">
                <a:solidFill>
                  <a:srgbClr val="0000CC"/>
                </a:solidFill>
              </a:rPr>
              <a:t>COR</a:t>
            </a:r>
            <a:r>
              <a:rPr lang="en-US">
                <a:solidFill>
                  <a:srgbClr val="0000CC"/>
                </a:solidFill>
              </a:rPr>
              <a:t> –   Daniele Fabris, Chair</a:t>
            </a:r>
          </a:p>
          <a:p>
            <a:pPr marL="1200150" lvl="2" indent="-285750">
              <a:buFont typeface="Arial" panose="020B0604020202020204" pitchFamily="34" charset="0"/>
              <a:buChar char="•"/>
            </a:pPr>
            <a:r>
              <a:rPr lang="en-US" b="1">
                <a:solidFill>
                  <a:srgbClr val="0000CC"/>
                </a:solidFill>
              </a:rPr>
              <a:t>CPCA</a:t>
            </a:r>
            <a:r>
              <a:rPr lang="en-US">
                <a:solidFill>
                  <a:srgbClr val="0000CC"/>
                </a:solidFill>
              </a:rPr>
              <a:t> – Lynn Warner, Chair</a:t>
            </a:r>
            <a:endParaRPr lang="en-US" b="1" u="sng">
              <a:solidFill>
                <a:srgbClr val="0000CC"/>
              </a:solidFill>
            </a:endParaRPr>
          </a:p>
          <a:p>
            <a:pPr marL="1200150" lvl="2" indent="-285750">
              <a:buFont typeface="Arial" panose="020B0604020202020204" pitchFamily="34" charset="0"/>
              <a:buChar char="•"/>
            </a:pPr>
            <a:r>
              <a:rPr lang="en-US" b="1">
                <a:solidFill>
                  <a:srgbClr val="0000CC"/>
                </a:solidFill>
              </a:rPr>
              <a:t>GAC</a:t>
            </a:r>
            <a:r>
              <a:rPr lang="en-US">
                <a:solidFill>
                  <a:srgbClr val="0000CC"/>
                </a:solidFill>
              </a:rPr>
              <a:t> – Ronald Toseland, Chair</a:t>
            </a:r>
            <a:endParaRPr lang="en-US" b="1" u="sng">
              <a:solidFill>
                <a:srgbClr val="0000CC"/>
              </a:solidFill>
            </a:endParaRPr>
          </a:p>
          <a:p>
            <a:pPr marL="1200150" lvl="2" indent="-285750">
              <a:buFont typeface="Arial" panose="020B0604020202020204" pitchFamily="34" charset="0"/>
              <a:buChar char="•"/>
            </a:pPr>
            <a:r>
              <a:rPr lang="en-US" b="1">
                <a:solidFill>
                  <a:srgbClr val="0000CC"/>
                </a:solidFill>
              </a:rPr>
              <a:t>GOV</a:t>
            </a:r>
            <a:r>
              <a:rPr lang="en-US">
                <a:solidFill>
                  <a:srgbClr val="0000CC"/>
                </a:solidFill>
              </a:rPr>
              <a:t> – James Collins, Chair</a:t>
            </a:r>
            <a:endParaRPr lang="en-US" b="1" u="sng">
              <a:solidFill>
                <a:srgbClr val="0000CC"/>
              </a:solidFill>
            </a:endParaRPr>
          </a:p>
          <a:p>
            <a:pPr marL="1200150" lvl="2" indent="-285750">
              <a:buFont typeface="Arial" panose="020B0604020202020204" pitchFamily="34" charset="0"/>
              <a:buChar char="•"/>
            </a:pPr>
            <a:r>
              <a:rPr lang="en-US" b="1">
                <a:solidFill>
                  <a:srgbClr val="0000CC"/>
                </a:solidFill>
              </a:rPr>
              <a:t>LISC</a:t>
            </a:r>
            <a:r>
              <a:rPr lang="en-US">
                <a:solidFill>
                  <a:srgbClr val="0000CC"/>
                </a:solidFill>
              </a:rPr>
              <a:t> – David Mamorella, Chair</a:t>
            </a:r>
            <a:endParaRPr lang="en-US" b="1" u="sng">
              <a:solidFill>
                <a:srgbClr val="0000CC"/>
              </a:solidFill>
            </a:endParaRPr>
          </a:p>
          <a:p>
            <a:pPr marL="1200150" lvl="2" indent="-285750">
              <a:buFont typeface="Arial" panose="020B0604020202020204" pitchFamily="34" charset="0"/>
              <a:buChar char="•"/>
            </a:pPr>
            <a:r>
              <a:rPr lang="en-US" b="1">
                <a:solidFill>
                  <a:srgbClr val="0000CC"/>
                </a:solidFill>
              </a:rPr>
              <a:t>UAC</a:t>
            </a:r>
            <a:r>
              <a:rPr lang="en-US">
                <a:solidFill>
                  <a:srgbClr val="0000CC"/>
                </a:solidFill>
              </a:rPr>
              <a:t> – Karen Kiorpes, Christy Smith Co-Chairs</a:t>
            </a:r>
            <a:endParaRPr lang="en-US" b="1" u="sng">
              <a:solidFill>
                <a:srgbClr val="0000CC"/>
              </a:solidFill>
            </a:endParaRPr>
          </a:p>
          <a:p>
            <a:pPr marL="1200150" lvl="2" indent="-285750">
              <a:buFont typeface="Arial" panose="020B0604020202020204" pitchFamily="34" charset="0"/>
              <a:buChar char="•"/>
            </a:pPr>
            <a:r>
              <a:rPr lang="en-US" b="1">
                <a:solidFill>
                  <a:srgbClr val="0000CC"/>
                </a:solidFill>
              </a:rPr>
              <a:t>ULC </a:t>
            </a:r>
            <a:r>
              <a:rPr lang="en-US">
                <a:solidFill>
                  <a:srgbClr val="0000CC"/>
                </a:solidFill>
              </a:rPr>
              <a:t>– Michael Jaromin, Chair</a:t>
            </a:r>
            <a:endParaRPr lang="en-US" b="1" u="sng">
              <a:solidFill>
                <a:srgbClr val="0000CC"/>
              </a:solidFill>
            </a:endParaRPr>
          </a:p>
          <a:p>
            <a:pPr marL="1200150" lvl="2" indent="-285750">
              <a:buFont typeface="Arial" panose="020B0604020202020204" pitchFamily="34" charset="0"/>
              <a:buChar char="•"/>
            </a:pPr>
            <a:r>
              <a:rPr lang="en-US" b="1">
                <a:solidFill>
                  <a:srgbClr val="0000CC"/>
                </a:solidFill>
              </a:rPr>
              <a:t>UPPC</a:t>
            </a:r>
            <a:r>
              <a:rPr lang="en-US">
                <a:solidFill>
                  <a:srgbClr val="0000CC"/>
                </a:solidFill>
              </a:rPr>
              <a:t> –Joette Stefl-Mabry, Chair</a:t>
            </a:r>
            <a:endParaRPr lang="en-US" b="1" u="sng">
              <a:solidFill>
                <a:srgbClr val="0000CC"/>
              </a:solidFill>
            </a:endParaRPr>
          </a:p>
          <a:p>
            <a:r>
              <a:rPr lang="en-US" sz="800"/>
              <a:t> </a:t>
            </a:r>
            <a:endParaRPr lang="en-US" sz="2000" b="1" dirty="0">
              <a:solidFill>
                <a:srgbClr val="0000CC"/>
              </a:solidFill>
            </a:endParaRPr>
          </a:p>
        </p:txBody>
      </p:sp>
    </p:spTree>
    <p:extLst>
      <p:ext uri="{BB962C8B-B14F-4D97-AF65-F5344CB8AC3E}">
        <p14:creationId xmlns:p14="http://schemas.microsoft.com/office/powerpoint/2010/main" val="33623837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381000"/>
            <a:ext cx="8292848" cy="400110"/>
          </a:xfrm>
          <a:prstGeom prst="rect">
            <a:avLst/>
          </a:prstGeom>
          <a:noFill/>
        </p:spPr>
        <p:txBody>
          <a:bodyPr wrap="none" rtlCol="0">
            <a:spAutoFit/>
          </a:bodyPr>
          <a:lstStyle/>
          <a:p>
            <a:r>
              <a:rPr lang="en-US" sz="2000" b="1" dirty="0" smtClean="0">
                <a:solidFill>
                  <a:srgbClr val="0000CC"/>
                </a:solidFill>
              </a:rPr>
              <a:t>Student Association Report – </a:t>
            </a:r>
            <a:r>
              <a:rPr lang="en-US" sz="2000" dirty="0" err="1">
                <a:solidFill>
                  <a:srgbClr val="0000CC"/>
                </a:solidFill>
              </a:rPr>
              <a:t>Jarius</a:t>
            </a:r>
            <a:r>
              <a:rPr lang="en-US" sz="2000" dirty="0">
                <a:solidFill>
                  <a:srgbClr val="0000CC"/>
                </a:solidFill>
              </a:rPr>
              <a:t> </a:t>
            </a:r>
            <a:r>
              <a:rPr lang="en-US" sz="2000" dirty="0" err="1">
                <a:solidFill>
                  <a:srgbClr val="0000CC"/>
                </a:solidFill>
              </a:rPr>
              <a:t>Jemmot</a:t>
            </a:r>
            <a:r>
              <a:rPr lang="en-US" sz="2000" dirty="0">
                <a:solidFill>
                  <a:srgbClr val="0000CC"/>
                </a:solidFill>
              </a:rPr>
              <a:t> I , Student Association President </a:t>
            </a:r>
          </a:p>
        </p:txBody>
      </p:sp>
      <p:sp>
        <p:nvSpPr>
          <p:cNvPr id="2" name="TextBox 1"/>
          <p:cNvSpPr txBox="1"/>
          <p:nvPr/>
        </p:nvSpPr>
        <p:spPr>
          <a:xfrm>
            <a:off x="304800" y="914401"/>
            <a:ext cx="8077200" cy="3170099"/>
          </a:xfrm>
          <a:prstGeom prst="rect">
            <a:avLst/>
          </a:prstGeom>
          <a:noFill/>
        </p:spPr>
        <p:txBody>
          <a:bodyPr wrap="square" rtlCol="0">
            <a:spAutoFit/>
          </a:bodyPr>
          <a:lstStyle/>
          <a:p>
            <a:r>
              <a:rPr lang="en-US" sz="2000">
                <a:solidFill>
                  <a:srgbClr val="0000CC"/>
                </a:solidFill>
              </a:rPr>
              <a:t>We are opening invitations and preferred seating to all administration and faculty for our Wednesday, December 9th World Within Reach Speaker Series featuring </a:t>
            </a:r>
            <a:r>
              <a:rPr lang="en-US" sz="2000" b="1">
                <a:solidFill>
                  <a:srgbClr val="0000CC"/>
                </a:solidFill>
              </a:rPr>
              <a:t>Venus Williams</a:t>
            </a:r>
            <a:r>
              <a:rPr lang="en-US" sz="2000">
                <a:solidFill>
                  <a:srgbClr val="0000CC"/>
                </a:solidFill>
              </a:rPr>
              <a:t>. The event will be held in SEFCU Arena and doors will open at 4:30 pm with event starting at 5:30 pm. If anyone is interested in attending and having preferred seating, for security reasons, we will need them to provide the names of who will be attending to our Programming Director Elizabeth Doyle. I have copied her to this email and her email is </a:t>
            </a:r>
            <a:r>
              <a:rPr lang="en-US" sz="2000" b="1" u="sng">
                <a:solidFill>
                  <a:srgbClr val="0000CC"/>
                </a:solidFill>
                <a:hlinkClick r:id="rId2"/>
              </a:rPr>
              <a:t>edoyle@albany.edu</a:t>
            </a:r>
            <a:r>
              <a:rPr lang="en-US" sz="2000">
                <a:solidFill>
                  <a:srgbClr val="0000CC"/>
                </a:solidFill>
              </a:rPr>
              <a:t>. Everyone is welcomed and I hope you all can come enjoy our event.</a:t>
            </a:r>
          </a:p>
          <a:p>
            <a:r>
              <a:rPr lang="en-US" sz="2000" b="1">
                <a:solidFill>
                  <a:srgbClr val="0000CC"/>
                </a:solidFill>
              </a:rPr>
              <a:t> </a:t>
            </a:r>
            <a:endParaRPr lang="en-US" sz="2000">
              <a:solidFill>
                <a:srgbClr val="0000CC"/>
              </a:solidFill>
            </a:endParaRPr>
          </a:p>
        </p:txBody>
      </p:sp>
    </p:spTree>
    <p:extLst>
      <p:ext uri="{BB962C8B-B14F-4D97-AF65-F5344CB8AC3E}">
        <p14:creationId xmlns:p14="http://schemas.microsoft.com/office/powerpoint/2010/main" val="11533098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228600"/>
            <a:ext cx="3025508" cy="400110"/>
          </a:xfrm>
          <a:prstGeom prst="rect">
            <a:avLst/>
          </a:prstGeom>
          <a:noFill/>
        </p:spPr>
        <p:txBody>
          <a:bodyPr wrap="none" rtlCol="0">
            <a:spAutoFit/>
          </a:bodyPr>
          <a:lstStyle/>
          <a:p>
            <a:r>
              <a:rPr lang="en-US" sz="2000" b="1" dirty="0" smtClean="0">
                <a:solidFill>
                  <a:srgbClr val="0000CC"/>
                </a:solidFill>
              </a:rPr>
              <a:t>CAA – </a:t>
            </a:r>
            <a:r>
              <a:rPr lang="en-US" sz="2000" dirty="0" smtClean="0">
                <a:solidFill>
                  <a:srgbClr val="0000CC"/>
                </a:solidFill>
              </a:rPr>
              <a:t>James Mower,  Chair</a:t>
            </a:r>
          </a:p>
        </p:txBody>
      </p:sp>
      <p:sp>
        <p:nvSpPr>
          <p:cNvPr id="6" name="TextBox 5"/>
          <p:cNvSpPr txBox="1"/>
          <p:nvPr/>
        </p:nvSpPr>
        <p:spPr>
          <a:xfrm>
            <a:off x="381000" y="990600"/>
            <a:ext cx="8229600" cy="1938992"/>
          </a:xfrm>
          <a:prstGeom prst="rect">
            <a:avLst/>
          </a:prstGeom>
          <a:noFill/>
        </p:spPr>
        <p:txBody>
          <a:bodyPr wrap="square" rtlCol="0">
            <a:spAutoFit/>
          </a:bodyPr>
          <a:lstStyle/>
          <a:p>
            <a:r>
              <a:rPr lang="en-US" sz="2000">
                <a:solidFill>
                  <a:srgbClr val="0000CC"/>
                </a:solidFill>
              </a:rPr>
              <a:t>The CAA committees on General Education Assessment (GEAC) and Academic Program Review (APRC) are currently reviewing reports prepared for the 2014-15 academic year. CAA will likely begin voting to approve GEAC and APRC reports at its January meeting and continuing doing so at regular intervals throughout the semester as the committees present subsequent reports to the Council. </a:t>
            </a:r>
          </a:p>
        </p:txBody>
      </p:sp>
    </p:spTree>
    <p:extLst>
      <p:ext uri="{BB962C8B-B14F-4D97-AF65-F5344CB8AC3E}">
        <p14:creationId xmlns:p14="http://schemas.microsoft.com/office/powerpoint/2010/main" val="36966020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81000" y="228600"/>
            <a:ext cx="6705600" cy="400110"/>
          </a:xfrm>
          <a:prstGeom prst="rect">
            <a:avLst/>
          </a:prstGeom>
          <a:noFill/>
        </p:spPr>
        <p:txBody>
          <a:bodyPr wrap="square" rtlCol="0">
            <a:spAutoFit/>
          </a:bodyPr>
          <a:lstStyle/>
          <a:p>
            <a:r>
              <a:rPr lang="en-US" sz="2000" b="1" smtClean="0">
                <a:solidFill>
                  <a:srgbClr val="0000CC"/>
                </a:solidFill>
              </a:rPr>
              <a:t>CAFFECoR </a:t>
            </a:r>
            <a:r>
              <a:rPr lang="en-US" sz="2000" b="1" dirty="0" smtClean="0">
                <a:solidFill>
                  <a:srgbClr val="0000CC"/>
                </a:solidFill>
              </a:rPr>
              <a:t>– </a:t>
            </a:r>
            <a:r>
              <a:rPr lang="en-US" sz="2000" dirty="0" smtClean="0">
                <a:solidFill>
                  <a:srgbClr val="0000CC"/>
                </a:solidFill>
              </a:rPr>
              <a:t>Carol Jewell</a:t>
            </a:r>
            <a:r>
              <a:rPr lang="en-US" sz="2000" smtClean="0">
                <a:solidFill>
                  <a:srgbClr val="0000CC"/>
                </a:solidFill>
              </a:rPr>
              <a:t>, Chair</a:t>
            </a:r>
            <a:endParaRPr lang="en-US" sz="2000" dirty="0" smtClean="0">
              <a:solidFill>
                <a:srgbClr val="0000CC"/>
              </a:solidFill>
            </a:endParaRPr>
          </a:p>
        </p:txBody>
      </p:sp>
      <p:sp>
        <p:nvSpPr>
          <p:cNvPr id="3" name="Rectangle 2"/>
          <p:cNvSpPr/>
          <p:nvPr/>
        </p:nvSpPr>
        <p:spPr>
          <a:xfrm>
            <a:off x="381000" y="687875"/>
            <a:ext cx="8382000" cy="6524863"/>
          </a:xfrm>
          <a:prstGeom prst="rect">
            <a:avLst/>
          </a:prstGeom>
        </p:spPr>
        <p:txBody>
          <a:bodyPr wrap="square">
            <a:spAutoFit/>
          </a:bodyPr>
          <a:lstStyle/>
          <a:p>
            <a:pPr lvl="0"/>
            <a:r>
              <a:rPr lang="en-US" sz="2000" b="1" smtClean="0">
                <a:solidFill>
                  <a:srgbClr val="0000CC"/>
                </a:solidFill>
              </a:rPr>
              <a:t>Informational</a:t>
            </a:r>
            <a:endParaRPr lang="en-US" sz="2000" b="1">
              <a:solidFill>
                <a:srgbClr val="0000CC"/>
              </a:solidFill>
            </a:endParaRPr>
          </a:p>
          <a:p>
            <a:r>
              <a:rPr lang="en-US" sz="2000">
                <a:solidFill>
                  <a:srgbClr val="0000CC"/>
                </a:solidFill>
              </a:rPr>
              <a:t> </a:t>
            </a:r>
          </a:p>
          <a:p>
            <a:r>
              <a:rPr lang="en-US" sz="2000">
                <a:solidFill>
                  <a:srgbClr val="0000CC"/>
                </a:solidFill>
              </a:rPr>
              <a:t>CAFFECoR met on 11/17/2015 and began discussions on the resolution on Academic Freedom passed at the SUNY Senate Plenary, October 22-24, 2015.</a:t>
            </a:r>
          </a:p>
          <a:p>
            <a:r>
              <a:rPr lang="en-US" sz="2000">
                <a:solidFill>
                  <a:srgbClr val="0000CC"/>
                </a:solidFill>
              </a:rPr>
              <a:t> </a:t>
            </a:r>
          </a:p>
          <a:p>
            <a:pPr lvl="0"/>
            <a:r>
              <a:rPr lang="en-US" sz="2000" smtClean="0">
                <a:solidFill>
                  <a:srgbClr val="0000CC"/>
                </a:solidFill>
              </a:rPr>
              <a:t>Reports </a:t>
            </a:r>
            <a:r>
              <a:rPr lang="en-US" sz="2000">
                <a:solidFill>
                  <a:srgbClr val="0000CC"/>
                </a:solidFill>
              </a:rPr>
              <a:t>of Actions</a:t>
            </a:r>
          </a:p>
          <a:p>
            <a:r>
              <a:rPr lang="en-US" sz="2000">
                <a:solidFill>
                  <a:srgbClr val="0000CC"/>
                </a:solidFill>
              </a:rPr>
              <a:t> </a:t>
            </a:r>
          </a:p>
          <a:p>
            <a:r>
              <a:rPr lang="en-US" sz="2000">
                <a:solidFill>
                  <a:srgbClr val="0000CC"/>
                </a:solidFill>
              </a:rPr>
              <a:t>N/A</a:t>
            </a:r>
          </a:p>
          <a:p>
            <a:r>
              <a:rPr lang="en-US" sz="2000">
                <a:solidFill>
                  <a:srgbClr val="0000CC"/>
                </a:solidFill>
              </a:rPr>
              <a:t> </a:t>
            </a:r>
          </a:p>
          <a:p>
            <a:pPr lvl="0"/>
            <a:r>
              <a:rPr lang="en-US" sz="2000" b="1">
                <a:solidFill>
                  <a:srgbClr val="0000CC"/>
                </a:solidFill>
              </a:rPr>
              <a:t>Recommendations for Actions</a:t>
            </a:r>
          </a:p>
          <a:p>
            <a:r>
              <a:rPr lang="en-US" sz="2000">
                <a:solidFill>
                  <a:srgbClr val="0000CC"/>
                </a:solidFill>
              </a:rPr>
              <a:t> </a:t>
            </a:r>
          </a:p>
          <a:p>
            <a:r>
              <a:rPr lang="en-US" sz="2000">
                <a:solidFill>
                  <a:srgbClr val="0000CC"/>
                </a:solidFill>
              </a:rPr>
              <a:t>Chair Jewell will reach out to SUNY Senators, UA UUP President Bret Benjamin, UA UUP Vice President for Academics Barry Trachtenberg, the UA campus Webmaster, and other people to obtain information on such issues as: boilerplate language, sending pertinent documents to the faculty and then holding a faculty forum on Academic Freedom, and other matters. She will share this information with the rest of CAFFECoR and then more discussion will take place via email, and at the next CAFFECoR meeting, sometime in December.</a:t>
            </a:r>
          </a:p>
          <a:p>
            <a:r>
              <a:rPr lang="en-US" sz="2000">
                <a:solidFill>
                  <a:srgbClr val="0000CC"/>
                </a:solidFill>
              </a:rPr>
              <a:t> </a:t>
            </a:r>
          </a:p>
          <a:p>
            <a:r>
              <a:rPr lang="en-US"/>
              <a:t> </a:t>
            </a:r>
          </a:p>
        </p:txBody>
      </p:sp>
    </p:spTree>
    <p:extLst>
      <p:ext uri="{BB962C8B-B14F-4D97-AF65-F5344CB8AC3E}">
        <p14:creationId xmlns:p14="http://schemas.microsoft.com/office/powerpoint/2010/main" val="35043836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228600"/>
            <a:ext cx="3296800" cy="646331"/>
          </a:xfrm>
          <a:prstGeom prst="rect">
            <a:avLst/>
          </a:prstGeom>
          <a:noFill/>
        </p:spPr>
        <p:txBody>
          <a:bodyPr wrap="none" rtlCol="0">
            <a:spAutoFit/>
          </a:bodyPr>
          <a:lstStyle/>
          <a:p>
            <a:pPr marL="285750" indent="-285750">
              <a:buFont typeface="Arial" panose="020B0604020202020204" pitchFamily="34" charset="0"/>
              <a:buChar char="•"/>
            </a:pPr>
            <a:endParaRPr lang="en-US" sz="1600" b="1" dirty="0">
              <a:solidFill>
                <a:srgbClr val="000099"/>
              </a:solidFill>
            </a:endParaRPr>
          </a:p>
          <a:p>
            <a:r>
              <a:rPr lang="en-US" sz="2000" b="1" dirty="0" smtClean="0">
                <a:solidFill>
                  <a:srgbClr val="0000CC"/>
                </a:solidFill>
              </a:rPr>
              <a:t>CERS – </a:t>
            </a:r>
            <a:r>
              <a:rPr lang="en-US" sz="2000" dirty="0" smtClean="0">
                <a:solidFill>
                  <a:srgbClr val="0000CC"/>
                </a:solidFill>
              </a:rPr>
              <a:t>Michael </a:t>
            </a:r>
            <a:r>
              <a:rPr lang="en-US" sz="2000" dirty="0" err="1" smtClean="0">
                <a:solidFill>
                  <a:srgbClr val="0000CC"/>
                </a:solidFill>
              </a:rPr>
              <a:t>Jerison</a:t>
            </a:r>
            <a:r>
              <a:rPr lang="en-US" sz="2000" dirty="0" smtClean="0">
                <a:solidFill>
                  <a:srgbClr val="0000CC"/>
                </a:solidFill>
              </a:rPr>
              <a:t>,  Chair</a:t>
            </a:r>
          </a:p>
        </p:txBody>
      </p:sp>
      <p:sp>
        <p:nvSpPr>
          <p:cNvPr id="6" name="TextBox 5"/>
          <p:cNvSpPr txBox="1"/>
          <p:nvPr/>
        </p:nvSpPr>
        <p:spPr>
          <a:xfrm>
            <a:off x="381000" y="1219200"/>
            <a:ext cx="8229600" cy="400110"/>
          </a:xfrm>
          <a:prstGeom prst="rect">
            <a:avLst/>
          </a:prstGeom>
          <a:noFill/>
        </p:spPr>
        <p:txBody>
          <a:bodyPr wrap="square" rtlCol="0">
            <a:spAutoFit/>
          </a:bodyPr>
          <a:lstStyle/>
          <a:p>
            <a:pPr marL="285750" indent="-285750">
              <a:buFont typeface="Arial"/>
              <a:buChar char="•"/>
            </a:pPr>
            <a:r>
              <a:rPr lang="en-US" sz="2000" dirty="0">
                <a:solidFill>
                  <a:srgbClr val="0000CC"/>
                </a:solidFill>
              </a:rPr>
              <a:t>Nothing to </a:t>
            </a:r>
            <a:r>
              <a:rPr lang="en-US" sz="2000" dirty="0" smtClean="0">
                <a:solidFill>
                  <a:srgbClr val="0000CC"/>
                </a:solidFill>
              </a:rPr>
              <a:t>report.</a:t>
            </a:r>
            <a:endParaRPr lang="en-US" sz="2000" dirty="0">
              <a:solidFill>
                <a:srgbClr val="0000CC"/>
              </a:solidFill>
            </a:endParaRPr>
          </a:p>
        </p:txBody>
      </p:sp>
    </p:spTree>
    <p:extLst>
      <p:ext uri="{BB962C8B-B14F-4D97-AF65-F5344CB8AC3E}">
        <p14:creationId xmlns:p14="http://schemas.microsoft.com/office/powerpoint/2010/main" val="41943271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57200" y="228600"/>
            <a:ext cx="3013261" cy="646331"/>
          </a:xfrm>
          <a:prstGeom prst="rect">
            <a:avLst/>
          </a:prstGeom>
          <a:noFill/>
        </p:spPr>
        <p:txBody>
          <a:bodyPr wrap="none" rtlCol="0">
            <a:spAutoFit/>
          </a:bodyPr>
          <a:lstStyle/>
          <a:p>
            <a:pPr marL="285750" indent="-285750">
              <a:buFont typeface="Arial" panose="020B0604020202020204" pitchFamily="34" charset="0"/>
              <a:buChar char="•"/>
            </a:pPr>
            <a:endParaRPr lang="en-US" sz="1600" b="1" dirty="0">
              <a:solidFill>
                <a:srgbClr val="000099"/>
              </a:solidFill>
            </a:endParaRPr>
          </a:p>
          <a:p>
            <a:r>
              <a:rPr lang="en-US" sz="2000" b="1" dirty="0" smtClean="0">
                <a:solidFill>
                  <a:srgbClr val="0000CC"/>
                </a:solidFill>
              </a:rPr>
              <a:t>COR – </a:t>
            </a:r>
            <a:r>
              <a:rPr lang="en-US" sz="2000" dirty="0" smtClean="0">
                <a:solidFill>
                  <a:srgbClr val="0000CC"/>
                </a:solidFill>
              </a:rPr>
              <a:t>Daniele </a:t>
            </a:r>
            <a:r>
              <a:rPr lang="en-US" sz="2000" dirty="0" err="1" smtClean="0">
                <a:solidFill>
                  <a:srgbClr val="0000CC"/>
                </a:solidFill>
              </a:rPr>
              <a:t>Fabris</a:t>
            </a:r>
            <a:r>
              <a:rPr lang="en-US" sz="2000" dirty="0" smtClean="0">
                <a:solidFill>
                  <a:srgbClr val="0000CC"/>
                </a:solidFill>
              </a:rPr>
              <a:t>, Chair</a:t>
            </a:r>
          </a:p>
        </p:txBody>
      </p:sp>
      <p:sp>
        <p:nvSpPr>
          <p:cNvPr id="6" name="TextBox 5"/>
          <p:cNvSpPr txBox="1"/>
          <p:nvPr/>
        </p:nvSpPr>
        <p:spPr>
          <a:xfrm>
            <a:off x="533400" y="1143000"/>
            <a:ext cx="8229600" cy="400110"/>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solidFill>
                  <a:srgbClr val="0000CC"/>
                </a:solidFill>
              </a:rPr>
              <a:t>Nothing to report</a:t>
            </a:r>
            <a:endParaRPr lang="en-US" sz="2000" dirty="0">
              <a:solidFill>
                <a:srgbClr val="0000CC"/>
              </a:solidFill>
            </a:endParaRPr>
          </a:p>
        </p:txBody>
      </p:sp>
    </p:spTree>
    <p:extLst>
      <p:ext uri="{BB962C8B-B14F-4D97-AF65-F5344CB8AC3E}">
        <p14:creationId xmlns:p14="http://schemas.microsoft.com/office/powerpoint/2010/main" val="22871745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152400"/>
            <a:ext cx="2960298" cy="646331"/>
          </a:xfrm>
          <a:prstGeom prst="rect">
            <a:avLst/>
          </a:prstGeom>
          <a:noFill/>
        </p:spPr>
        <p:txBody>
          <a:bodyPr wrap="none" rtlCol="0">
            <a:spAutoFit/>
          </a:bodyPr>
          <a:lstStyle/>
          <a:p>
            <a:pPr marL="285750" indent="-285750">
              <a:buFont typeface="Arial" panose="020B0604020202020204" pitchFamily="34" charset="0"/>
              <a:buChar char="•"/>
            </a:pPr>
            <a:endParaRPr lang="en-US" sz="1600" b="1" dirty="0">
              <a:solidFill>
                <a:srgbClr val="000099"/>
              </a:solidFill>
            </a:endParaRPr>
          </a:p>
          <a:p>
            <a:r>
              <a:rPr lang="en-US" sz="2000" b="1" dirty="0" smtClean="0">
                <a:solidFill>
                  <a:srgbClr val="0000CC"/>
                </a:solidFill>
              </a:rPr>
              <a:t>CPCA – </a:t>
            </a:r>
            <a:r>
              <a:rPr lang="en-US" sz="2000" dirty="0" smtClean="0">
                <a:solidFill>
                  <a:srgbClr val="0000CC"/>
                </a:solidFill>
              </a:rPr>
              <a:t>Lynn Warner, Chair</a:t>
            </a:r>
          </a:p>
        </p:txBody>
      </p:sp>
      <p:sp>
        <p:nvSpPr>
          <p:cNvPr id="3" name="Rectangle 2"/>
          <p:cNvSpPr/>
          <p:nvPr/>
        </p:nvSpPr>
        <p:spPr>
          <a:xfrm>
            <a:off x="304800" y="1066800"/>
            <a:ext cx="6553200" cy="1908215"/>
          </a:xfrm>
          <a:prstGeom prst="rect">
            <a:avLst/>
          </a:prstGeom>
        </p:spPr>
        <p:txBody>
          <a:bodyPr wrap="square">
            <a:spAutoFit/>
          </a:bodyPr>
          <a:lstStyle/>
          <a:p>
            <a:pPr marL="285750" indent="-285750">
              <a:buFont typeface="Arial" panose="020B0604020202020204" pitchFamily="34" charset="0"/>
              <a:buChar char="•"/>
            </a:pPr>
            <a:r>
              <a:rPr lang="en-US" sz="2000">
                <a:solidFill>
                  <a:srgbClr val="0000CC"/>
                </a:solidFill>
              </a:rPr>
              <a:t>On Nov 10, CPCA reviewed 1 promotion case</a:t>
            </a:r>
            <a:r>
              <a:rPr lang="en-US" sz="2000" smtClean="0">
                <a:solidFill>
                  <a:srgbClr val="0000CC"/>
                </a:solidFill>
              </a:rPr>
              <a:t>.</a:t>
            </a:r>
          </a:p>
          <a:p>
            <a:endParaRPr lang="en-US" sz="2000">
              <a:solidFill>
                <a:srgbClr val="0000CC"/>
              </a:solidFill>
            </a:endParaRPr>
          </a:p>
          <a:p>
            <a:pPr marL="285750" indent="-285750">
              <a:buFont typeface="Arial" panose="020B0604020202020204" pitchFamily="34" charset="0"/>
              <a:buChar char="•"/>
            </a:pPr>
            <a:r>
              <a:rPr lang="en-US" sz="2000">
                <a:solidFill>
                  <a:srgbClr val="0000CC"/>
                </a:solidFill>
              </a:rPr>
              <a:t>On Nov 23, </a:t>
            </a:r>
            <a:r>
              <a:rPr lang="en-US" sz="2000" smtClean="0">
                <a:solidFill>
                  <a:srgbClr val="0000CC"/>
                </a:solidFill>
              </a:rPr>
              <a:t>CPCA reviewed </a:t>
            </a:r>
            <a:r>
              <a:rPr lang="en-US" sz="2000">
                <a:solidFill>
                  <a:srgbClr val="0000CC"/>
                </a:solidFill>
              </a:rPr>
              <a:t>1 promotion case</a:t>
            </a:r>
            <a:r>
              <a:rPr lang="en-US" sz="2000" smtClean="0">
                <a:solidFill>
                  <a:srgbClr val="0000CC"/>
                </a:solidFill>
              </a:rPr>
              <a:t>.</a:t>
            </a:r>
          </a:p>
          <a:p>
            <a:endParaRPr lang="en-US" sz="2000">
              <a:solidFill>
                <a:srgbClr val="0000CC"/>
              </a:solidFill>
            </a:endParaRPr>
          </a:p>
          <a:p>
            <a:pPr marL="285750" indent="-285750">
              <a:buFont typeface="Arial" panose="020B0604020202020204" pitchFamily="34" charset="0"/>
              <a:buChar char="•"/>
            </a:pPr>
            <a:r>
              <a:rPr lang="en-US" sz="2000" smtClean="0">
                <a:solidFill>
                  <a:srgbClr val="0000CC"/>
                </a:solidFill>
              </a:rPr>
              <a:t>On Dec 8, 1 promotion case is scheduled for review.</a:t>
            </a:r>
            <a:endParaRPr lang="en-US" sz="2000">
              <a:solidFill>
                <a:srgbClr val="0000CC"/>
              </a:solidFill>
            </a:endParaRPr>
          </a:p>
          <a:p>
            <a:endParaRPr lang="en-US">
              <a:solidFill>
                <a:srgbClr val="0000CC"/>
              </a:solidFill>
            </a:endParaRPr>
          </a:p>
        </p:txBody>
      </p:sp>
    </p:spTree>
    <p:extLst>
      <p:ext uri="{BB962C8B-B14F-4D97-AF65-F5344CB8AC3E}">
        <p14:creationId xmlns:p14="http://schemas.microsoft.com/office/powerpoint/2010/main" val="31820851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81000" y="228600"/>
            <a:ext cx="3242619" cy="646331"/>
          </a:xfrm>
          <a:prstGeom prst="rect">
            <a:avLst/>
          </a:prstGeom>
          <a:noFill/>
        </p:spPr>
        <p:txBody>
          <a:bodyPr wrap="none" rtlCol="0">
            <a:spAutoFit/>
          </a:bodyPr>
          <a:lstStyle/>
          <a:p>
            <a:pPr marL="285750" indent="-285750">
              <a:buFont typeface="Arial" panose="020B0604020202020204" pitchFamily="34" charset="0"/>
              <a:buChar char="•"/>
            </a:pPr>
            <a:endParaRPr lang="en-US" sz="1600" b="1" dirty="0">
              <a:solidFill>
                <a:srgbClr val="000099"/>
              </a:solidFill>
            </a:endParaRPr>
          </a:p>
          <a:p>
            <a:r>
              <a:rPr lang="en-US" sz="2000" b="1" dirty="0" smtClean="0">
                <a:solidFill>
                  <a:srgbClr val="0000CC"/>
                </a:solidFill>
              </a:rPr>
              <a:t>GAC – </a:t>
            </a:r>
            <a:r>
              <a:rPr lang="en-US" sz="2000" dirty="0" smtClean="0">
                <a:solidFill>
                  <a:srgbClr val="0000CC"/>
                </a:solidFill>
              </a:rPr>
              <a:t>Ronald </a:t>
            </a:r>
            <a:r>
              <a:rPr lang="en-US" sz="2000" dirty="0" err="1" smtClean="0">
                <a:solidFill>
                  <a:srgbClr val="0000CC"/>
                </a:solidFill>
              </a:rPr>
              <a:t>Toseland</a:t>
            </a:r>
            <a:r>
              <a:rPr lang="en-US" sz="2000" dirty="0" smtClean="0">
                <a:solidFill>
                  <a:srgbClr val="0000CC"/>
                </a:solidFill>
              </a:rPr>
              <a:t>, Chair</a:t>
            </a:r>
          </a:p>
        </p:txBody>
      </p:sp>
      <p:sp>
        <p:nvSpPr>
          <p:cNvPr id="6" name="TextBox 5"/>
          <p:cNvSpPr txBox="1"/>
          <p:nvPr/>
        </p:nvSpPr>
        <p:spPr>
          <a:xfrm>
            <a:off x="457200" y="1066800"/>
            <a:ext cx="8229600" cy="1631216"/>
          </a:xfrm>
          <a:prstGeom prst="rect">
            <a:avLst/>
          </a:prstGeom>
          <a:noFill/>
        </p:spPr>
        <p:txBody>
          <a:bodyPr wrap="square" rtlCol="0">
            <a:spAutoFit/>
          </a:bodyPr>
          <a:lstStyle/>
          <a:p>
            <a:r>
              <a:rPr lang="en-US" sz="2000">
                <a:solidFill>
                  <a:srgbClr val="0000CC"/>
                </a:solidFill>
              </a:rPr>
              <a:t>The GAC unanimously approved a proposal from the School of Education to establish a Graduate Certificate Program in TESOL Online. The certificate is designed to enable in-service teachers to fulfill a new NYS requirement for teaching English as a second language. </a:t>
            </a:r>
          </a:p>
          <a:p>
            <a:r>
              <a:rPr lang="en-US" sz="2000" b="1"/>
              <a:t> </a:t>
            </a:r>
            <a:endParaRPr lang="en-US" sz="2000"/>
          </a:p>
        </p:txBody>
      </p:sp>
    </p:spTree>
    <p:extLst>
      <p:ext uri="{BB962C8B-B14F-4D97-AF65-F5344CB8AC3E}">
        <p14:creationId xmlns:p14="http://schemas.microsoft.com/office/powerpoint/2010/main" val="361530635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81000" y="304800"/>
            <a:ext cx="3936142" cy="400110"/>
          </a:xfrm>
          <a:prstGeom prst="rect">
            <a:avLst/>
          </a:prstGeom>
          <a:noFill/>
        </p:spPr>
        <p:txBody>
          <a:bodyPr wrap="none" rtlCol="0">
            <a:spAutoFit/>
          </a:bodyPr>
          <a:lstStyle/>
          <a:p>
            <a:r>
              <a:rPr lang="en-US" sz="2000" b="1" dirty="0" smtClean="0">
                <a:solidFill>
                  <a:srgbClr val="0000CC"/>
                </a:solidFill>
              </a:rPr>
              <a:t>GOV – </a:t>
            </a:r>
            <a:r>
              <a:rPr lang="en-US" sz="2000" dirty="0" smtClean="0">
                <a:solidFill>
                  <a:srgbClr val="0000CC"/>
                </a:solidFill>
              </a:rPr>
              <a:t>James Collins,  </a:t>
            </a:r>
            <a:r>
              <a:rPr lang="en-US" sz="2000" smtClean="0">
                <a:solidFill>
                  <a:srgbClr val="0000CC"/>
                </a:solidFill>
              </a:rPr>
              <a:t>Chair   (1 of 2)</a:t>
            </a:r>
            <a:endParaRPr lang="en-US" sz="2000" dirty="0" smtClean="0">
              <a:solidFill>
                <a:srgbClr val="0000CC"/>
              </a:solidFill>
            </a:endParaRPr>
          </a:p>
        </p:txBody>
      </p:sp>
      <p:sp>
        <p:nvSpPr>
          <p:cNvPr id="6" name="TextBox 5"/>
          <p:cNvSpPr txBox="1"/>
          <p:nvPr/>
        </p:nvSpPr>
        <p:spPr>
          <a:xfrm>
            <a:off x="457200" y="838200"/>
            <a:ext cx="8229600" cy="5016758"/>
          </a:xfrm>
          <a:prstGeom prst="rect">
            <a:avLst/>
          </a:prstGeom>
          <a:noFill/>
        </p:spPr>
        <p:txBody>
          <a:bodyPr wrap="square" rtlCol="0">
            <a:spAutoFit/>
          </a:bodyPr>
          <a:lstStyle/>
          <a:p>
            <a:r>
              <a:rPr lang="en-US" sz="2000" b="1">
                <a:solidFill>
                  <a:srgbClr val="0000CC"/>
                </a:solidFill>
              </a:rPr>
              <a:t>Old business:</a:t>
            </a:r>
            <a:endParaRPr lang="en-US" sz="2000">
              <a:solidFill>
                <a:srgbClr val="0000CC"/>
              </a:solidFill>
            </a:endParaRPr>
          </a:p>
          <a:p>
            <a:r>
              <a:rPr lang="en-US" sz="2000">
                <a:solidFill>
                  <a:srgbClr val="0000CC"/>
                </a:solidFill>
              </a:rPr>
              <a:t>The two primary committees continue work on their major responsibilities for the year. These are:</a:t>
            </a:r>
          </a:p>
          <a:p>
            <a:pPr lvl="0"/>
            <a:r>
              <a:rPr lang="en-US" sz="2000" u="sng">
                <a:solidFill>
                  <a:srgbClr val="0000CC"/>
                </a:solidFill>
              </a:rPr>
              <a:t>Committee on Assessment of Governance and Consultation</a:t>
            </a:r>
            <a:r>
              <a:rPr lang="en-US" sz="2000">
                <a:solidFill>
                  <a:srgbClr val="0000CC"/>
                </a:solidFill>
              </a:rPr>
              <a:t>: As part of conducting a biennial survey of Senate constituencies, the Assessment Committee is discussing the use of targeted surveys and face-to-face meetings with constituents; </a:t>
            </a:r>
          </a:p>
          <a:p>
            <a:pPr lvl="0"/>
            <a:r>
              <a:rPr lang="en-US" sz="2000" u="sng">
                <a:solidFill>
                  <a:srgbClr val="0000CC"/>
                </a:solidFill>
              </a:rPr>
              <a:t>Committee on Liaison &amp; Election</a:t>
            </a:r>
            <a:r>
              <a:rPr lang="en-US" sz="2000">
                <a:solidFill>
                  <a:srgbClr val="0000CC"/>
                </a:solidFill>
              </a:rPr>
              <a:t>: In addition to planning for the annual election of Senators</a:t>
            </a:r>
          </a:p>
          <a:p>
            <a:pPr lvl="1"/>
            <a:r>
              <a:rPr lang="en-US" sz="2000">
                <a:solidFill>
                  <a:srgbClr val="0000CC"/>
                </a:solidFill>
              </a:rPr>
              <a:t>Liaison is holding a food drive, with delivery date of 12/7, for a regional food bank;</a:t>
            </a:r>
          </a:p>
          <a:p>
            <a:pPr lvl="1"/>
            <a:r>
              <a:rPr lang="en-US" sz="2000">
                <a:solidFill>
                  <a:srgbClr val="0000CC"/>
                </a:solidFill>
              </a:rPr>
              <a:t>Planning a Senate Forum on Sustainability for the spring (see “New Business” below)</a:t>
            </a:r>
          </a:p>
          <a:p>
            <a:pPr lvl="1"/>
            <a:r>
              <a:rPr lang="en-US" sz="2000">
                <a:solidFill>
                  <a:srgbClr val="0000CC"/>
                </a:solidFill>
              </a:rPr>
              <a:t>Discussion on creating an introduction to the Senate Website</a:t>
            </a:r>
          </a:p>
          <a:p>
            <a:pPr lvl="1"/>
            <a:r>
              <a:rPr lang="en-US" sz="2000">
                <a:solidFill>
                  <a:srgbClr val="0000CC"/>
                </a:solidFill>
              </a:rPr>
              <a:t>Working on creating two new listservs to improve communications with part-time faculty and emeriti</a:t>
            </a:r>
          </a:p>
        </p:txBody>
      </p:sp>
    </p:spTree>
    <p:extLst>
      <p:ext uri="{BB962C8B-B14F-4D97-AF65-F5344CB8AC3E}">
        <p14:creationId xmlns:p14="http://schemas.microsoft.com/office/powerpoint/2010/main" val="31904799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81000" y="304800"/>
            <a:ext cx="3936142" cy="400110"/>
          </a:xfrm>
          <a:prstGeom prst="rect">
            <a:avLst/>
          </a:prstGeom>
          <a:noFill/>
        </p:spPr>
        <p:txBody>
          <a:bodyPr wrap="none" rtlCol="0">
            <a:spAutoFit/>
          </a:bodyPr>
          <a:lstStyle/>
          <a:p>
            <a:r>
              <a:rPr lang="en-US" sz="2000" b="1" dirty="0" smtClean="0">
                <a:solidFill>
                  <a:srgbClr val="0000CC"/>
                </a:solidFill>
              </a:rPr>
              <a:t>GOV – </a:t>
            </a:r>
            <a:r>
              <a:rPr lang="en-US" sz="2000" dirty="0" smtClean="0">
                <a:solidFill>
                  <a:srgbClr val="0000CC"/>
                </a:solidFill>
              </a:rPr>
              <a:t>James Collins,  </a:t>
            </a:r>
            <a:r>
              <a:rPr lang="en-US" sz="2000" smtClean="0">
                <a:solidFill>
                  <a:srgbClr val="0000CC"/>
                </a:solidFill>
              </a:rPr>
              <a:t>Chair   (2 of 3)</a:t>
            </a:r>
            <a:endParaRPr lang="en-US" sz="2000" dirty="0" smtClean="0">
              <a:solidFill>
                <a:srgbClr val="0000CC"/>
              </a:solidFill>
            </a:endParaRPr>
          </a:p>
        </p:txBody>
      </p:sp>
      <p:sp>
        <p:nvSpPr>
          <p:cNvPr id="6" name="TextBox 5"/>
          <p:cNvSpPr txBox="1"/>
          <p:nvPr/>
        </p:nvSpPr>
        <p:spPr>
          <a:xfrm>
            <a:off x="457200" y="838200"/>
            <a:ext cx="8229600" cy="5632311"/>
          </a:xfrm>
          <a:prstGeom prst="rect">
            <a:avLst/>
          </a:prstGeom>
          <a:noFill/>
        </p:spPr>
        <p:txBody>
          <a:bodyPr wrap="square" rtlCol="0">
            <a:spAutoFit/>
          </a:bodyPr>
          <a:lstStyle/>
          <a:p>
            <a:r>
              <a:rPr lang="en-US" sz="2000">
                <a:solidFill>
                  <a:srgbClr val="0000CC"/>
                </a:solidFill>
              </a:rPr>
              <a:t>The Council has </a:t>
            </a:r>
            <a:endParaRPr lang="en-US" sz="2000" smtClean="0">
              <a:solidFill>
                <a:srgbClr val="0000CC"/>
              </a:solidFill>
            </a:endParaRPr>
          </a:p>
          <a:p>
            <a:endParaRPr lang="en-US" sz="2000">
              <a:solidFill>
                <a:srgbClr val="0000CC"/>
              </a:solidFill>
            </a:endParaRPr>
          </a:p>
          <a:p>
            <a:pPr lvl="0"/>
            <a:r>
              <a:rPr lang="en-US" sz="2000">
                <a:solidFill>
                  <a:srgbClr val="0000CC"/>
                </a:solidFill>
              </a:rPr>
              <a:t>decided to (a) drop a proposed </a:t>
            </a:r>
            <a:r>
              <a:rPr lang="en-US" sz="2000" u="sng">
                <a:solidFill>
                  <a:srgbClr val="0000CC"/>
                </a:solidFill>
              </a:rPr>
              <a:t>UAC</a:t>
            </a:r>
            <a:r>
              <a:rPr lang="en-US" sz="2000">
                <a:solidFill>
                  <a:srgbClr val="0000CC"/>
                </a:solidFill>
              </a:rPr>
              <a:t> charter amendment (after consultation with a UAC co-chair); (b) continue inquiry into a proposed amendment for the </a:t>
            </a:r>
            <a:r>
              <a:rPr lang="en-US" sz="2000" u="sng">
                <a:solidFill>
                  <a:srgbClr val="0000CC"/>
                </a:solidFill>
              </a:rPr>
              <a:t>CAA</a:t>
            </a:r>
            <a:r>
              <a:rPr lang="en-US" sz="2000">
                <a:solidFill>
                  <a:srgbClr val="0000CC"/>
                </a:solidFill>
              </a:rPr>
              <a:t> (in consultation with chair and IR). </a:t>
            </a:r>
            <a:endParaRPr lang="en-US" sz="2000" smtClean="0">
              <a:solidFill>
                <a:srgbClr val="0000CC"/>
              </a:solidFill>
            </a:endParaRPr>
          </a:p>
          <a:p>
            <a:pPr lvl="0"/>
            <a:endParaRPr lang="en-US" sz="2000">
              <a:solidFill>
                <a:srgbClr val="0000CC"/>
              </a:solidFill>
            </a:endParaRPr>
          </a:p>
          <a:p>
            <a:pPr lvl="0"/>
            <a:r>
              <a:rPr lang="en-US" sz="2000" u="sng">
                <a:solidFill>
                  <a:srgbClr val="0000CC"/>
                </a:solidFill>
              </a:rPr>
              <a:t>confirmed the responsibility of the Chair of Governance</a:t>
            </a:r>
            <a:r>
              <a:rPr lang="en-US" sz="2000">
                <a:solidFill>
                  <a:srgbClr val="0000CC"/>
                </a:solidFill>
              </a:rPr>
              <a:t> to resolve questions about the obligation to post Senate information on the Senate website. </a:t>
            </a:r>
            <a:endParaRPr lang="en-US" sz="2000" smtClean="0">
              <a:solidFill>
                <a:srgbClr val="0000CC"/>
              </a:solidFill>
            </a:endParaRPr>
          </a:p>
          <a:p>
            <a:pPr lvl="0"/>
            <a:endParaRPr lang="en-US" sz="2000">
              <a:solidFill>
                <a:srgbClr val="0000CC"/>
              </a:solidFill>
            </a:endParaRPr>
          </a:p>
          <a:p>
            <a:pPr lvl="0"/>
            <a:r>
              <a:rPr lang="en-US" sz="2000">
                <a:solidFill>
                  <a:srgbClr val="0000CC"/>
                </a:solidFill>
              </a:rPr>
              <a:t>reviewed, revised and approved lists of nominees for review panels for </a:t>
            </a:r>
            <a:r>
              <a:rPr lang="en-US" sz="2000" u="sng">
                <a:solidFill>
                  <a:srgbClr val="0000CC"/>
                </a:solidFill>
              </a:rPr>
              <a:t>Excellence Awards in Teaching, Professional Service, Librarianship, Support (Classified) Service, Academic Service, and Research &amp; Creative Activities</a:t>
            </a:r>
            <a:r>
              <a:rPr lang="en-US" sz="2000">
                <a:solidFill>
                  <a:srgbClr val="0000CC"/>
                </a:solidFill>
              </a:rPr>
              <a:t>. </a:t>
            </a:r>
            <a:endParaRPr lang="en-US" sz="2000" smtClean="0">
              <a:solidFill>
                <a:srgbClr val="0000CC"/>
              </a:solidFill>
            </a:endParaRPr>
          </a:p>
          <a:p>
            <a:pPr lvl="0"/>
            <a:endParaRPr lang="en-US" sz="2000">
              <a:solidFill>
                <a:srgbClr val="0000CC"/>
              </a:solidFill>
            </a:endParaRPr>
          </a:p>
          <a:p>
            <a:r>
              <a:rPr lang="en-US" sz="2000">
                <a:solidFill>
                  <a:srgbClr val="0000CC"/>
                </a:solidFill>
              </a:rPr>
              <a:t>At its meeting on 11/9, the Council discussed a proposal from UUP for a </a:t>
            </a:r>
            <a:r>
              <a:rPr lang="en-US" sz="2000" u="sng">
                <a:solidFill>
                  <a:srgbClr val="0000CC"/>
                </a:solidFill>
              </a:rPr>
              <a:t>University Ombudsperson</a:t>
            </a:r>
            <a:r>
              <a:rPr lang="en-US" sz="2000">
                <a:solidFill>
                  <a:srgbClr val="0000CC"/>
                </a:solidFill>
              </a:rPr>
              <a:t>. We have established a small working group to review and discuss the proposal more thoroughly and bring the matter back to the Council on 12/14. We are communicating with CPCA, which is also reviewing the proposal, before making a recommendation to the Senate</a:t>
            </a:r>
          </a:p>
        </p:txBody>
      </p:sp>
    </p:spTree>
    <p:extLst>
      <p:ext uri="{BB962C8B-B14F-4D97-AF65-F5344CB8AC3E}">
        <p14:creationId xmlns:p14="http://schemas.microsoft.com/office/powerpoint/2010/main" val="363706910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81000" y="304800"/>
            <a:ext cx="4008277" cy="400110"/>
          </a:xfrm>
          <a:prstGeom prst="rect">
            <a:avLst/>
          </a:prstGeom>
          <a:noFill/>
        </p:spPr>
        <p:txBody>
          <a:bodyPr wrap="none" rtlCol="0">
            <a:spAutoFit/>
          </a:bodyPr>
          <a:lstStyle/>
          <a:p>
            <a:r>
              <a:rPr lang="en-US" sz="2000" b="1" dirty="0" smtClean="0">
                <a:solidFill>
                  <a:srgbClr val="0000CC"/>
                </a:solidFill>
              </a:rPr>
              <a:t>GOV – </a:t>
            </a:r>
            <a:r>
              <a:rPr lang="en-US" sz="2000" dirty="0" smtClean="0">
                <a:solidFill>
                  <a:srgbClr val="0000CC"/>
                </a:solidFill>
              </a:rPr>
              <a:t>James Collins,  </a:t>
            </a:r>
            <a:r>
              <a:rPr lang="en-US" sz="2000" smtClean="0">
                <a:solidFill>
                  <a:srgbClr val="0000CC"/>
                </a:solidFill>
              </a:rPr>
              <a:t>Chair   (3of 3)</a:t>
            </a:r>
            <a:endParaRPr lang="en-US" sz="2000" dirty="0" smtClean="0">
              <a:solidFill>
                <a:srgbClr val="0000CC"/>
              </a:solidFill>
            </a:endParaRPr>
          </a:p>
        </p:txBody>
      </p:sp>
      <p:sp>
        <p:nvSpPr>
          <p:cNvPr id="6" name="TextBox 5"/>
          <p:cNvSpPr txBox="1"/>
          <p:nvPr/>
        </p:nvSpPr>
        <p:spPr>
          <a:xfrm>
            <a:off x="457200" y="838200"/>
            <a:ext cx="8229600" cy="2862322"/>
          </a:xfrm>
          <a:prstGeom prst="rect">
            <a:avLst/>
          </a:prstGeom>
          <a:noFill/>
        </p:spPr>
        <p:txBody>
          <a:bodyPr wrap="square" rtlCol="0">
            <a:spAutoFit/>
          </a:bodyPr>
          <a:lstStyle/>
          <a:p>
            <a:r>
              <a:rPr lang="en-US" sz="2000" b="1">
                <a:solidFill>
                  <a:srgbClr val="0000CC"/>
                </a:solidFill>
              </a:rPr>
              <a:t>New business: </a:t>
            </a:r>
            <a:endParaRPr lang="en-US" sz="2000">
              <a:solidFill>
                <a:srgbClr val="0000CC"/>
              </a:solidFill>
            </a:endParaRPr>
          </a:p>
          <a:p>
            <a:r>
              <a:rPr lang="en-US" sz="2000">
                <a:solidFill>
                  <a:srgbClr val="0000CC"/>
                </a:solidFill>
              </a:rPr>
              <a:t> </a:t>
            </a:r>
          </a:p>
          <a:p>
            <a:r>
              <a:rPr lang="en-US" sz="2000">
                <a:solidFill>
                  <a:srgbClr val="0000CC"/>
                </a:solidFill>
              </a:rPr>
              <a:t>The Liaison Committee is working with our GSA representative to plan a </a:t>
            </a:r>
            <a:r>
              <a:rPr lang="en-US" sz="2000" u="sng">
                <a:solidFill>
                  <a:srgbClr val="0000CC"/>
                </a:solidFill>
              </a:rPr>
              <a:t>Senate Forum on Sustainability Across the Curriculum</a:t>
            </a:r>
            <a:r>
              <a:rPr lang="en-US" sz="2000">
                <a:solidFill>
                  <a:srgbClr val="0000CC"/>
                </a:solidFill>
              </a:rPr>
              <a:t>. The purpose is to encourage discussion across numerous UA departments on sustainability-themed courses in their undergraduate and graduate programs. The Forum is planned for early in the Spring 2016 Semester.</a:t>
            </a:r>
          </a:p>
          <a:p>
            <a:r>
              <a:rPr lang="en-US" sz="2000">
                <a:solidFill>
                  <a:srgbClr val="0000CC"/>
                </a:solidFill>
              </a:rPr>
              <a:t> </a:t>
            </a:r>
          </a:p>
          <a:p>
            <a:r>
              <a:rPr lang="en-US" sz="2000">
                <a:solidFill>
                  <a:srgbClr val="0000CC"/>
                </a:solidFill>
              </a:rPr>
              <a:t> </a:t>
            </a:r>
          </a:p>
        </p:txBody>
      </p:sp>
    </p:spTree>
    <p:extLst>
      <p:ext uri="{BB962C8B-B14F-4D97-AF65-F5344CB8AC3E}">
        <p14:creationId xmlns:p14="http://schemas.microsoft.com/office/powerpoint/2010/main" val="11147362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18554" y="76200"/>
            <a:ext cx="3101235" cy="1015663"/>
          </a:xfrm>
          <a:prstGeom prst="rect">
            <a:avLst/>
          </a:prstGeom>
          <a:noFill/>
        </p:spPr>
        <p:txBody>
          <a:bodyPr wrap="none" rtlCol="0">
            <a:spAutoFit/>
          </a:bodyPr>
          <a:lstStyle/>
          <a:p>
            <a:pPr algn="ctr"/>
            <a:r>
              <a:rPr lang="en-US" sz="2000" b="1" smtClean="0">
                <a:solidFill>
                  <a:srgbClr val="000099"/>
                </a:solidFill>
              </a:rPr>
              <a:t>University Senate</a:t>
            </a:r>
            <a:endParaRPr lang="en-US" sz="2000" b="1" dirty="0" smtClean="0">
              <a:solidFill>
                <a:srgbClr val="000099"/>
              </a:solidFill>
            </a:endParaRPr>
          </a:p>
          <a:p>
            <a:pPr algn="ctr"/>
            <a:r>
              <a:rPr lang="en-US" sz="2000" b="1" smtClean="0">
                <a:solidFill>
                  <a:srgbClr val="000099"/>
                </a:solidFill>
              </a:rPr>
              <a:t>Monday, December 7, 2015</a:t>
            </a:r>
          </a:p>
          <a:p>
            <a:pPr algn="ctr"/>
            <a:r>
              <a:rPr lang="en-US" sz="2000" b="1" smtClean="0">
                <a:solidFill>
                  <a:srgbClr val="000099"/>
                </a:solidFill>
              </a:rPr>
              <a:t>Agenda (2 of 2)</a:t>
            </a:r>
            <a:endParaRPr lang="en-US" sz="2000" b="1" dirty="0" smtClean="0">
              <a:solidFill>
                <a:srgbClr val="000099"/>
              </a:solidFill>
            </a:endParaRPr>
          </a:p>
        </p:txBody>
      </p:sp>
      <p:sp>
        <p:nvSpPr>
          <p:cNvPr id="5" name="TextBox 4"/>
          <p:cNvSpPr txBox="1"/>
          <p:nvPr/>
        </p:nvSpPr>
        <p:spPr>
          <a:xfrm>
            <a:off x="0" y="990600"/>
            <a:ext cx="9123096" cy="4647426"/>
          </a:xfrm>
          <a:prstGeom prst="rect">
            <a:avLst/>
          </a:prstGeom>
          <a:noFill/>
          <a:ln>
            <a:noFill/>
          </a:ln>
        </p:spPr>
        <p:txBody>
          <a:bodyPr wrap="square" rtlCol="0">
            <a:spAutoFit/>
          </a:bodyPr>
          <a:lstStyle/>
          <a:p>
            <a:r>
              <a:rPr lang="en-US" sz="800"/>
              <a:t> </a:t>
            </a:r>
            <a:endParaRPr lang="en-US" b="1" u="sng">
              <a:solidFill>
                <a:srgbClr val="0000CC"/>
              </a:solidFill>
            </a:endParaRPr>
          </a:p>
          <a:p>
            <a:r>
              <a:rPr lang="en-US" sz="800">
                <a:solidFill>
                  <a:srgbClr val="0000CC"/>
                </a:solidFill>
              </a:rPr>
              <a:t> </a:t>
            </a:r>
            <a:endParaRPr lang="en-US" sz="4000" b="1">
              <a:solidFill>
                <a:srgbClr val="0000CC"/>
              </a:solidFill>
            </a:endParaRPr>
          </a:p>
          <a:p>
            <a:pPr marL="285750" lvl="0" indent="-285750">
              <a:buFont typeface="Arial" panose="020B0604020202020204" pitchFamily="34" charset="0"/>
              <a:buChar char="•"/>
            </a:pPr>
            <a:r>
              <a:rPr lang="en-US" sz="2000" b="1" smtClean="0">
                <a:solidFill>
                  <a:srgbClr val="0000CC"/>
                </a:solidFill>
              </a:rPr>
              <a:t>Unfinished Business</a:t>
            </a:r>
            <a:endParaRPr lang="en-US" sz="2000" b="1">
              <a:solidFill>
                <a:srgbClr val="0000CC"/>
              </a:solidFill>
            </a:endParaRPr>
          </a:p>
          <a:p>
            <a:endParaRPr lang="en-US" sz="2000" b="1" smtClean="0">
              <a:solidFill>
                <a:srgbClr val="0000CC"/>
              </a:solidFill>
            </a:endParaRPr>
          </a:p>
          <a:p>
            <a:r>
              <a:rPr lang="en-US" sz="2000" b="1">
                <a:solidFill>
                  <a:srgbClr val="0000CC"/>
                </a:solidFill>
              </a:rPr>
              <a:t>	</a:t>
            </a:r>
            <a:r>
              <a:rPr lang="en-US" sz="2000" smtClean="0">
                <a:solidFill>
                  <a:srgbClr val="0000CC"/>
                </a:solidFill>
              </a:rPr>
              <a:t>A</a:t>
            </a:r>
            <a:r>
              <a:rPr lang="en-US" sz="2000" b="1" smtClean="0">
                <a:solidFill>
                  <a:srgbClr val="0000CC"/>
                </a:solidFill>
              </a:rPr>
              <a:t>. </a:t>
            </a:r>
            <a:r>
              <a:rPr lang="en-US" sz="2000" smtClean="0">
                <a:solidFill>
                  <a:srgbClr val="0000CC"/>
                </a:solidFill>
              </a:rPr>
              <a:t>Senate Bill 1516-02 Proposal to Establish a B.A. English/M.A. Liberal 			Studies Program</a:t>
            </a:r>
            <a:endParaRPr lang="en-US" sz="2000">
              <a:solidFill>
                <a:srgbClr val="0000CC"/>
              </a:solidFill>
            </a:endParaRPr>
          </a:p>
          <a:p>
            <a:endParaRPr lang="en-US" sz="2000" b="1">
              <a:solidFill>
                <a:srgbClr val="0000CC"/>
              </a:solidFill>
            </a:endParaRPr>
          </a:p>
          <a:p>
            <a:pPr marL="285750" indent="-285750">
              <a:buFont typeface="Arial" panose="020B0604020202020204" pitchFamily="34" charset="0"/>
              <a:buChar char="•"/>
            </a:pPr>
            <a:r>
              <a:rPr lang="en-US" sz="2000" b="1" smtClean="0">
                <a:solidFill>
                  <a:srgbClr val="0000CC"/>
                </a:solidFill>
              </a:rPr>
              <a:t>New </a:t>
            </a:r>
            <a:r>
              <a:rPr lang="en-US" sz="2000" b="1">
                <a:solidFill>
                  <a:srgbClr val="0000CC"/>
                </a:solidFill>
              </a:rPr>
              <a:t>Business</a:t>
            </a:r>
            <a:endParaRPr lang="en-US" sz="2000">
              <a:solidFill>
                <a:srgbClr val="0000CC"/>
              </a:solidFill>
            </a:endParaRPr>
          </a:p>
          <a:p>
            <a:endParaRPr lang="en-US" sz="2000">
              <a:solidFill>
                <a:srgbClr val="0000CC"/>
              </a:solidFill>
            </a:endParaRPr>
          </a:p>
          <a:p>
            <a:r>
              <a:rPr lang="en-US" sz="2000" b="1" smtClean="0">
                <a:solidFill>
                  <a:srgbClr val="0000CC"/>
                </a:solidFill>
              </a:rPr>
              <a:t>	</a:t>
            </a:r>
            <a:r>
              <a:rPr lang="en-US" sz="2000" smtClean="0">
                <a:solidFill>
                  <a:srgbClr val="0000CC"/>
                </a:solidFill>
              </a:rPr>
              <a:t>A</a:t>
            </a:r>
            <a:r>
              <a:rPr lang="en-US" sz="2000" b="1">
                <a:solidFill>
                  <a:srgbClr val="0000CC"/>
                </a:solidFill>
              </a:rPr>
              <a:t>. </a:t>
            </a:r>
            <a:r>
              <a:rPr lang="en-US" sz="2000">
                <a:solidFill>
                  <a:srgbClr val="0000CC"/>
                </a:solidFill>
              </a:rPr>
              <a:t>Report of the Graduate Stipend </a:t>
            </a:r>
            <a:r>
              <a:rPr lang="en-US" sz="2000" smtClean="0">
                <a:solidFill>
                  <a:srgbClr val="0000CC"/>
                </a:solidFill>
              </a:rPr>
              <a:t>Committee</a:t>
            </a:r>
          </a:p>
          <a:p>
            <a:r>
              <a:rPr lang="en-US" sz="2000" smtClean="0">
                <a:solidFill>
                  <a:srgbClr val="0000CC"/>
                </a:solidFill>
              </a:rPr>
              <a:t>	B.  Report of the Blue Ribbon Panel on Part-time and Contingent Faculty and 		Staff</a:t>
            </a:r>
          </a:p>
          <a:p>
            <a:r>
              <a:rPr lang="en-US" sz="2000" smtClean="0">
                <a:solidFill>
                  <a:srgbClr val="0000CC"/>
                </a:solidFill>
              </a:rPr>
              <a:t>	C.  UUP Report on Contingent Labor at the University at Albany</a:t>
            </a:r>
            <a:endParaRPr lang="en-US" sz="2000">
              <a:solidFill>
                <a:srgbClr val="0000CC"/>
              </a:solidFill>
            </a:endParaRPr>
          </a:p>
          <a:p>
            <a:endParaRPr lang="en-US" sz="2000">
              <a:solidFill>
                <a:srgbClr val="0000CC"/>
              </a:solidFill>
            </a:endParaRPr>
          </a:p>
          <a:p>
            <a:pPr marL="285750" lvl="0" indent="-285750">
              <a:buFont typeface="Arial" panose="020B0604020202020204" pitchFamily="34" charset="0"/>
              <a:buChar char="•"/>
            </a:pPr>
            <a:r>
              <a:rPr lang="en-US" sz="2000" b="1" smtClean="0">
                <a:solidFill>
                  <a:srgbClr val="0000CC"/>
                </a:solidFill>
              </a:rPr>
              <a:t>Adjournment</a:t>
            </a:r>
            <a:endParaRPr lang="en-US" sz="2000">
              <a:solidFill>
                <a:srgbClr val="0000CC"/>
              </a:solidFill>
            </a:endParaRPr>
          </a:p>
          <a:p>
            <a:pPr marL="285750" lvl="0" indent="-285750">
              <a:buFont typeface="Arial" panose="020B0604020202020204" pitchFamily="34" charset="0"/>
              <a:buChar char="•"/>
            </a:pPr>
            <a:endParaRPr lang="en-US" sz="2000" b="1" dirty="0">
              <a:solidFill>
                <a:srgbClr val="0000CC"/>
              </a:solidFill>
            </a:endParaRPr>
          </a:p>
        </p:txBody>
      </p:sp>
    </p:spTree>
    <p:extLst>
      <p:ext uri="{BB962C8B-B14F-4D97-AF65-F5344CB8AC3E}">
        <p14:creationId xmlns:p14="http://schemas.microsoft.com/office/powerpoint/2010/main" val="409273073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152400"/>
            <a:ext cx="4495800" cy="646331"/>
          </a:xfrm>
          <a:prstGeom prst="rect">
            <a:avLst/>
          </a:prstGeom>
          <a:noFill/>
        </p:spPr>
        <p:txBody>
          <a:bodyPr wrap="square" rtlCol="0">
            <a:spAutoFit/>
          </a:bodyPr>
          <a:lstStyle/>
          <a:p>
            <a:pPr marL="285750" indent="-285750">
              <a:buFont typeface="Arial" panose="020B0604020202020204" pitchFamily="34" charset="0"/>
              <a:buChar char="•"/>
            </a:pPr>
            <a:endParaRPr lang="en-US" sz="1600" b="1" dirty="0">
              <a:solidFill>
                <a:srgbClr val="000099"/>
              </a:solidFill>
            </a:endParaRPr>
          </a:p>
          <a:p>
            <a:r>
              <a:rPr lang="en-US" sz="2000" b="1" dirty="0" smtClean="0">
                <a:solidFill>
                  <a:srgbClr val="0000CC"/>
                </a:solidFill>
              </a:rPr>
              <a:t>LISC – </a:t>
            </a:r>
            <a:r>
              <a:rPr lang="en-US" sz="2000" dirty="0" smtClean="0">
                <a:solidFill>
                  <a:srgbClr val="0000CC"/>
                </a:solidFill>
              </a:rPr>
              <a:t>David </a:t>
            </a:r>
            <a:r>
              <a:rPr lang="en-US" sz="2000" dirty="0" err="1" smtClean="0">
                <a:solidFill>
                  <a:srgbClr val="0000CC"/>
                </a:solidFill>
              </a:rPr>
              <a:t>Mamorella</a:t>
            </a:r>
            <a:r>
              <a:rPr lang="en-US" sz="2000" smtClean="0">
                <a:solidFill>
                  <a:srgbClr val="0000CC"/>
                </a:solidFill>
              </a:rPr>
              <a:t>, Chair  (1 of 5)</a:t>
            </a:r>
            <a:endParaRPr lang="en-US" sz="2000" dirty="0" smtClean="0">
              <a:solidFill>
                <a:srgbClr val="0000CC"/>
              </a:solidFill>
            </a:endParaRPr>
          </a:p>
        </p:txBody>
      </p:sp>
      <p:sp>
        <p:nvSpPr>
          <p:cNvPr id="6" name="TextBox 5"/>
          <p:cNvSpPr txBox="1"/>
          <p:nvPr/>
        </p:nvSpPr>
        <p:spPr>
          <a:xfrm>
            <a:off x="304800" y="1143000"/>
            <a:ext cx="8077200" cy="5016758"/>
          </a:xfrm>
          <a:prstGeom prst="rect">
            <a:avLst/>
          </a:prstGeom>
          <a:noFill/>
        </p:spPr>
        <p:txBody>
          <a:bodyPr wrap="square" rtlCol="0">
            <a:spAutoFit/>
          </a:bodyPr>
          <a:lstStyle/>
          <a:p>
            <a:r>
              <a:rPr lang="en-US" sz="2000" b="1" u="sng">
                <a:solidFill>
                  <a:srgbClr val="0000CC"/>
                </a:solidFill>
              </a:rPr>
              <a:t>ITS Report – Carole Sweeton (Interim CIO</a:t>
            </a:r>
            <a:r>
              <a:rPr lang="en-US" sz="2000" b="1" u="sng" smtClean="0">
                <a:solidFill>
                  <a:srgbClr val="0000CC"/>
                </a:solidFill>
              </a:rPr>
              <a:t>)</a:t>
            </a:r>
          </a:p>
          <a:p>
            <a:endParaRPr lang="en-US" sz="2000">
              <a:solidFill>
                <a:srgbClr val="0000CC"/>
              </a:solidFill>
            </a:endParaRPr>
          </a:p>
          <a:p>
            <a:pPr marL="342900" lvl="0" indent="-342900">
              <a:buFont typeface="Arial" panose="020B0604020202020204" pitchFamily="34" charset="0"/>
              <a:buChar char="•"/>
            </a:pPr>
            <a:r>
              <a:rPr lang="en-US" sz="2000">
                <a:solidFill>
                  <a:srgbClr val="0000CC"/>
                </a:solidFill>
              </a:rPr>
              <a:t>AV is being finished in the new Information Technology Building (ITB)</a:t>
            </a:r>
          </a:p>
          <a:p>
            <a:pPr marL="342900" lvl="0" indent="-342900">
              <a:buFont typeface="Arial" panose="020B0604020202020204" pitchFamily="34" charset="0"/>
              <a:buChar char="•"/>
            </a:pPr>
            <a:r>
              <a:rPr lang="en-US" sz="2000">
                <a:solidFill>
                  <a:srgbClr val="0000CC"/>
                </a:solidFill>
              </a:rPr>
              <a:t>ITS has filled many vacant positions over the past few months, including:</a:t>
            </a:r>
          </a:p>
          <a:p>
            <a:pPr marL="800100" lvl="1" indent="-342900">
              <a:buFont typeface="Arial" panose="020B0604020202020204" pitchFamily="34" charset="0"/>
              <a:buChar char="•"/>
            </a:pPr>
            <a:r>
              <a:rPr lang="en-US" sz="2000">
                <a:solidFill>
                  <a:srgbClr val="0000CC"/>
                </a:solidFill>
              </a:rPr>
              <a:t>Associate Director for Networking</a:t>
            </a:r>
          </a:p>
          <a:p>
            <a:pPr marL="800100" lvl="1" indent="-342900">
              <a:buFont typeface="Arial" panose="020B0604020202020204" pitchFamily="34" charset="0"/>
              <a:buChar char="•"/>
            </a:pPr>
            <a:r>
              <a:rPr lang="en-US" sz="2000">
                <a:solidFill>
                  <a:srgbClr val="0000CC"/>
                </a:solidFill>
              </a:rPr>
              <a:t>Enterprise applications has hired several Solutions Specialists, specifically within business, teaching and learning, and administration.</a:t>
            </a:r>
          </a:p>
          <a:p>
            <a:pPr marL="800100" lvl="1" indent="-342900">
              <a:buFont typeface="Arial" panose="020B0604020202020204" pitchFamily="34" charset="0"/>
              <a:buChar char="•"/>
            </a:pPr>
            <a:r>
              <a:rPr lang="en-US" sz="2000">
                <a:solidFill>
                  <a:srgbClr val="0000CC"/>
                </a:solidFill>
              </a:rPr>
              <a:t>Database Administrator</a:t>
            </a:r>
          </a:p>
          <a:p>
            <a:pPr marL="800100" lvl="1" indent="-342900">
              <a:buFont typeface="Arial" panose="020B0604020202020204" pitchFamily="34" charset="0"/>
              <a:buChar char="•"/>
            </a:pPr>
            <a:r>
              <a:rPr lang="en-US" sz="2000">
                <a:solidFill>
                  <a:srgbClr val="0000CC"/>
                </a:solidFill>
              </a:rPr>
              <a:t>Network Analysts and Systems Managers</a:t>
            </a:r>
          </a:p>
          <a:p>
            <a:pPr marL="342900" lvl="0" indent="-342900">
              <a:buFont typeface="Arial" panose="020B0604020202020204" pitchFamily="34" charset="0"/>
              <a:buChar char="•"/>
            </a:pPr>
            <a:r>
              <a:rPr lang="en-US" sz="2000">
                <a:solidFill>
                  <a:srgbClr val="0000CC"/>
                </a:solidFill>
              </a:rPr>
              <a:t>Still open are positions as Help Desk Analyst, Telephone Service Center Desk, and Solutions Analyst, plus a few others…</a:t>
            </a:r>
          </a:p>
          <a:p>
            <a:pPr marL="342900" lvl="0" indent="-342900">
              <a:buFont typeface="Arial" panose="020B0604020202020204" pitchFamily="34" charset="0"/>
              <a:buChar char="•"/>
            </a:pPr>
            <a:r>
              <a:rPr lang="en-US" sz="2000">
                <a:solidFill>
                  <a:srgbClr val="0000CC"/>
                </a:solidFill>
              </a:rPr>
              <a:t>The search for the new CIO is in President Jones’ hands, and the announcement was originally supposed to be out by Thanksgiving.</a:t>
            </a:r>
          </a:p>
          <a:p>
            <a:pPr marL="342900" lvl="0" indent="-342900">
              <a:buFont typeface="Arial" panose="020B0604020202020204" pitchFamily="34" charset="0"/>
              <a:buChar char="•"/>
            </a:pPr>
            <a:r>
              <a:rPr lang="en-US" sz="2000">
                <a:solidFill>
                  <a:srgbClr val="0000CC"/>
                </a:solidFill>
              </a:rPr>
              <a:t>ITS is getting ready to roll out OneDrive for Business groups, where faculty/students/staff can apply to share documents amongst groups.</a:t>
            </a:r>
          </a:p>
        </p:txBody>
      </p:sp>
    </p:spTree>
    <p:extLst>
      <p:ext uri="{BB962C8B-B14F-4D97-AF65-F5344CB8AC3E}">
        <p14:creationId xmlns:p14="http://schemas.microsoft.com/office/powerpoint/2010/main" val="319699047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152400"/>
            <a:ext cx="4495800" cy="646331"/>
          </a:xfrm>
          <a:prstGeom prst="rect">
            <a:avLst/>
          </a:prstGeom>
          <a:noFill/>
        </p:spPr>
        <p:txBody>
          <a:bodyPr wrap="square" rtlCol="0">
            <a:spAutoFit/>
          </a:bodyPr>
          <a:lstStyle/>
          <a:p>
            <a:pPr marL="285750" indent="-285750">
              <a:buFont typeface="Arial" panose="020B0604020202020204" pitchFamily="34" charset="0"/>
              <a:buChar char="•"/>
            </a:pPr>
            <a:endParaRPr lang="en-US" sz="1600" b="1" dirty="0">
              <a:solidFill>
                <a:srgbClr val="000099"/>
              </a:solidFill>
            </a:endParaRPr>
          </a:p>
          <a:p>
            <a:r>
              <a:rPr lang="en-US" sz="2000" b="1" dirty="0" smtClean="0">
                <a:solidFill>
                  <a:srgbClr val="0000CC"/>
                </a:solidFill>
              </a:rPr>
              <a:t>LISC – </a:t>
            </a:r>
            <a:r>
              <a:rPr lang="en-US" sz="2000" dirty="0" smtClean="0">
                <a:solidFill>
                  <a:srgbClr val="0000CC"/>
                </a:solidFill>
              </a:rPr>
              <a:t>David </a:t>
            </a:r>
            <a:r>
              <a:rPr lang="en-US" sz="2000" dirty="0" err="1" smtClean="0">
                <a:solidFill>
                  <a:srgbClr val="0000CC"/>
                </a:solidFill>
              </a:rPr>
              <a:t>Mamorella</a:t>
            </a:r>
            <a:r>
              <a:rPr lang="en-US" sz="2000" smtClean="0">
                <a:solidFill>
                  <a:srgbClr val="0000CC"/>
                </a:solidFill>
              </a:rPr>
              <a:t>, Chair  (2 of 5)</a:t>
            </a:r>
            <a:endParaRPr lang="en-US" sz="2000" dirty="0" smtClean="0">
              <a:solidFill>
                <a:srgbClr val="0000CC"/>
              </a:solidFill>
            </a:endParaRPr>
          </a:p>
        </p:txBody>
      </p:sp>
      <p:sp>
        <p:nvSpPr>
          <p:cNvPr id="6" name="TextBox 5"/>
          <p:cNvSpPr txBox="1"/>
          <p:nvPr/>
        </p:nvSpPr>
        <p:spPr>
          <a:xfrm>
            <a:off x="304800" y="990600"/>
            <a:ext cx="8077200" cy="5324535"/>
          </a:xfrm>
          <a:prstGeom prst="rect">
            <a:avLst/>
          </a:prstGeom>
          <a:noFill/>
        </p:spPr>
        <p:txBody>
          <a:bodyPr wrap="square" rtlCol="0">
            <a:spAutoFit/>
          </a:bodyPr>
          <a:lstStyle/>
          <a:p>
            <a:r>
              <a:rPr lang="en-US" sz="2000" b="1" u="sng">
                <a:solidFill>
                  <a:srgbClr val="0000CC"/>
                </a:solidFill>
              </a:rPr>
              <a:t>Libraries Report – Rebecca Mugridge (Interim Dean of Libraries)</a:t>
            </a:r>
            <a:endParaRPr lang="en-US" sz="2000">
              <a:solidFill>
                <a:srgbClr val="0000CC"/>
              </a:solidFill>
            </a:endParaRPr>
          </a:p>
          <a:p>
            <a:pPr lvl="0"/>
            <a:r>
              <a:rPr lang="en-US" sz="2000" b="1">
                <a:solidFill>
                  <a:srgbClr val="0000CC"/>
                </a:solidFill>
              </a:rPr>
              <a:t>Status of vacant positions</a:t>
            </a:r>
            <a:r>
              <a:rPr lang="en-US" sz="2000">
                <a:solidFill>
                  <a:srgbClr val="0000CC"/>
                </a:solidFill>
              </a:rPr>
              <a:t>. The Libraries have initiated the search process for our Evening Associate position. We will begin two searches in December: one will be an entry level Reference Librarian position with some collection development responsibilities; the other will be a professional support position for the Interactive Media Center.</a:t>
            </a:r>
          </a:p>
          <a:p>
            <a:r>
              <a:rPr lang="en-US" sz="2000">
                <a:solidFill>
                  <a:srgbClr val="0000CC"/>
                </a:solidFill>
              </a:rPr>
              <a:t> </a:t>
            </a:r>
          </a:p>
          <a:p>
            <a:pPr lvl="0"/>
            <a:r>
              <a:rPr lang="en-US" sz="2000" b="1">
                <a:solidFill>
                  <a:srgbClr val="0000CC"/>
                </a:solidFill>
              </a:rPr>
              <a:t>Student Advisory Board (SAB)</a:t>
            </a:r>
            <a:r>
              <a:rPr lang="en-US" sz="2000">
                <a:solidFill>
                  <a:srgbClr val="0000CC"/>
                </a:solidFill>
              </a:rPr>
              <a:t>. The second SAB meeting was held November 16, with 20 in attendance. The discussion focused on two main areas of interest: reference services and the Libraries’ food and drink policy. The Libraries offer reference service in multiple ways, including at the reference desks (ULIB, Science, Dewey), via IM and text, via email, via phone, and by appointment? (PAWS). The 24/7 reference service via IM and text is particularly popular. Our food and drink policy will be updated based on student input, and we will also investigate options to help keep work areas clean, such as messaging and providing wipes on wall-mounted dispensers</a:t>
            </a:r>
            <a:r>
              <a:rPr lang="en-US" sz="2000"/>
              <a:t>.</a:t>
            </a:r>
          </a:p>
        </p:txBody>
      </p:sp>
    </p:spTree>
    <p:extLst>
      <p:ext uri="{BB962C8B-B14F-4D97-AF65-F5344CB8AC3E}">
        <p14:creationId xmlns:p14="http://schemas.microsoft.com/office/powerpoint/2010/main" val="417433866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152400"/>
            <a:ext cx="4495800" cy="646331"/>
          </a:xfrm>
          <a:prstGeom prst="rect">
            <a:avLst/>
          </a:prstGeom>
          <a:noFill/>
        </p:spPr>
        <p:txBody>
          <a:bodyPr wrap="square" rtlCol="0">
            <a:spAutoFit/>
          </a:bodyPr>
          <a:lstStyle/>
          <a:p>
            <a:pPr marL="285750" indent="-285750">
              <a:buFont typeface="Arial" panose="020B0604020202020204" pitchFamily="34" charset="0"/>
              <a:buChar char="•"/>
            </a:pPr>
            <a:endParaRPr lang="en-US" sz="1600" b="1" dirty="0">
              <a:solidFill>
                <a:srgbClr val="000099"/>
              </a:solidFill>
            </a:endParaRPr>
          </a:p>
          <a:p>
            <a:r>
              <a:rPr lang="en-US" sz="2000" b="1" dirty="0" smtClean="0">
                <a:solidFill>
                  <a:srgbClr val="0000CC"/>
                </a:solidFill>
              </a:rPr>
              <a:t>LISC – </a:t>
            </a:r>
            <a:r>
              <a:rPr lang="en-US" sz="2000" dirty="0" smtClean="0">
                <a:solidFill>
                  <a:srgbClr val="0000CC"/>
                </a:solidFill>
              </a:rPr>
              <a:t>David </a:t>
            </a:r>
            <a:r>
              <a:rPr lang="en-US" sz="2000" dirty="0" err="1" smtClean="0">
                <a:solidFill>
                  <a:srgbClr val="0000CC"/>
                </a:solidFill>
              </a:rPr>
              <a:t>Mamorella</a:t>
            </a:r>
            <a:r>
              <a:rPr lang="en-US" sz="2000" smtClean="0">
                <a:solidFill>
                  <a:srgbClr val="0000CC"/>
                </a:solidFill>
              </a:rPr>
              <a:t>, Chair  (3 of 5)</a:t>
            </a:r>
            <a:endParaRPr lang="en-US" sz="2000" dirty="0" smtClean="0">
              <a:solidFill>
                <a:srgbClr val="0000CC"/>
              </a:solidFill>
            </a:endParaRPr>
          </a:p>
        </p:txBody>
      </p:sp>
      <p:sp>
        <p:nvSpPr>
          <p:cNvPr id="6" name="TextBox 5"/>
          <p:cNvSpPr txBox="1"/>
          <p:nvPr/>
        </p:nvSpPr>
        <p:spPr>
          <a:xfrm>
            <a:off x="304800" y="990600"/>
            <a:ext cx="8077200" cy="5909310"/>
          </a:xfrm>
          <a:prstGeom prst="rect">
            <a:avLst/>
          </a:prstGeom>
          <a:noFill/>
        </p:spPr>
        <p:txBody>
          <a:bodyPr wrap="square" rtlCol="0">
            <a:spAutoFit/>
          </a:bodyPr>
          <a:lstStyle/>
          <a:p>
            <a:pPr lvl="0"/>
            <a:r>
              <a:rPr lang="en-US" sz="2000" b="1">
                <a:solidFill>
                  <a:srgbClr val="0000CC"/>
                </a:solidFill>
              </a:rPr>
              <a:t>Conversations in Standish</a:t>
            </a:r>
            <a:r>
              <a:rPr lang="en-US" sz="2000">
                <a:solidFill>
                  <a:srgbClr val="0000CC"/>
                </a:solidFill>
              </a:rPr>
              <a:t>. The Libraries hosted its second in the Conversations in Standish series on November 4, 2015, intended to spotlight faculty research. Rosemary Armao, Director of the University at Albany’s Journalism Program and WAMC Public Radio panelist presented on “The 2016 Elections: What Happens When New Money Converges with New Media Technology,” with more than 20 in attendance. •	The Conversations in Standish are events to highlight faculty research, if you have anyone you’d like to suggest, contact Rebecca.</a:t>
            </a:r>
          </a:p>
          <a:p>
            <a:pPr lvl="0"/>
            <a:r>
              <a:rPr lang="en-US" sz="2000" b="1">
                <a:solidFill>
                  <a:srgbClr val="0000CC"/>
                </a:solidFill>
              </a:rPr>
              <a:t>Facilities</a:t>
            </a:r>
            <a:r>
              <a:rPr lang="en-US" sz="2000">
                <a:solidFill>
                  <a:srgbClr val="0000CC"/>
                </a:solidFill>
              </a:rPr>
              <a:t>. The Office of Campus Planning is looking at using the University Library as swing space during upcoming renovations of the old Business building. Under consideration is a move of the 3</a:t>
            </a:r>
            <a:r>
              <a:rPr lang="en-US" sz="2000" baseline="30000">
                <a:solidFill>
                  <a:srgbClr val="0000CC"/>
                </a:solidFill>
              </a:rPr>
              <a:t>rd</a:t>
            </a:r>
            <a:r>
              <a:rPr lang="en-US" sz="2000">
                <a:solidFill>
                  <a:srgbClr val="0000CC"/>
                </a:solidFill>
              </a:rPr>
              <a:t> floor stacks to storage in the basement of the Science Library. This would be accessible only by Libraries’ staff. The disciplines affected would be those in the A-L call number range including many subjects in the humanities, social sciences, political science, and education. The Libraries are developing an alternative proposal that would move low-use materials such as bound periodicals to storage, leaving high circulation materials where they could be accessed easily by our faculty, staff, and students.</a:t>
            </a:r>
          </a:p>
          <a:p>
            <a:r>
              <a:rPr lang="en-US" sz="2000"/>
              <a:t> </a:t>
            </a:r>
          </a:p>
        </p:txBody>
      </p:sp>
    </p:spTree>
    <p:extLst>
      <p:ext uri="{BB962C8B-B14F-4D97-AF65-F5344CB8AC3E}">
        <p14:creationId xmlns:p14="http://schemas.microsoft.com/office/powerpoint/2010/main" val="217805728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152400"/>
            <a:ext cx="4495800" cy="646331"/>
          </a:xfrm>
          <a:prstGeom prst="rect">
            <a:avLst/>
          </a:prstGeom>
          <a:noFill/>
        </p:spPr>
        <p:txBody>
          <a:bodyPr wrap="square" rtlCol="0">
            <a:spAutoFit/>
          </a:bodyPr>
          <a:lstStyle/>
          <a:p>
            <a:pPr marL="285750" indent="-285750">
              <a:buFont typeface="Arial" panose="020B0604020202020204" pitchFamily="34" charset="0"/>
              <a:buChar char="•"/>
            </a:pPr>
            <a:endParaRPr lang="en-US" sz="1600" b="1" dirty="0">
              <a:solidFill>
                <a:srgbClr val="000099"/>
              </a:solidFill>
            </a:endParaRPr>
          </a:p>
          <a:p>
            <a:r>
              <a:rPr lang="en-US" sz="2000" b="1" dirty="0" smtClean="0">
                <a:solidFill>
                  <a:srgbClr val="0000CC"/>
                </a:solidFill>
              </a:rPr>
              <a:t>LISC – </a:t>
            </a:r>
            <a:r>
              <a:rPr lang="en-US" sz="2000" dirty="0" smtClean="0">
                <a:solidFill>
                  <a:srgbClr val="0000CC"/>
                </a:solidFill>
              </a:rPr>
              <a:t>David </a:t>
            </a:r>
            <a:r>
              <a:rPr lang="en-US" sz="2000" dirty="0" err="1" smtClean="0">
                <a:solidFill>
                  <a:srgbClr val="0000CC"/>
                </a:solidFill>
              </a:rPr>
              <a:t>Mamorella</a:t>
            </a:r>
            <a:r>
              <a:rPr lang="en-US" sz="2000" smtClean="0">
                <a:solidFill>
                  <a:srgbClr val="0000CC"/>
                </a:solidFill>
              </a:rPr>
              <a:t>, Chair  ( 4 of 5)</a:t>
            </a:r>
            <a:endParaRPr lang="en-US" sz="2000" dirty="0" smtClean="0">
              <a:solidFill>
                <a:srgbClr val="0000CC"/>
              </a:solidFill>
            </a:endParaRPr>
          </a:p>
        </p:txBody>
      </p:sp>
      <p:sp>
        <p:nvSpPr>
          <p:cNvPr id="6" name="TextBox 5"/>
          <p:cNvSpPr txBox="1"/>
          <p:nvPr/>
        </p:nvSpPr>
        <p:spPr>
          <a:xfrm>
            <a:off x="304800" y="990600"/>
            <a:ext cx="8077200" cy="5016758"/>
          </a:xfrm>
          <a:prstGeom prst="rect">
            <a:avLst/>
          </a:prstGeom>
          <a:noFill/>
        </p:spPr>
        <p:txBody>
          <a:bodyPr wrap="square" rtlCol="0">
            <a:spAutoFit/>
          </a:bodyPr>
          <a:lstStyle/>
          <a:p>
            <a:r>
              <a:rPr lang="en-US" sz="2000">
                <a:solidFill>
                  <a:srgbClr val="0000CC"/>
                </a:solidFill>
              </a:rPr>
              <a:t>Lindsay Van Berkom gave an overview on Scholars Archive, which launched in October of 2014</a:t>
            </a:r>
            <a:r>
              <a:rPr lang="en-US" sz="2000" smtClean="0">
                <a:solidFill>
                  <a:srgbClr val="0000CC"/>
                </a:solidFill>
              </a:rPr>
              <a:t>.</a:t>
            </a:r>
          </a:p>
          <a:p>
            <a:endParaRPr lang="en-US" sz="2000"/>
          </a:p>
          <a:p>
            <a:pPr marL="342900" lvl="0" indent="-342900">
              <a:buFont typeface="Arial" panose="020B0604020202020204" pitchFamily="34" charset="0"/>
              <a:buChar char="•"/>
            </a:pPr>
            <a:r>
              <a:rPr lang="en-US" sz="2000">
                <a:solidFill>
                  <a:srgbClr val="0000CC"/>
                </a:solidFill>
              </a:rPr>
              <a:t>This is our institutional repository for papers, books, data, or presentations</a:t>
            </a:r>
          </a:p>
          <a:p>
            <a:pPr marL="342900" lvl="0" indent="-342900">
              <a:buFont typeface="Arial" panose="020B0604020202020204" pitchFamily="34" charset="0"/>
              <a:buChar char="•"/>
            </a:pPr>
            <a:r>
              <a:rPr lang="en-US" sz="2000">
                <a:solidFill>
                  <a:srgbClr val="0000CC"/>
                </a:solidFill>
              </a:rPr>
              <a:t>It is </a:t>
            </a:r>
            <a:r>
              <a:rPr lang="en-US" sz="2000" b="1">
                <a:solidFill>
                  <a:srgbClr val="0000CC"/>
                </a:solidFill>
              </a:rPr>
              <a:t>OPEN ACCESS</a:t>
            </a:r>
            <a:r>
              <a:rPr lang="en-US" sz="2000">
                <a:solidFill>
                  <a:srgbClr val="0000CC"/>
                </a:solidFill>
              </a:rPr>
              <a:t>, which gives intellectual freedom, allows for wide dissemination of research, and often can meet government grant requirements.</a:t>
            </a:r>
          </a:p>
          <a:p>
            <a:pPr marL="342900" lvl="0" indent="-342900">
              <a:buFont typeface="Arial" panose="020B0604020202020204" pitchFamily="34" charset="0"/>
              <a:buChar char="•"/>
            </a:pPr>
            <a:r>
              <a:rPr lang="en-US" sz="2000">
                <a:solidFill>
                  <a:srgbClr val="0000CC"/>
                </a:solidFill>
              </a:rPr>
              <a:t>UAlbany feels this is a good initiative to get greater visibility of our research and research of our institution, as well as a deeper engagement in research</a:t>
            </a:r>
          </a:p>
          <a:p>
            <a:pPr marL="342900" lvl="0" indent="-342900">
              <a:buFont typeface="Arial" panose="020B0604020202020204" pitchFamily="34" charset="0"/>
              <a:buChar char="•"/>
            </a:pPr>
            <a:r>
              <a:rPr lang="en-US" sz="2000">
                <a:solidFill>
                  <a:srgbClr val="0000CC"/>
                </a:solidFill>
              </a:rPr>
              <a:t>What is it? It is essentially a place to sore and share scholarly information and to provide access, with the ultimate goal of moving away from expensive, private publishing companies.</a:t>
            </a:r>
          </a:p>
          <a:p>
            <a:pPr marL="342900" lvl="0" indent="-342900">
              <a:buFont typeface="Arial" panose="020B0604020202020204" pitchFamily="34" charset="0"/>
              <a:buChar char="•"/>
            </a:pPr>
            <a:r>
              <a:rPr lang="en-US" sz="2000">
                <a:solidFill>
                  <a:srgbClr val="0000CC"/>
                </a:solidFill>
              </a:rPr>
              <a:t>You can submit your own work or you can submit your CV to the librarian and they will upload your documents for you and check copyright issues</a:t>
            </a:r>
          </a:p>
        </p:txBody>
      </p:sp>
    </p:spTree>
    <p:extLst>
      <p:ext uri="{BB962C8B-B14F-4D97-AF65-F5344CB8AC3E}">
        <p14:creationId xmlns:p14="http://schemas.microsoft.com/office/powerpoint/2010/main" val="217805728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152400"/>
            <a:ext cx="4495800" cy="646331"/>
          </a:xfrm>
          <a:prstGeom prst="rect">
            <a:avLst/>
          </a:prstGeom>
          <a:noFill/>
        </p:spPr>
        <p:txBody>
          <a:bodyPr wrap="square" rtlCol="0">
            <a:spAutoFit/>
          </a:bodyPr>
          <a:lstStyle/>
          <a:p>
            <a:pPr marL="285750" indent="-285750">
              <a:buFont typeface="Arial" panose="020B0604020202020204" pitchFamily="34" charset="0"/>
              <a:buChar char="•"/>
            </a:pPr>
            <a:endParaRPr lang="en-US" sz="1600" b="1" dirty="0">
              <a:solidFill>
                <a:srgbClr val="000099"/>
              </a:solidFill>
            </a:endParaRPr>
          </a:p>
          <a:p>
            <a:r>
              <a:rPr lang="en-US" sz="2000" b="1" dirty="0" smtClean="0">
                <a:solidFill>
                  <a:srgbClr val="0000CC"/>
                </a:solidFill>
              </a:rPr>
              <a:t>LISC – </a:t>
            </a:r>
            <a:r>
              <a:rPr lang="en-US" sz="2000" dirty="0" smtClean="0">
                <a:solidFill>
                  <a:srgbClr val="0000CC"/>
                </a:solidFill>
              </a:rPr>
              <a:t>David </a:t>
            </a:r>
            <a:r>
              <a:rPr lang="en-US" sz="2000" dirty="0" err="1" smtClean="0">
                <a:solidFill>
                  <a:srgbClr val="0000CC"/>
                </a:solidFill>
              </a:rPr>
              <a:t>Mamorella</a:t>
            </a:r>
            <a:r>
              <a:rPr lang="en-US" sz="2000" smtClean="0">
                <a:solidFill>
                  <a:srgbClr val="0000CC"/>
                </a:solidFill>
              </a:rPr>
              <a:t>, Chair  (5 of 5)</a:t>
            </a:r>
            <a:endParaRPr lang="en-US" sz="2000" dirty="0" smtClean="0">
              <a:solidFill>
                <a:srgbClr val="0000CC"/>
              </a:solidFill>
            </a:endParaRPr>
          </a:p>
        </p:txBody>
      </p:sp>
      <p:sp>
        <p:nvSpPr>
          <p:cNvPr id="6" name="TextBox 5"/>
          <p:cNvSpPr txBox="1"/>
          <p:nvPr/>
        </p:nvSpPr>
        <p:spPr>
          <a:xfrm>
            <a:off x="304800" y="990600"/>
            <a:ext cx="8077200" cy="3447098"/>
          </a:xfrm>
          <a:prstGeom prst="rect">
            <a:avLst/>
          </a:prstGeom>
          <a:noFill/>
        </p:spPr>
        <p:txBody>
          <a:bodyPr wrap="square" rtlCol="0">
            <a:spAutoFit/>
          </a:bodyPr>
          <a:lstStyle/>
          <a:p>
            <a:pPr lvl="0"/>
            <a:r>
              <a:rPr lang="en-US" sz="2000">
                <a:solidFill>
                  <a:srgbClr val="0000CC"/>
                </a:solidFill>
              </a:rPr>
              <a:t>Interested in starting a journal? They will help you, just let them know!</a:t>
            </a:r>
          </a:p>
          <a:p>
            <a:pPr lvl="0"/>
            <a:r>
              <a:rPr lang="en-US" sz="2000">
                <a:solidFill>
                  <a:srgbClr val="0000CC"/>
                </a:solidFill>
              </a:rPr>
              <a:t>Cathleen Green suggested they try and sell this idea more to graduate students. This presentation in particular, and the one she heard last year at a LISC meeting, was heavily targeted at faculty. She told them that graduate students are more prone to change and also tend to care more about these types issues. Rebecca Mugridge said it’s advice they would take seriously, and they may be interested in giving a small presentation at a GSA assembly meeting, if that’s ok.</a:t>
            </a:r>
          </a:p>
          <a:p>
            <a:r>
              <a:rPr lang="en-US" sz="2000" b="1">
                <a:solidFill>
                  <a:srgbClr val="0000CC"/>
                </a:solidFill>
              </a:rPr>
              <a:t> </a:t>
            </a:r>
            <a:endParaRPr lang="en-US" sz="2000">
              <a:solidFill>
                <a:srgbClr val="0000CC"/>
              </a:solidFill>
            </a:endParaRPr>
          </a:p>
          <a:p>
            <a:r>
              <a:rPr lang="en-US" sz="2000">
                <a:solidFill>
                  <a:srgbClr val="0000CC"/>
                </a:solidFill>
              </a:rPr>
              <a:t>The next LISC meeting is tentatively set for </a:t>
            </a:r>
            <a:r>
              <a:rPr lang="en-US" sz="2000" b="1">
                <a:solidFill>
                  <a:srgbClr val="0000CC"/>
                </a:solidFill>
              </a:rPr>
              <a:t>February 1, 2016</a:t>
            </a:r>
            <a:r>
              <a:rPr lang="en-US" sz="2000">
                <a:solidFill>
                  <a:srgbClr val="0000CC"/>
                </a:solidFill>
              </a:rPr>
              <a:t>. Room TBA</a:t>
            </a:r>
          </a:p>
          <a:p>
            <a:r>
              <a:rPr lang="en-US" sz="2000" b="1">
                <a:solidFill>
                  <a:srgbClr val="0000CC"/>
                </a:solidFill>
              </a:rPr>
              <a:t> </a:t>
            </a:r>
            <a:endParaRPr lang="en-US" sz="2000">
              <a:solidFill>
                <a:srgbClr val="0000CC"/>
              </a:solidFill>
            </a:endParaRPr>
          </a:p>
        </p:txBody>
      </p:sp>
    </p:spTree>
    <p:extLst>
      <p:ext uri="{BB962C8B-B14F-4D97-AF65-F5344CB8AC3E}">
        <p14:creationId xmlns:p14="http://schemas.microsoft.com/office/powerpoint/2010/main" val="125227207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304800"/>
            <a:ext cx="5376087" cy="646331"/>
          </a:xfrm>
          <a:prstGeom prst="rect">
            <a:avLst/>
          </a:prstGeom>
          <a:noFill/>
        </p:spPr>
        <p:txBody>
          <a:bodyPr wrap="none" rtlCol="0">
            <a:spAutoFit/>
          </a:bodyPr>
          <a:lstStyle/>
          <a:p>
            <a:pPr marL="285750" indent="-285750">
              <a:buFont typeface="Arial" panose="020B0604020202020204" pitchFamily="34" charset="0"/>
              <a:buChar char="•"/>
            </a:pPr>
            <a:endParaRPr lang="en-US" sz="1600" b="1" dirty="0" smtClean="0">
              <a:solidFill>
                <a:srgbClr val="000099"/>
              </a:solidFill>
            </a:endParaRPr>
          </a:p>
          <a:p>
            <a:r>
              <a:rPr lang="en-US" sz="2000" b="1" dirty="0" smtClean="0">
                <a:solidFill>
                  <a:srgbClr val="0000CC"/>
                </a:solidFill>
              </a:rPr>
              <a:t>UAC – </a:t>
            </a:r>
            <a:r>
              <a:rPr lang="en-US" sz="2000" dirty="0" smtClean="0">
                <a:solidFill>
                  <a:srgbClr val="0000CC"/>
                </a:solidFill>
              </a:rPr>
              <a:t>Karen </a:t>
            </a:r>
            <a:r>
              <a:rPr lang="en-US" sz="2000" dirty="0" err="1" smtClean="0">
                <a:solidFill>
                  <a:srgbClr val="0000CC"/>
                </a:solidFill>
              </a:rPr>
              <a:t>Kiorpes</a:t>
            </a:r>
            <a:r>
              <a:rPr lang="en-US" sz="2000" dirty="0" smtClean="0">
                <a:solidFill>
                  <a:srgbClr val="0000CC"/>
                </a:solidFill>
              </a:rPr>
              <a:t> and Christy Smith, </a:t>
            </a:r>
            <a:r>
              <a:rPr lang="en-US" sz="2000" dirty="0">
                <a:solidFill>
                  <a:srgbClr val="0000CC"/>
                </a:solidFill>
              </a:rPr>
              <a:t>Co-Chairs</a:t>
            </a:r>
            <a:r>
              <a:rPr lang="en-US" sz="2000" b="1" dirty="0" smtClean="0">
                <a:solidFill>
                  <a:srgbClr val="0000CC"/>
                </a:solidFill>
              </a:rPr>
              <a:t> </a:t>
            </a:r>
          </a:p>
        </p:txBody>
      </p:sp>
      <p:sp>
        <p:nvSpPr>
          <p:cNvPr id="6" name="TextBox 5"/>
          <p:cNvSpPr txBox="1"/>
          <p:nvPr/>
        </p:nvSpPr>
        <p:spPr>
          <a:xfrm>
            <a:off x="228600" y="1219200"/>
            <a:ext cx="8229600" cy="5324535"/>
          </a:xfrm>
          <a:prstGeom prst="rect">
            <a:avLst/>
          </a:prstGeom>
          <a:noFill/>
        </p:spPr>
        <p:txBody>
          <a:bodyPr wrap="square" rtlCol="0">
            <a:spAutoFit/>
          </a:bodyPr>
          <a:lstStyle/>
          <a:p>
            <a:r>
              <a:rPr lang="en-US" sz="2000" smtClean="0">
                <a:solidFill>
                  <a:srgbClr val="0000CC"/>
                </a:solidFill>
              </a:rPr>
              <a:t>UAC </a:t>
            </a:r>
            <a:r>
              <a:rPr lang="en-US" sz="2000">
                <a:solidFill>
                  <a:srgbClr val="0000CC"/>
                </a:solidFill>
              </a:rPr>
              <a:t>met on 11/13 and discussed three items</a:t>
            </a:r>
            <a:r>
              <a:rPr lang="en-US" sz="2000" smtClean="0">
                <a:solidFill>
                  <a:srgbClr val="0000CC"/>
                </a:solidFill>
              </a:rPr>
              <a:t>:</a:t>
            </a:r>
          </a:p>
          <a:p>
            <a:endParaRPr lang="en-US" sz="2000">
              <a:solidFill>
                <a:srgbClr val="0000CC"/>
              </a:solidFill>
            </a:endParaRPr>
          </a:p>
          <a:p>
            <a:pPr marL="285750" lvl="0" indent="-285750">
              <a:buFont typeface="Arial" panose="020B0604020202020204" pitchFamily="34" charset="0"/>
              <a:buChar char="•"/>
            </a:pPr>
            <a:r>
              <a:rPr lang="en-US" sz="2000" smtClean="0">
                <a:solidFill>
                  <a:srgbClr val="0000CC"/>
                </a:solidFill>
              </a:rPr>
              <a:t>Geography </a:t>
            </a:r>
            <a:r>
              <a:rPr lang="en-US" sz="2000">
                <a:solidFill>
                  <a:srgbClr val="0000CC"/>
                </a:solidFill>
              </a:rPr>
              <a:t>and Planning Program changes and Competency Plan </a:t>
            </a:r>
          </a:p>
          <a:p>
            <a:pPr marL="285750" lvl="0" indent="-285750">
              <a:buFont typeface="Arial" panose="020B0604020202020204" pitchFamily="34" charset="0"/>
              <a:buChar char="•"/>
            </a:pPr>
            <a:r>
              <a:rPr lang="en-US" sz="2000" smtClean="0">
                <a:solidFill>
                  <a:srgbClr val="0000CC"/>
                </a:solidFill>
              </a:rPr>
              <a:t>CEHC </a:t>
            </a:r>
            <a:r>
              <a:rPr lang="en-US" sz="2000">
                <a:solidFill>
                  <a:srgbClr val="0000CC"/>
                </a:solidFill>
              </a:rPr>
              <a:t>Winter Simulation Course        </a:t>
            </a:r>
          </a:p>
          <a:p>
            <a:pPr marL="285750" lvl="0" indent="-285750">
              <a:buFont typeface="Arial" panose="020B0604020202020204" pitchFamily="34" charset="0"/>
              <a:buChar char="•"/>
            </a:pPr>
            <a:r>
              <a:rPr lang="en-US" sz="2000" smtClean="0">
                <a:solidFill>
                  <a:srgbClr val="0000CC"/>
                </a:solidFill>
              </a:rPr>
              <a:t>UG </a:t>
            </a:r>
            <a:r>
              <a:rPr lang="en-US" sz="2000">
                <a:solidFill>
                  <a:srgbClr val="0000CC"/>
                </a:solidFill>
              </a:rPr>
              <a:t>Bulletin language change to policy – tuition charges for students in </a:t>
            </a:r>
            <a:r>
              <a:rPr lang="en-US" sz="2000" smtClean="0">
                <a:solidFill>
                  <a:srgbClr val="0000CC"/>
                </a:solidFill>
              </a:rPr>
              <a:t>	combined </a:t>
            </a:r>
            <a:r>
              <a:rPr lang="en-US" sz="2000">
                <a:solidFill>
                  <a:srgbClr val="0000CC"/>
                </a:solidFill>
              </a:rPr>
              <a:t>bachelor’s/master’s </a:t>
            </a:r>
            <a:r>
              <a:rPr lang="en-US" sz="2000" smtClean="0">
                <a:solidFill>
                  <a:srgbClr val="0000CC"/>
                </a:solidFill>
              </a:rPr>
              <a:t>programs</a:t>
            </a:r>
          </a:p>
          <a:p>
            <a:pPr marL="285750" lvl="0" indent="-285750">
              <a:buFont typeface="Arial" panose="020B0604020202020204" pitchFamily="34" charset="0"/>
              <a:buChar char="•"/>
            </a:pPr>
            <a:endParaRPr lang="en-US" sz="2000">
              <a:solidFill>
                <a:srgbClr val="0000CC"/>
              </a:solidFill>
            </a:endParaRPr>
          </a:p>
          <a:p>
            <a:r>
              <a:rPr lang="en-US" sz="2000" smtClean="0">
                <a:solidFill>
                  <a:srgbClr val="0000CC"/>
                </a:solidFill>
              </a:rPr>
              <a:t>Both the </a:t>
            </a:r>
            <a:r>
              <a:rPr lang="en-US" sz="2000">
                <a:solidFill>
                  <a:srgbClr val="0000CC"/>
                </a:solidFill>
              </a:rPr>
              <a:t>competency plan and the simulation course will be returned to the respective department with</a:t>
            </a:r>
          </a:p>
          <a:p>
            <a:r>
              <a:rPr lang="en-US" sz="2000">
                <a:solidFill>
                  <a:srgbClr val="0000CC"/>
                </a:solidFill>
              </a:rPr>
              <a:t>questions and suggested edits. </a:t>
            </a:r>
          </a:p>
          <a:p>
            <a:r>
              <a:rPr lang="en-US" sz="2000">
                <a:solidFill>
                  <a:srgbClr val="0000CC"/>
                </a:solidFill>
              </a:rPr>
              <a:t>       </a:t>
            </a:r>
          </a:p>
          <a:p>
            <a:r>
              <a:rPr lang="en-US" sz="2000" smtClean="0">
                <a:solidFill>
                  <a:srgbClr val="0000CC"/>
                </a:solidFill>
              </a:rPr>
              <a:t>UAC </a:t>
            </a:r>
            <a:r>
              <a:rPr lang="en-US" sz="2000">
                <a:solidFill>
                  <a:srgbClr val="0000CC"/>
                </a:solidFill>
              </a:rPr>
              <a:t>discussed the proposed changes to the UG Bulletin language in regard to the tuition charges for students in combined bachelor's/master's programs. UAC agreed that the changes made the policy easier to understand and were not actual alterations to the policy itself. UAC supported the changes/clarifications.   </a:t>
            </a:r>
          </a:p>
          <a:p>
            <a:r>
              <a:rPr lang="en-US" sz="2000">
                <a:solidFill>
                  <a:srgbClr val="0000CC"/>
                </a:solidFill>
              </a:rPr>
              <a:t> </a:t>
            </a:r>
          </a:p>
        </p:txBody>
      </p:sp>
    </p:spTree>
    <p:extLst>
      <p:ext uri="{BB962C8B-B14F-4D97-AF65-F5344CB8AC3E}">
        <p14:creationId xmlns:p14="http://schemas.microsoft.com/office/powerpoint/2010/main" val="217358263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304800"/>
            <a:ext cx="4876800" cy="400110"/>
          </a:xfrm>
          <a:prstGeom prst="rect">
            <a:avLst/>
          </a:prstGeom>
          <a:noFill/>
        </p:spPr>
        <p:txBody>
          <a:bodyPr wrap="square" rtlCol="0">
            <a:spAutoFit/>
          </a:bodyPr>
          <a:lstStyle/>
          <a:p>
            <a:r>
              <a:rPr lang="en-US" sz="2000" b="1" smtClean="0">
                <a:solidFill>
                  <a:srgbClr val="0000CC"/>
                </a:solidFill>
              </a:rPr>
              <a:t>ULC </a:t>
            </a:r>
            <a:r>
              <a:rPr lang="en-US" sz="2000" b="1" dirty="0" smtClean="0">
                <a:solidFill>
                  <a:srgbClr val="0000CC"/>
                </a:solidFill>
              </a:rPr>
              <a:t>– </a:t>
            </a:r>
            <a:r>
              <a:rPr lang="en-US" sz="2000" dirty="0" smtClean="0">
                <a:solidFill>
                  <a:srgbClr val="0000CC"/>
                </a:solidFill>
              </a:rPr>
              <a:t>Michael Jaromin</a:t>
            </a:r>
            <a:r>
              <a:rPr lang="en-US" sz="2000" smtClean="0">
                <a:solidFill>
                  <a:srgbClr val="0000CC"/>
                </a:solidFill>
              </a:rPr>
              <a:t>, Chair</a:t>
            </a:r>
            <a:endParaRPr lang="en-US" sz="2000" dirty="0" smtClean="0">
              <a:solidFill>
                <a:srgbClr val="0000CC"/>
              </a:solidFill>
            </a:endParaRPr>
          </a:p>
        </p:txBody>
      </p:sp>
      <p:sp>
        <p:nvSpPr>
          <p:cNvPr id="6" name="TextBox 5"/>
          <p:cNvSpPr txBox="1"/>
          <p:nvPr/>
        </p:nvSpPr>
        <p:spPr>
          <a:xfrm>
            <a:off x="381000" y="990600"/>
            <a:ext cx="8229600" cy="400110"/>
          </a:xfrm>
          <a:prstGeom prst="rect">
            <a:avLst/>
          </a:prstGeom>
          <a:noFill/>
        </p:spPr>
        <p:txBody>
          <a:bodyPr wrap="square" rtlCol="0">
            <a:spAutoFit/>
          </a:bodyPr>
          <a:lstStyle/>
          <a:p>
            <a:pPr marL="285750" indent="-285750">
              <a:buFont typeface="Arial" panose="020B0604020202020204" pitchFamily="34" charset="0"/>
              <a:buChar char="•"/>
            </a:pPr>
            <a:r>
              <a:rPr lang="en-US" sz="2000" smtClean="0">
                <a:solidFill>
                  <a:srgbClr val="0000CC"/>
                </a:solidFill>
              </a:rPr>
              <a:t>Nothing to report.</a:t>
            </a:r>
            <a:endParaRPr lang="en-US" sz="2000">
              <a:solidFill>
                <a:srgbClr val="0000CC"/>
              </a:solidFill>
            </a:endParaRPr>
          </a:p>
        </p:txBody>
      </p:sp>
    </p:spTree>
    <p:extLst>
      <p:ext uri="{BB962C8B-B14F-4D97-AF65-F5344CB8AC3E}">
        <p14:creationId xmlns:p14="http://schemas.microsoft.com/office/powerpoint/2010/main" val="138635118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81000" y="152400"/>
            <a:ext cx="3633431" cy="400110"/>
          </a:xfrm>
          <a:prstGeom prst="rect">
            <a:avLst/>
          </a:prstGeom>
          <a:noFill/>
        </p:spPr>
        <p:txBody>
          <a:bodyPr wrap="none" rtlCol="0">
            <a:spAutoFit/>
          </a:bodyPr>
          <a:lstStyle/>
          <a:p>
            <a:r>
              <a:rPr lang="en-US" sz="2000" b="1" smtClean="0">
                <a:solidFill>
                  <a:srgbClr val="0000CC"/>
                </a:solidFill>
              </a:rPr>
              <a:t>UPPC </a:t>
            </a:r>
            <a:r>
              <a:rPr lang="en-US" sz="2000" b="1" dirty="0" smtClean="0">
                <a:solidFill>
                  <a:srgbClr val="0000CC"/>
                </a:solidFill>
              </a:rPr>
              <a:t>– </a:t>
            </a:r>
            <a:r>
              <a:rPr lang="en-US" sz="2000" dirty="0" err="1" smtClean="0">
                <a:solidFill>
                  <a:srgbClr val="0000CC"/>
                </a:solidFill>
              </a:rPr>
              <a:t>Joette</a:t>
            </a:r>
            <a:r>
              <a:rPr lang="en-US" sz="2000" dirty="0" smtClean="0">
                <a:solidFill>
                  <a:srgbClr val="0000CC"/>
                </a:solidFill>
              </a:rPr>
              <a:t> </a:t>
            </a:r>
            <a:r>
              <a:rPr lang="en-US" sz="2000" dirty="0" err="1" smtClean="0">
                <a:solidFill>
                  <a:srgbClr val="0000CC"/>
                </a:solidFill>
              </a:rPr>
              <a:t>Stefl</a:t>
            </a:r>
            <a:r>
              <a:rPr lang="en-US" sz="2000" dirty="0" smtClean="0">
                <a:solidFill>
                  <a:srgbClr val="0000CC"/>
                </a:solidFill>
              </a:rPr>
              <a:t>-Mabry,  Chair</a:t>
            </a:r>
          </a:p>
        </p:txBody>
      </p:sp>
      <p:sp>
        <p:nvSpPr>
          <p:cNvPr id="9" name="TextBox 8"/>
          <p:cNvSpPr txBox="1"/>
          <p:nvPr/>
        </p:nvSpPr>
        <p:spPr>
          <a:xfrm>
            <a:off x="304800" y="685800"/>
            <a:ext cx="8229600" cy="5878532"/>
          </a:xfrm>
          <a:prstGeom prst="rect">
            <a:avLst/>
          </a:prstGeom>
          <a:noFill/>
        </p:spPr>
        <p:txBody>
          <a:bodyPr wrap="square" rtlCol="0">
            <a:spAutoFit/>
          </a:bodyPr>
          <a:lstStyle/>
          <a:p>
            <a:r>
              <a:rPr lang="en-US" b="1" smtClean="0"/>
              <a:t>I</a:t>
            </a:r>
            <a:r>
              <a:rPr lang="en-US" b="1" smtClean="0">
                <a:solidFill>
                  <a:srgbClr val="0000CC"/>
                </a:solidFill>
              </a:rPr>
              <a:t>. Informational</a:t>
            </a:r>
          </a:p>
          <a:p>
            <a:endParaRPr lang="en-US">
              <a:solidFill>
                <a:srgbClr val="0000CC"/>
              </a:solidFill>
            </a:endParaRPr>
          </a:p>
          <a:p>
            <a:pPr lvl="0"/>
            <a:r>
              <a:rPr lang="en-US">
                <a:solidFill>
                  <a:srgbClr val="0000CC"/>
                </a:solidFill>
              </a:rPr>
              <a:t>UPPC met on November 24th </a:t>
            </a:r>
          </a:p>
          <a:p>
            <a:pPr lvl="0"/>
            <a:r>
              <a:rPr lang="en-US">
                <a:solidFill>
                  <a:srgbClr val="0000CC"/>
                </a:solidFill>
              </a:rPr>
              <a:t>UPPC continues to work on the clarification of the Campus Impact Form</a:t>
            </a:r>
          </a:p>
          <a:p>
            <a:pPr lvl="0"/>
            <a:r>
              <a:rPr lang="en-US">
                <a:solidFill>
                  <a:srgbClr val="0000CC"/>
                </a:solidFill>
              </a:rPr>
              <a:t>UPPC  discussed reconstituting the </a:t>
            </a:r>
            <a:r>
              <a:rPr lang="en-US" i="1">
                <a:solidFill>
                  <a:srgbClr val="0000CC"/>
                </a:solidFill>
              </a:rPr>
              <a:t>Resource Analysis and Planning Committee </a:t>
            </a:r>
            <a:r>
              <a:rPr lang="en-US">
                <a:solidFill>
                  <a:srgbClr val="0000CC"/>
                </a:solidFill>
              </a:rPr>
              <a:t> and the </a:t>
            </a:r>
            <a:r>
              <a:rPr lang="en-US" i="1">
                <a:solidFill>
                  <a:srgbClr val="0000CC"/>
                </a:solidFill>
              </a:rPr>
              <a:t>University Facilities Committee, </a:t>
            </a:r>
            <a:r>
              <a:rPr lang="en-US">
                <a:solidFill>
                  <a:srgbClr val="0000CC"/>
                </a:solidFill>
              </a:rPr>
              <a:t>two subcommittees of the UPPC, as per the </a:t>
            </a:r>
            <a:r>
              <a:rPr lang="en-US" i="1">
                <a:solidFill>
                  <a:srgbClr val="0000CC"/>
                </a:solidFill>
              </a:rPr>
              <a:t>Charter of the University Senate. </a:t>
            </a:r>
            <a:endParaRPr lang="en-US" i="1" smtClean="0">
              <a:solidFill>
                <a:srgbClr val="0000CC"/>
              </a:solidFill>
            </a:endParaRPr>
          </a:p>
          <a:p>
            <a:pPr lvl="0"/>
            <a:endParaRPr lang="en-US">
              <a:solidFill>
                <a:srgbClr val="0000CC"/>
              </a:solidFill>
            </a:endParaRPr>
          </a:p>
          <a:p>
            <a:r>
              <a:rPr lang="en-US">
                <a:solidFill>
                  <a:srgbClr val="0000CC"/>
                </a:solidFill>
              </a:rPr>
              <a:t> </a:t>
            </a:r>
            <a:r>
              <a:rPr lang="en-US" b="1">
                <a:solidFill>
                  <a:srgbClr val="0000CC"/>
                </a:solidFill>
              </a:rPr>
              <a:t>II. Reports of Actions</a:t>
            </a:r>
            <a:endParaRPr lang="en-US" sz="1600" b="1">
              <a:solidFill>
                <a:srgbClr val="0000CC"/>
              </a:solidFill>
            </a:endParaRPr>
          </a:p>
          <a:p>
            <a:pPr lvl="0"/>
            <a:r>
              <a:rPr lang="en-US">
                <a:solidFill>
                  <a:srgbClr val="0000CC"/>
                </a:solidFill>
              </a:rPr>
              <a:t>UPPC voted to conditionally approve a proposal to establish the TESOL Online Graduate Certificate Proposal subject to the following minor modifications:</a:t>
            </a:r>
            <a:endParaRPr lang="en-US" sz="1600">
              <a:solidFill>
                <a:srgbClr val="0000CC"/>
              </a:solidFill>
            </a:endParaRPr>
          </a:p>
          <a:p>
            <a:pPr lvl="1"/>
            <a:r>
              <a:rPr lang="en-US">
                <a:solidFill>
                  <a:srgbClr val="0000CC"/>
                </a:solidFill>
              </a:rPr>
              <a:t>Completion of table re: similar institutions (p. 6)</a:t>
            </a:r>
            <a:endParaRPr lang="en-US" sz="1600">
              <a:solidFill>
                <a:srgbClr val="0000CC"/>
              </a:solidFill>
            </a:endParaRPr>
          </a:p>
          <a:p>
            <a:pPr lvl="1"/>
            <a:r>
              <a:rPr lang="en-US">
                <a:solidFill>
                  <a:srgbClr val="0000CC"/>
                </a:solidFill>
              </a:rPr>
              <a:t>Discussion of what will happen to the program’s existing face-to-face courses if enrollment in these courses drop as a result of the online certificate program</a:t>
            </a:r>
            <a:endParaRPr lang="en-US" sz="1600">
              <a:solidFill>
                <a:srgbClr val="0000CC"/>
              </a:solidFill>
            </a:endParaRPr>
          </a:p>
          <a:p>
            <a:pPr lvl="1"/>
            <a:r>
              <a:rPr lang="en-US">
                <a:solidFill>
                  <a:srgbClr val="0000CC"/>
                </a:solidFill>
              </a:rPr>
              <a:t>Fill in year re: program impact on SUNY (p.5)</a:t>
            </a:r>
            <a:endParaRPr lang="en-US" sz="1600">
              <a:solidFill>
                <a:srgbClr val="0000CC"/>
              </a:solidFill>
            </a:endParaRPr>
          </a:p>
          <a:p>
            <a:pPr lvl="0"/>
            <a:r>
              <a:rPr lang="en-US">
                <a:solidFill>
                  <a:srgbClr val="0000CC"/>
                </a:solidFill>
              </a:rPr>
              <a:t>Once the above modifications are addressed the document will be resent to UPPC for Chair’s </a:t>
            </a:r>
            <a:r>
              <a:rPr lang="en-US" smtClean="0">
                <a:solidFill>
                  <a:srgbClr val="0000CC"/>
                </a:solidFill>
              </a:rPr>
              <a:t>signature</a:t>
            </a:r>
          </a:p>
          <a:p>
            <a:pPr lvl="0"/>
            <a:endParaRPr lang="en-US" sz="1600">
              <a:solidFill>
                <a:srgbClr val="0000CC"/>
              </a:solidFill>
            </a:endParaRPr>
          </a:p>
          <a:p>
            <a:r>
              <a:rPr lang="en-US" b="1">
                <a:solidFill>
                  <a:srgbClr val="0000CC"/>
                </a:solidFill>
              </a:rPr>
              <a:t>III. Recommended Actions</a:t>
            </a:r>
            <a:endParaRPr lang="en-US" sz="1600" b="1">
              <a:solidFill>
                <a:srgbClr val="0000CC"/>
              </a:solidFill>
            </a:endParaRPr>
          </a:p>
          <a:p>
            <a:r>
              <a:rPr lang="en-US">
                <a:solidFill>
                  <a:srgbClr val="0000CC"/>
                </a:solidFill>
              </a:rPr>
              <a:t>N/A</a:t>
            </a:r>
            <a:endParaRPr lang="en-US" sz="1600">
              <a:solidFill>
                <a:srgbClr val="0000CC"/>
              </a:solidFill>
            </a:endParaRPr>
          </a:p>
          <a:p>
            <a:endParaRPr lang="en-US">
              <a:solidFill>
                <a:srgbClr val="0000CC"/>
              </a:solidFill>
            </a:endParaRPr>
          </a:p>
        </p:txBody>
      </p:sp>
    </p:spTree>
    <p:extLst>
      <p:ext uri="{BB962C8B-B14F-4D97-AF65-F5344CB8AC3E}">
        <p14:creationId xmlns:p14="http://schemas.microsoft.com/office/powerpoint/2010/main" val="117516944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81000" y="304800"/>
            <a:ext cx="2318520" cy="646331"/>
          </a:xfrm>
          <a:prstGeom prst="rect">
            <a:avLst/>
          </a:prstGeom>
          <a:noFill/>
        </p:spPr>
        <p:txBody>
          <a:bodyPr wrap="none" rtlCol="0">
            <a:spAutoFit/>
          </a:bodyPr>
          <a:lstStyle/>
          <a:p>
            <a:pPr marL="285750" indent="-285750">
              <a:buFont typeface="Arial" panose="020B0604020202020204" pitchFamily="34" charset="0"/>
              <a:buChar char="•"/>
            </a:pPr>
            <a:endParaRPr lang="en-US" sz="1600" b="1" dirty="0">
              <a:solidFill>
                <a:srgbClr val="000099"/>
              </a:solidFill>
            </a:endParaRPr>
          </a:p>
          <a:p>
            <a:r>
              <a:rPr lang="en-US" sz="2000" b="1" smtClean="0">
                <a:solidFill>
                  <a:srgbClr val="0000CC"/>
                </a:solidFill>
              </a:rPr>
              <a:t>Unfinished Business</a:t>
            </a:r>
            <a:endParaRPr lang="en-US" sz="2000" b="1" dirty="0" smtClean="0">
              <a:solidFill>
                <a:srgbClr val="0000CC"/>
              </a:solidFill>
            </a:endParaRPr>
          </a:p>
        </p:txBody>
      </p:sp>
      <p:sp>
        <p:nvSpPr>
          <p:cNvPr id="2" name="Rectangle 1"/>
          <p:cNvSpPr/>
          <p:nvPr/>
        </p:nvSpPr>
        <p:spPr>
          <a:xfrm>
            <a:off x="457200" y="1295400"/>
            <a:ext cx="8458200" cy="369332"/>
          </a:xfrm>
          <a:prstGeom prst="rect">
            <a:avLst/>
          </a:prstGeom>
        </p:spPr>
        <p:txBody>
          <a:bodyPr wrap="square">
            <a:spAutoFit/>
          </a:bodyPr>
          <a:lstStyle/>
          <a:p>
            <a:r>
              <a:rPr lang="en-US">
                <a:solidFill>
                  <a:srgbClr val="0000CC"/>
                </a:solidFill>
              </a:rPr>
              <a:t>A</a:t>
            </a:r>
            <a:r>
              <a:rPr lang="en-US" b="1">
                <a:solidFill>
                  <a:srgbClr val="0000CC"/>
                </a:solidFill>
              </a:rPr>
              <a:t>. </a:t>
            </a:r>
            <a:r>
              <a:rPr lang="en-US">
                <a:solidFill>
                  <a:srgbClr val="0000CC"/>
                </a:solidFill>
              </a:rPr>
              <a:t>Senate Bill 1516-02 Proposal to Establish a B.A. English/M.A. Liberal </a:t>
            </a:r>
            <a:r>
              <a:rPr lang="en-US" smtClean="0">
                <a:solidFill>
                  <a:srgbClr val="0000CC"/>
                </a:solidFill>
              </a:rPr>
              <a:t>Studies </a:t>
            </a:r>
            <a:r>
              <a:rPr lang="en-US">
                <a:solidFill>
                  <a:srgbClr val="0000CC"/>
                </a:solidFill>
              </a:rPr>
              <a:t>Program</a:t>
            </a:r>
          </a:p>
        </p:txBody>
      </p:sp>
    </p:spTree>
    <p:extLst>
      <p:ext uri="{BB962C8B-B14F-4D97-AF65-F5344CB8AC3E}">
        <p14:creationId xmlns:p14="http://schemas.microsoft.com/office/powerpoint/2010/main" val="57784478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28601"/>
            <a:ext cx="11546261" cy="6555641"/>
          </a:xfrm>
          <a:prstGeom prst="rect">
            <a:avLst/>
          </a:prstGeom>
          <a:noFill/>
        </p:spPr>
        <p:txBody>
          <a:bodyPr wrap="square" rtlCol="0">
            <a:spAutoFit/>
          </a:bodyPr>
          <a:lstStyle/>
          <a:p>
            <a:r>
              <a:rPr lang="en-US" b="1"/>
              <a:t> </a:t>
            </a:r>
            <a:endParaRPr lang="en-US"/>
          </a:p>
          <a:p>
            <a:r>
              <a:rPr lang="en-US" smtClean="0"/>
              <a:t>							</a:t>
            </a:r>
            <a:r>
              <a:rPr lang="en-US" sz="1600" smtClean="0">
                <a:solidFill>
                  <a:srgbClr val="0000CC"/>
                </a:solidFill>
              </a:rPr>
              <a:t>Senate </a:t>
            </a:r>
            <a:r>
              <a:rPr lang="en-US" sz="1600">
                <a:solidFill>
                  <a:srgbClr val="0000CC"/>
                </a:solidFill>
              </a:rPr>
              <a:t>Bill 1516-02</a:t>
            </a:r>
          </a:p>
          <a:p>
            <a:r>
              <a:rPr lang="en-US" sz="1600" b="1">
                <a:solidFill>
                  <a:srgbClr val="0000CC"/>
                </a:solidFill>
              </a:rPr>
              <a:t> </a:t>
            </a:r>
            <a:endParaRPr lang="en-US" sz="1600" b="1" smtClean="0">
              <a:solidFill>
                <a:srgbClr val="0000CC"/>
              </a:solidFill>
            </a:endParaRPr>
          </a:p>
          <a:p>
            <a:endParaRPr lang="en-US" sz="1600" b="1">
              <a:solidFill>
                <a:srgbClr val="0000CC"/>
              </a:solidFill>
            </a:endParaRPr>
          </a:p>
          <a:p>
            <a:r>
              <a:rPr lang="en-US" sz="1600" b="1" smtClean="0">
                <a:solidFill>
                  <a:srgbClr val="0000CC"/>
                </a:solidFill>
              </a:rPr>
              <a:t>			          UNIVERSITY SENATE</a:t>
            </a:r>
          </a:p>
          <a:p>
            <a:r>
              <a:rPr lang="en-US" sz="1600" b="1" smtClean="0">
                <a:solidFill>
                  <a:srgbClr val="0000CC"/>
                </a:solidFill>
              </a:rPr>
              <a:t>			       UNIVERSITY </a:t>
            </a:r>
            <a:r>
              <a:rPr lang="en-US" sz="1600" b="1">
                <a:solidFill>
                  <a:srgbClr val="0000CC"/>
                </a:solidFill>
              </a:rPr>
              <a:t>AT </a:t>
            </a:r>
            <a:r>
              <a:rPr lang="en-US" sz="1600" b="1" smtClean="0">
                <a:solidFill>
                  <a:srgbClr val="0000CC"/>
                </a:solidFill>
              </a:rPr>
              <a:t>ALBANY</a:t>
            </a:r>
          </a:p>
          <a:p>
            <a:r>
              <a:rPr lang="en-US" sz="1600" b="1" smtClean="0">
                <a:solidFill>
                  <a:srgbClr val="0000CC"/>
                </a:solidFill>
              </a:rPr>
              <a:t>			STATE </a:t>
            </a:r>
            <a:r>
              <a:rPr lang="en-US" sz="1600" b="1">
                <a:solidFill>
                  <a:srgbClr val="0000CC"/>
                </a:solidFill>
              </a:rPr>
              <a:t>UNIVERSITY OF NEW YORK</a:t>
            </a:r>
            <a:endParaRPr lang="en-US" sz="1600">
              <a:solidFill>
                <a:srgbClr val="0000CC"/>
              </a:solidFill>
            </a:endParaRPr>
          </a:p>
          <a:p>
            <a:r>
              <a:rPr lang="en-US" sz="1600">
                <a:solidFill>
                  <a:srgbClr val="0000CC"/>
                </a:solidFill>
              </a:rPr>
              <a:t> </a:t>
            </a:r>
          </a:p>
          <a:p>
            <a:r>
              <a:rPr lang="en-US" sz="1600">
                <a:solidFill>
                  <a:srgbClr val="0000CC"/>
                </a:solidFill>
              </a:rPr>
              <a:t> </a:t>
            </a:r>
          </a:p>
          <a:p>
            <a:r>
              <a:rPr lang="en-US" sz="1600">
                <a:solidFill>
                  <a:srgbClr val="0000CC"/>
                </a:solidFill>
              </a:rPr>
              <a:t>Introduced by:</a:t>
            </a:r>
            <a:r>
              <a:rPr lang="en-US" sz="1600">
                <a:solidFill>
                  <a:srgbClr val="0000CC"/>
                </a:solidFill>
              </a:rPr>
              <a:t>	</a:t>
            </a:r>
            <a:r>
              <a:rPr lang="en-US" sz="1600" smtClean="0">
                <a:solidFill>
                  <a:srgbClr val="0000CC"/>
                </a:solidFill>
              </a:rPr>
              <a:t>Graduate </a:t>
            </a:r>
            <a:r>
              <a:rPr lang="en-US" sz="1600">
                <a:solidFill>
                  <a:srgbClr val="0000CC"/>
                </a:solidFill>
              </a:rPr>
              <a:t>Academic Council</a:t>
            </a:r>
          </a:p>
          <a:p>
            <a:r>
              <a:rPr lang="en-US" sz="1600">
                <a:solidFill>
                  <a:srgbClr val="0000CC"/>
                </a:solidFill>
              </a:rPr>
              <a:t>	</a:t>
            </a:r>
            <a:r>
              <a:rPr lang="en-US" sz="1600">
                <a:solidFill>
                  <a:srgbClr val="0000CC"/>
                </a:solidFill>
              </a:rPr>
              <a:t>	</a:t>
            </a:r>
            <a:r>
              <a:rPr lang="en-US" sz="1600" smtClean="0">
                <a:solidFill>
                  <a:srgbClr val="0000CC"/>
                </a:solidFill>
              </a:rPr>
              <a:t>Undergraduate </a:t>
            </a:r>
            <a:r>
              <a:rPr lang="en-US" sz="1600">
                <a:solidFill>
                  <a:srgbClr val="0000CC"/>
                </a:solidFill>
              </a:rPr>
              <a:t>Academic Council</a:t>
            </a:r>
          </a:p>
          <a:p>
            <a:r>
              <a:rPr lang="en-US" sz="1600">
                <a:solidFill>
                  <a:srgbClr val="0000CC"/>
                </a:solidFill>
              </a:rPr>
              <a:t>	</a:t>
            </a:r>
            <a:r>
              <a:rPr lang="en-US" sz="1600">
                <a:solidFill>
                  <a:srgbClr val="0000CC"/>
                </a:solidFill>
              </a:rPr>
              <a:t>	</a:t>
            </a:r>
            <a:r>
              <a:rPr lang="en-US" sz="1600" smtClean="0">
                <a:solidFill>
                  <a:srgbClr val="0000CC"/>
                </a:solidFill>
              </a:rPr>
              <a:t>University </a:t>
            </a:r>
            <a:r>
              <a:rPr lang="en-US" sz="1600">
                <a:solidFill>
                  <a:srgbClr val="0000CC"/>
                </a:solidFill>
              </a:rPr>
              <a:t>Planning &amp; Policy Council</a:t>
            </a:r>
          </a:p>
          <a:p>
            <a:r>
              <a:rPr lang="en-US" sz="1600">
                <a:solidFill>
                  <a:srgbClr val="0000CC"/>
                </a:solidFill>
              </a:rPr>
              <a:t> </a:t>
            </a:r>
          </a:p>
          <a:p>
            <a:r>
              <a:rPr lang="en-US" sz="1600">
                <a:solidFill>
                  <a:srgbClr val="0000CC"/>
                </a:solidFill>
              </a:rPr>
              <a:t> </a:t>
            </a:r>
          </a:p>
          <a:p>
            <a:r>
              <a:rPr lang="en-US" sz="1600">
                <a:solidFill>
                  <a:srgbClr val="0000CC"/>
                </a:solidFill>
              </a:rPr>
              <a:t>Date:	</a:t>
            </a:r>
            <a:r>
              <a:rPr lang="en-US" sz="1600">
                <a:solidFill>
                  <a:srgbClr val="0000CC"/>
                </a:solidFill>
              </a:rPr>
              <a:t>	</a:t>
            </a:r>
            <a:r>
              <a:rPr lang="en-US" sz="1600" smtClean="0">
                <a:solidFill>
                  <a:srgbClr val="0000CC"/>
                </a:solidFill>
              </a:rPr>
              <a:t>November </a:t>
            </a:r>
            <a:r>
              <a:rPr lang="en-US" sz="1600">
                <a:solidFill>
                  <a:srgbClr val="0000CC"/>
                </a:solidFill>
              </a:rPr>
              <a:t>16, 2015</a:t>
            </a:r>
          </a:p>
          <a:p>
            <a:r>
              <a:rPr lang="en-US" sz="1600">
                <a:solidFill>
                  <a:srgbClr val="0000CC"/>
                </a:solidFill>
              </a:rPr>
              <a:t> </a:t>
            </a:r>
          </a:p>
          <a:p>
            <a:r>
              <a:rPr lang="en-US" sz="1600" b="1" smtClean="0">
                <a:solidFill>
                  <a:srgbClr val="0000CC"/>
                </a:solidFill>
              </a:rPr>
              <a:t>                       PROPOSAL </a:t>
            </a:r>
            <a:r>
              <a:rPr lang="en-US" sz="1600" b="1">
                <a:solidFill>
                  <a:srgbClr val="0000CC"/>
                </a:solidFill>
              </a:rPr>
              <a:t>TO </a:t>
            </a:r>
            <a:r>
              <a:rPr lang="en-US" sz="1600" b="1">
                <a:solidFill>
                  <a:srgbClr val="0000CC"/>
                </a:solidFill>
              </a:rPr>
              <a:t>ESTABLISH </a:t>
            </a:r>
            <a:r>
              <a:rPr lang="en-US" sz="1600" b="1" smtClean="0">
                <a:solidFill>
                  <a:srgbClr val="0000CC"/>
                </a:solidFill>
              </a:rPr>
              <a:t>A  </a:t>
            </a:r>
            <a:r>
              <a:rPr lang="en-US" sz="1600" b="1">
                <a:solidFill>
                  <a:srgbClr val="0000CC"/>
                </a:solidFill>
              </a:rPr>
              <a:t>B.A. ENGLISH / M.A. LIBERAL STUDIES PROGRAM</a:t>
            </a:r>
            <a:endParaRPr lang="en-US" sz="1600">
              <a:solidFill>
                <a:srgbClr val="0000CC"/>
              </a:solidFill>
            </a:endParaRPr>
          </a:p>
          <a:p>
            <a:r>
              <a:rPr lang="en-US" sz="1600">
                <a:solidFill>
                  <a:srgbClr val="0000CC"/>
                </a:solidFill>
              </a:rPr>
              <a:t> </a:t>
            </a:r>
          </a:p>
          <a:p>
            <a:r>
              <a:rPr lang="en-US" sz="1600">
                <a:solidFill>
                  <a:srgbClr val="0000CC"/>
                </a:solidFill>
              </a:rPr>
              <a:t> </a:t>
            </a:r>
          </a:p>
          <a:p>
            <a:r>
              <a:rPr lang="en-US" sz="1600">
                <a:solidFill>
                  <a:srgbClr val="0000CC"/>
                </a:solidFill>
              </a:rPr>
              <a:t>IT IS HEREBY PROPOSED THAT THE FOLLOWING BE ADOPTED:</a:t>
            </a:r>
          </a:p>
          <a:p>
            <a:r>
              <a:rPr lang="en-US" sz="1600">
                <a:solidFill>
                  <a:srgbClr val="0000CC"/>
                </a:solidFill>
              </a:rPr>
              <a:t> </a:t>
            </a:r>
          </a:p>
          <a:p>
            <a:pPr lvl="0"/>
            <a:r>
              <a:rPr lang="en-US" sz="1600">
                <a:solidFill>
                  <a:srgbClr val="0000CC"/>
                </a:solidFill>
              </a:rPr>
              <a:t>That the University Senate approves the attached proposal to establish a B.A. English / M.A. Liberal </a:t>
            </a:r>
            <a:r>
              <a:rPr lang="en-US" sz="1600">
                <a:solidFill>
                  <a:srgbClr val="0000CC"/>
                </a:solidFill>
              </a:rPr>
              <a:t>Studies </a:t>
            </a:r>
            <a:endParaRPr lang="en-US" sz="1600" smtClean="0">
              <a:solidFill>
                <a:srgbClr val="0000CC"/>
              </a:solidFill>
            </a:endParaRPr>
          </a:p>
          <a:p>
            <a:pPr lvl="0"/>
            <a:r>
              <a:rPr lang="en-US" sz="1600" smtClean="0">
                <a:solidFill>
                  <a:srgbClr val="0000CC"/>
                </a:solidFill>
              </a:rPr>
              <a:t>program</a:t>
            </a:r>
            <a:r>
              <a:rPr lang="en-US" sz="1600">
                <a:solidFill>
                  <a:srgbClr val="0000CC"/>
                </a:solidFill>
              </a:rPr>
              <a:t>.</a:t>
            </a:r>
          </a:p>
          <a:p>
            <a:r>
              <a:rPr lang="en-US" sz="1600">
                <a:solidFill>
                  <a:srgbClr val="0000CC"/>
                </a:solidFill>
              </a:rPr>
              <a:t> </a:t>
            </a:r>
          </a:p>
          <a:p>
            <a:pPr lvl="0"/>
            <a:r>
              <a:rPr lang="en-US" sz="1600">
                <a:solidFill>
                  <a:srgbClr val="0000CC"/>
                </a:solidFill>
              </a:rPr>
              <a:t>That this proposal be forwarded to the President for approval. </a:t>
            </a:r>
          </a:p>
          <a:p>
            <a:r>
              <a:rPr lang="en-US" sz="1600">
                <a:solidFill>
                  <a:srgbClr val="0000CC"/>
                </a:solidFill>
              </a:rPr>
              <a:t> </a:t>
            </a:r>
          </a:p>
        </p:txBody>
      </p:sp>
    </p:spTree>
    <p:extLst>
      <p:ext uri="{BB962C8B-B14F-4D97-AF65-F5344CB8AC3E}">
        <p14:creationId xmlns:p14="http://schemas.microsoft.com/office/powerpoint/2010/main" val="25405380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81000" y="381000"/>
            <a:ext cx="5181600" cy="923330"/>
          </a:xfrm>
          <a:prstGeom prst="rect">
            <a:avLst/>
          </a:prstGeom>
          <a:noFill/>
        </p:spPr>
        <p:txBody>
          <a:bodyPr wrap="square" rtlCol="0">
            <a:spAutoFit/>
          </a:bodyPr>
          <a:lstStyle/>
          <a:p>
            <a:pPr lvl="0"/>
            <a:r>
              <a:rPr lang="en-US" b="1" smtClean="0">
                <a:solidFill>
                  <a:srgbClr val="0000CC"/>
                </a:solidFill>
              </a:rPr>
              <a:t>Approval </a:t>
            </a:r>
            <a:r>
              <a:rPr lang="en-US" b="1" dirty="0" smtClean="0">
                <a:solidFill>
                  <a:srgbClr val="0000CC"/>
                </a:solidFill>
              </a:rPr>
              <a:t>of Minutes </a:t>
            </a:r>
            <a:r>
              <a:rPr lang="en-US" smtClean="0">
                <a:solidFill>
                  <a:srgbClr val="0000CC"/>
                </a:solidFill>
              </a:rPr>
              <a:t>of</a:t>
            </a:r>
            <a:r>
              <a:rPr lang="en-US" b="1" smtClean="0">
                <a:solidFill>
                  <a:srgbClr val="0000CC"/>
                </a:solidFill>
              </a:rPr>
              <a:t> </a:t>
            </a:r>
            <a:r>
              <a:rPr lang="en-US" smtClean="0">
                <a:solidFill>
                  <a:srgbClr val="0000CC"/>
                </a:solidFill>
              </a:rPr>
              <a:t>November 16, </a:t>
            </a:r>
            <a:r>
              <a:rPr lang="en-US" dirty="0" smtClean="0">
                <a:solidFill>
                  <a:srgbClr val="0000CC"/>
                </a:solidFill>
              </a:rPr>
              <a:t>2015</a:t>
            </a:r>
            <a:endParaRPr lang="en-US" sz="2000" dirty="0">
              <a:solidFill>
                <a:srgbClr val="0000CC"/>
              </a:solidFill>
            </a:endParaRPr>
          </a:p>
          <a:p>
            <a:endParaRPr lang="en-US" b="1" dirty="0">
              <a:solidFill>
                <a:srgbClr val="000099"/>
              </a:solidFill>
            </a:endParaRPr>
          </a:p>
          <a:p>
            <a:endParaRPr lang="en-US" b="1" dirty="0" smtClean="0">
              <a:solidFill>
                <a:srgbClr val="000099"/>
              </a:solidFill>
            </a:endParaRPr>
          </a:p>
        </p:txBody>
      </p:sp>
    </p:spTree>
    <p:extLst>
      <p:ext uri="{BB962C8B-B14F-4D97-AF65-F5344CB8AC3E}">
        <p14:creationId xmlns:p14="http://schemas.microsoft.com/office/powerpoint/2010/main" val="12785986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81000" y="304800"/>
            <a:ext cx="1650132" cy="646331"/>
          </a:xfrm>
          <a:prstGeom prst="rect">
            <a:avLst/>
          </a:prstGeom>
          <a:noFill/>
        </p:spPr>
        <p:txBody>
          <a:bodyPr wrap="none" rtlCol="0">
            <a:spAutoFit/>
          </a:bodyPr>
          <a:lstStyle/>
          <a:p>
            <a:pPr marL="285750" indent="-285750">
              <a:buFont typeface="Arial" panose="020B0604020202020204" pitchFamily="34" charset="0"/>
              <a:buChar char="•"/>
            </a:pPr>
            <a:endParaRPr lang="en-US" sz="1600" b="1" dirty="0">
              <a:solidFill>
                <a:srgbClr val="000099"/>
              </a:solidFill>
            </a:endParaRPr>
          </a:p>
          <a:p>
            <a:r>
              <a:rPr lang="en-US" sz="2000" b="1" dirty="0" smtClean="0">
                <a:solidFill>
                  <a:srgbClr val="0000CC"/>
                </a:solidFill>
              </a:rPr>
              <a:t>New Business</a:t>
            </a:r>
          </a:p>
        </p:txBody>
      </p:sp>
      <p:sp>
        <p:nvSpPr>
          <p:cNvPr id="3" name="Rectangle 2"/>
          <p:cNvSpPr/>
          <p:nvPr/>
        </p:nvSpPr>
        <p:spPr>
          <a:xfrm>
            <a:off x="457200" y="1295400"/>
            <a:ext cx="8077200" cy="2862322"/>
          </a:xfrm>
          <a:prstGeom prst="rect">
            <a:avLst/>
          </a:prstGeom>
        </p:spPr>
        <p:txBody>
          <a:bodyPr wrap="square">
            <a:spAutoFit/>
          </a:bodyPr>
          <a:lstStyle/>
          <a:p>
            <a:pPr marL="342900" indent="-342900">
              <a:buAutoNum type="alphaUcPeriod"/>
            </a:pPr>
            <a:r>
              <a:rPr lang="en-US" smtClean="0">
                <a:solidFill>
                  <a:srgbClr val="0000CC"/>
                </a:solidFill>
              </a:rPr>
              <a:t>Report </a:t>
            </a:r>
            <a:r>
              <a:rPr lang="en-US">
                <a:solidFill>
                  <a:srgbClr val="0000CC"/>
                </a:solidFill>
              </a:rPr>
              <a:t>of the Graduate Stipend </a:t>
            </a:r>
            <a:r>
              <a:rPr lang="en-US" smtClean="0">
                <a:solidFill>
                  <a:srgbClr val="0000CC"/>
                </a:solidFill>
              </a:rPr>
              <a:t>Committee </a:t>
            </a:r>
          </a:p>
          <a:p>
            <a:endParaRPr lang="en-US" smtClean="0">
              <a:solidFill>
                <a:srgbClr val="0000CC"/>
              </a:solidFill>
            </a:endParaRPr>
          </a:p>
          <a:p>
            <a:pPr marL="342900" indent="-342900">
              <a:buAutoNum type="alphaUcPeriod" startAt="2"/>
            </a:pPr>
            <a:r>
              <a:rPr lang="en-US" smtClean="0">
                <a:solidFill>
                  <a:srgbClr val="0000CC"/>
                </a:solidFill>
              </a:rPr>
              <a:t>Report </a:t>
            </a:r>
            <a:r>
              <a:rPr lang="en-US">
                <a:solidFill>
                  <a:srgbClr val="0000CC"/>
                </a:solidFill>
              </a:rPr>
              <a:t>of the Blue Ribbon Panel on Part-time and Contingent Faculty and 		</a:t>
            </a:r>
            <a:r>
              <a:rPr lang="en-US" smtClean="0">
                <a:solidFill>
                  <a:srgbClr val="0000CC"/>
                </a:solidFill>
              </a:rPr>
              <a:t>Staff</a:t>
            </a:r>
          </a:p>
          <a:p>
            <a:endParaRPr lang="en-US">
              <a:solidFill>
                <a:srgbClr val="0000CC"/>
              </a:solidFill>
            </a:endParaRPr>
          </a:p>
          <a:p>
            <a:r>
              <a:rPr lang="en-US" smtClean="0">
                <a:solidFill>
                  <a:srgbClr val="0000CC"/>
                </a:solidFill>
              </a:rPr>
              <a:t>C</a:t>
            </a:r>
            <a:r>
              <a:rPr lang="en-US">
                <a:solidFill>
                  <a:srgbClr val="0000CC"/>
                </a:solidFill>
              </a:rPr>
              <a:t>.  UUP Report on Contingent Labor at the University at Albany</a:t>
            </a:r>
          </a:p>
          <a:p>
            <a:endParaRPr lang="en-US">
              <a:solidFill>
                <a:srgbClr val="0000CC"/>
              </a:solidFill>
            </a:endParaRPr>
          </a:p>
          <a:p>
            <a:endParaRPr lang="en-US">
              <a:solidFill>
                <a:srgbClr val="0000CC"/>
              </a:solidFill>
            </a:endParaRPr>
          </a:p>
          <a:p>
            <a:r>
              <a:rPr lang="en-US">
                <a:solidFill>
                  <a:srgbClr val="0000CC"/>
                </a:solidFill>
              </a:rPr>
              <a:t> </a:t>
            </a:r>
          </a:p>
          <a:p>
            <a:endParaRPr lang="en-US"/>
          </a:p>
        </p:txBody>
      </p:sp>
    </p:spTree>
    <p:extLst>
      <p:ext uri="{BB962C8B-B14F-4D97-AF65-F5344CB8AC3E}">
        <p14:creationId xmlns:p14="http://schemas.microsoft.com/office/powerpoint/2010/main" val="112158881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81000" y="228600"/>
            <a:ext cx="1610569" cy="646331"/>
          </a:xfrm>
          <a:prstGeom prst="rect">
            <a:avLst/>
          </a:prstGeom>
          <a:noFill/>
        </p:spPr>
        <p:txBody>
          <a:bodyPr wrap="none" rtlCol="0">
            <a:spAutoFit/>
          </a:bodyPr>
          <a:lstStyle/>
          <a:p>
            <a:pPr marL="285750" indent="-285750">
              <a:buFont typeface="Arial" panose="020B0604020202020204" pitchFamily="34" charset="0"/>
              <a:buChar char="•"/>
            </a:pPr>
            <a:endParaRPr lang="en-US" sz="1600" b="1" dirty="0">
              <a:solidFill>
                <a:srgbClr val="000099"/>
              </a:solidFill>
            </a:endParaRPr>
          </a:p>
          <a:p>
            <a:r>
              <a:rPr lang="en-US" sz="2000" b="1" dirty="0" smtClean="0">
                <a:solidFill>
                  <a:srgbClr val="0000CC"/>
                </a:solidFill>
              </a:rPr>
              <a:t>Adjournment</a:t>
            </a:r>
          </a:p>
        </p:txBody>
      </p:sp>
    </p:spTree>
    <p:extLst>
      <p:ext uri="{BB962C8B-B14F-4D97-AF65-F5344CB8AC3E}">
        <p14:creationId xmlns:p14="http://schemas.microsoft.com/office/powerpoint/2010/main" val="22769339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381000"/>
            <a:ext cx="3962400" cy="677108"/>
          </a:xfrm>
          <a:prstGeom prst="rect">
            <a:avLst/>
          </a:prstGeom>
          <a:noFill/>
        </p:spPr>
        <p:txBody>
          <a:bodyPr wrap="square" rtlCol="0">
            <a:spAutoFit/>
          </a:bodyPr>
          <a:lstStyle/>
          <a:p>
            <a:r>
              <a:rPr lang="en-US" sz="2000" b="1" dirty="0" smtClean="0">
                <a:solidFill>
                  <a:srgbClr val="0000CC"/>
                </a:solidFill>
              </a:rPr>
              <a:t>Provost’s Report – </a:t>
            </a:r>
            <a:r>
              <a:rPr lang="en-US" sz="2000" dirty="0" smtClean="0">
                <a:solidFill>
                  <a:srgbClr val="0000CC"/>
                </a:solidFill>
              </a:rPr>
              <a:t>James Stellar</a:t>
            </a:r>
            <a:endParaRPr lang="en-US" sz="2000" dirty="0">
              <a:solidFill>
                <a:srgbClr val="0000CC"/>
              </a:solidFill>
            </a:endParaRPr>
          </a:p>
          <a:p>
            <a:endParaRPr lang="en-US" b="1" dirty="0" smtClean="0">
              <a:solidFill>
                <a:srgbClr val="000099"/>
              </a:solidFill>
            </a:endParaRPr>
          </a:p>
        </p:txBody>
      </p:sp>
    </p:spTree>
    <p:extLst>
      <p:ext uri="{BB962C8B-B14F-4D97-AF65-F5344CB8AC3E}">
        <p14:creationId xmlns:p14="http://schemas.microsoft.com/office/powerpoint/2010/main" val="14776054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6414" y="76200"/>
            <a:ext cx="5577189" cy="369332"/>
          </a:xfrm>
          <a:prstGeom prst="rect">
            <a:avLst/>
          </a:prstGeom>
          <a:noFill/>
        </p:spPr>
        <p:txBody>
          <a:bodyPr wrap="square" rtlCol="0">
            <a:spAutoFit/>
          </a:bodyPr>
          <a:lstStyle/>
          <a:p>
            <a:r>
              <a:rPr lang="en-US" b="1" dirty="0" smtClean="0">
                <a:solidFill>
                  <a:srgbClr val="0000CC"/>
                </a:solidFill>
              </a:rPr>
              <a:t>Senate Chair’s Report – </a:t>
            </a:r>
            <a:r>
              <a:rPr lang="en-US" smtClean="0">
                <a:solidFill>
                  <a:srgbClr val="0000CC"/>
                </a:solidFill>
              </a:rPr>
              <a:t>Cynthia Fox  (1 of 2) </a:t>
            </a:r>
            <a:endParaRPr lang="en-US" sz="1600" dirty="0" smtClean="0">
              <a:solidFill>
                <a:srgbClr val="0000CC"/>
              </a:solidFill>
            </a:endParaRPr>
          </a:p>
        </p:txBody>
      </p:sp>
      <p:sp>
        <p:nvSpPr>
          <p:cNvPr id="3" name="TextBox 2"/>
          <p:cNvSpPr txBox="1"/>
          <p:nvPr/>
        </p:nvSpPr>
        <p:spPr>
          <a:xfrm>
            <a:off x="0" y="533400"/>
            <a:ext cx="74218800" cy="8771632"/>
          </a:xfrm>
          <a:prstGeom prst="rect">
            <a:avLst/>
          </a:prstGeom>
          <a:noFill/>
        </p:spPr>
        <p:txBody>
          <a:bodyPr wrap="square" rtlCol="0">
            <a:spAutoFit/>
          </a:bodyPr>
          <a:lstStyle/>
          <a:p>
            <a:pPr marL="342900" indent="-342900">
              <a:buAutoNum type="arabicPeriod"/>
            </a:pPr>
            <a:r>
              <a:rPr lang="en-US" b="1" smtClean="0">
                <a:solidFill>
                  <a:srgbClr val="0000CC"/>
                </a:solidFill>
              </a:rPr>
              <a:t>Informational</a:t>
            </a:r>
          </a:p>
          <a:p>
            <a:pPr marL="342900" indent="-342900">
              <a:buAutoNum type="arabicPeriod"/>
            </a:pPr>
            <a:endParaRPr lang="en-US" b="1" smtClean="0">
              <a:solidFill>
                <a:srgbClr val="0000CC"/>
              </a:solidFill>
            </a:endParaRPr>
          </a:p>
          <a:p>
            <a:pPr marL="342900" indent="-342900">
              <a:buAutoNum type="alphaLcPeriod"/>
            </a:pPr>
            <a:r>
              <a:rPr lang="en-US" sz="1600" smtClean="0">
                <a:solidFill>
                  <a:srgbClr val="0000CC"/>
                </a:solidFill>
              </a:rPr>
              <a:t>Senate </a:t>
            </a:r>
            <a:r>
              <a:rPr lang="en-US" sz="1600">
                <a:solidFill>
                  <a:srgbClr val="0000CC"/>
                </a:solidFill>
              </a:rPr>
              <a:t>Bill 1415-07:  </a:t>
            </a:r>
            <a:r>
              <a:rPr lang="en-US" sz="1600" cap="small">
                <a:solidFill>
                  <a:srgbClr val="0000CC"/>
                </a:solidFill>
              </a:rPr>
              <a:t>Proposal to Deactivate and discontinue the Puerto Rican Studies Major in the </a:t>
            </a:r>
            <a:endParaRPr lang="en-US" sz="1600" cap="small" smtClean="0">
              <a:solidFill>
                <a:srgbClr val="0000CC"/>
              </a:solidFill>
            </a:endParaRPr>
          </a:p>
          <a:p>
            <a:r>
              <a:rPr lang="en-US" sz="1600" cap="small" smtClean="0">
                <a:solidFill>
                  <a:srgbClr val="0000CC"/>
                </a:solidFill>
              </a:rPr>
              <a:t>Department </a:t>
            </a:r>
            <a:r>
              <a:rPr lang="en-US" sz="1600" cap="small">
                <a:solidFill>
                  <a:srgbClr val="0000CC"/>
                </a:solidFill>
              </a:rPr>
              <a:t>of Latin American, Caribbean &amp; U.S. Latino Studies</a:t>
            </a:r>
            <a:r>
              <a:rPr lang="en-US" sz="1600">
                <a:solidFill>
                  <a:srgbClr val="0000CC"/>
                </a:solidFill>
              </a:rPr>
              <a:t> was approved by President Jones on October 21.</a:t>
            </a:r>
          </a:p>
          <a:p>
            <a:r>
              <a:rPr lang="en-US" sz="1600">
                <a:solidFill>
                  <a:srgbClr val="0000CC"/>
                </a:solidFill>
              </a:rPr>
              <a:t> </a:t>
            </a:r>
          </a:p>
          <a:p>
            <a:pPr marL="342900" indent="-342900">
              <a:buAutoNum type="alphaLcPeriod" startAt="2"/>
            </a:pPr>
            <a:r>
              <a:rPr lang="en-US" sz="1600" smtClean="0">
                <a:solidFill>
                  <a:srgbClr val="0000CC"/>
                </a:solidFill>
              </a:rPr>
              <a:t>Senate </a:t>
            </a:r>
            <a:r>
              <a:rPr lang="en-US" sz="1600">
                <a:solidFill>
                  <a:srgbClr val="0000CC"/>
                </a:solidFill>
              </a:rPr>
              <a:t>Bill 1516-01 : </a:t>
            </a:r>
            <a:r>
              <a:rPr lang="en-US" sz="1600" cap="small">
                <a:solidFill>
                  <a:srgbClr val="0000CC"/>
                </a:solidFill>
              </a:rPr>
              <a:t>Proposal to establish a Master of Science (M.S. ) Program in Counseling  Psychology</a:t>
            </a:r>
            <a:r>
              <a:rPr lang="en-US" sz="1600">
                <a:solidFill>
                  <a:srgbClr val="0000CC"/>
                </a:solidFill>
              </a:rPr>
              <a:t> </a:t>
            </a:r>
            <a:endParaRPr lang="en-US" sz="1600" smtClean="0">
              <a:solidFill>
                <a:srgbClr val="0000CC"/>
              </a:solidFill>
            </a:endParaRPr>
          </a:p>
          <a:p>
            <a:r>
              <a:rPr lang="en-US" sz="1600" smtClean="0">
                <a:solidFill>
                  <a:srgbClr val="0000CC"/>
                </a:solidFill>
              </a:rPr>
              <a:t>was </a:t>
            </a:r>
            <a:r>
              <a:rPr lang="en-US" sz="1600">
                <a:solidFill>
                  <a:srgbClr val="0000CC"/>
                </a:solidFill>
              </a:rPr>
              <a:t>approved by President Jones on November 19</a:t>
            </a:r>
            <a:r>
              <a:rPr lang="en-US" sz="1600" smtClean="0">
                <a:solidFill>
                  <a:srgbClr val="0000CC"/>
                </a:solidFill>
              </a:rPr>
              <a:t>.</a:t>
            </a:r>
          </a:p>
          <a:p>
            <a:r>
              <a:rPr lang="en-US" sz="1600">
                <a:solidFill>
                  <a:srgbClr val="0000CC"/>
                </a:solidFill>
              </a:rPr>
              <a:t>	</a:t>
            </a:r>
          </a:p>
          <a:p>
            <a:r>
              <a:rPr lang="en-US" sz="1600">
                <a:solidFill>
                  <a:srgbClr val="0000CC"/>
                </a:solidFill>
              </a:rPr>
              <a:t>c. On 11/19, Chair Fox received an email from Philip Eppard, Chair of the Department of Information Studies, </a:t>
            </a:r>
            <a:endParaRPr lang="en-US" sz="1600" smtClean="0">
              <a:solidFill>
                <a:srgbClr val="0000CC"/>
              </a:solidFill>
            </a:endParaRPr>
          </a:p>
          <a:p>
            <a:r>
              <a:rPr lang="en-US" sz="1600" smtClean="0">
                <a:solidFill>
                  <a:srgbClr val="0000CC"/>
                </a:solidFill>
              </a:rPr>
              <a:t>asking </a:t>
            </a:r>
            <a:r>
              <a:rPr lang="en-US" sz="1600">
                <a:solidFill>
                  <a:srgbClr val="0000CC"/>
                </a:solidFill>
              </a:rPr>
              <a:t>if the Senate is aware of discussions in the administration about a relocation of the Information </a:t>
            </a:r>
            <a:endParaRPr lang="en-US" sz="1600" smtClean="0">
              <a:solidFill>
                <a:srgbClr val="0000CC"/>
              </a:solidFill>
            </a:endParaRPr>
          </a:p>
          <a:p>
            <a:r>
              <a:rPr lang="en-US" sz="1600" smtClean="0">
                <a:solidFill>
                  <a:srgbClr val="0000CC"/>
                </a:solidFill>
              </a:rPr>
              <a:t>Studies </a:t>
            </a:r>
            <a:r>
              <a:rPr lang="en-US" sz="1600">
                <a:solidFill>
                  <a:srgbClr val="0000CC"/>
                </a:solidFill>
              </a:rPr>
              <a:t>Department and the Information Science Ph.D. program from the College of Engineering and </a:t>
            </a:r>
            <a:endParaRPr lang="en-US" sz="1600" smtClean="0">
              <a:solidFill>
                <a:srgbClr val="0000CC"/>
              </a:solidFill>
            </a:endParaRPr>
          </a:p>
          <a:p>
            <a:r>
              <a:rPr lang="en-US" sz="1600" smtClean="0">
                <a:solidFill>
                  <a:srgbClr val="0000CC"/>
                </a:solidFill>
              </a:rPr>
              <a:t>Applied </a:t>
            </a:r>
            <a:r>
              <a:rPr lang="en-US" sz="1600">
                <a:solidFill>
                  <a:srgbClr val="0000CC"/>
                </a:solidFill>
              </a:rPr>
              <a:t>Sciences to other units in the university</a:t>
            </a:r>
            <a:r>
              <a:rPr lang="en-US" sz="1600" smtClean="0">
                <a:solidFill>
                  <a:srgbClr val="0000CC"/>
                </a:solidFill>
              </a:rPr>
              <a:t>.</a:t>
            </a:r>
          </a:p>
          <a:p>
            <a:endParaRPr lang="en-US" sz="1600" smtClean="0">
              <a:solidFill>
                <a:srgbClr val="0000CC"/>
              </a:solidFill>
            </a:endParaRPr>
          </a:p>
          <a:p>
            <a:r>
              <a:rPr lang="en-US" sz="1600" smtClean="0">
                <a:solidFill>
                  <a:srgbClr val="0000CC"/>
                </a:solidFill>
              </a:rPr>
              <a:t>d</a:t>
            </a:r>
            <a:r>
              <a:rPr lang="en-US" sz="1600">
                <a:solidFill>
                  <a:srgbClr val="0000CC"/>
                </a:solidFill>
              </a:rPr>
              <a:t>. On 11/23 Chair Fox received a request from Interim Dean Boyer (CEAS) to return to the SEC to discuss </a:t>
            </a:r>
            <a:endParaRPr lang="en-US" sz="1600" smtClean="0">
              <a:solidFill>
                <a:srgbClr val="0000CC"/>
              </a:solidFill>
            </a:endParaRPr>
          </a:p>
          <a:p>
            <a:r>
              <a:rPr lang="en-US" sz="1600" smtClean="0">
                <a:solidFill>
                  <a:srgbClr val="0000CC"/>
                </a:solidFill>
              </a:rPr>
              <a:t>additional </a:t>
            </a:r>
            <a:r>
              <a:rPr lang="en-US" sz="1600">
                <a:solidFill>
                  <a:srgbClr val="0000CC"/>
                </a:solidFill>
              </a:rPr>
              <a:t>developments with respect to the new College.  Chair Fox responded with an invitation to attend </a:t>
            </a:r>
            <a:endParaRPr lang="en-US" sz="1600" smtClean="0">
              <a:solidFill>
                <a:srgbClr val="0000CC"/>
              </a:solidFill>
            </a:endParaRPr>
          </a:p>
          <a:p>
            <a:r>
              <a:rPr lang="en-US" sz="1600" smtClean="0">
                <a:solidFill>
                  <a:srgbClr val="0000CC"/>
                </a:solidFill>
              </a:rPr>
              <a:t>the </a:t>
            </a:r>
            <a:r>
              <a:rPr lang="en-US" sz="1600">
                <a:solidFill>
                  <a:srgbClr val="0000CC"/>
                </a:solidFill>
              </a:rPr>
              <a:t>11/30 meeting, which Dean Boyer declined due to a scheduling conflict.</a:t>
            </a:r>
          </a:p>
          <a:p>
            <a:r>
              <a:rPr lang="en-US" sz="1600">
                <a:solidFill>
                  <a:srgbClr val="0000CC"/>
                </a:solidFill>
              </a:rPr>
              <a:t> </a:t>
            </a:r>
          </a:p>
          <a:p>
            <a:r>
              <a:rPr lang="en-US" sz="1600">
                <a:solidFill>
                  <a:srgbClr val="0000CC"/>
                </a:solidFill>
              </a:rPr>
              <a:t>e. The SEC met on 11/30. Items on the agenda included an Update on Center for International Education </a:t>
            </a:r>
            <a:r>
              <a:rPr lang="en-US" sz="1600" smtClean="0">
                <a:solidFill>
                  <a:srgbClr val="0000CC"/>
                </a:solidFill>
              </a:rPr>
              <a:t>and</a:t>
            </a:r>
          </a:p>
          <a:p>
            <a:r>
              <a:rPr lang="en-US" sz="1600" smtClean="0">
                <a:solidFill>
                  <a:srgbClr val="0000CC"/>
                </a:solidFill>
              </a:rPr>
              <a:t>Global </a:t>
            </a:r>
            <a:r>
              <a:rPr lang="en-US" sz="1600">
                <a:solidFill>
                  <a:srgbClr val="0000CC"/>
                </a:solidFill>
              </a:rPr>
              <a:t>Strategy by Dean and Vice Provost Harvey Charles, and discussions of the Policy on Institutional Policy </a:t>
            </a:r>
            <a:endParaRPr lang="en-US" sz="1600" smtClean="0">
              <a:solidFill>
                <a:srgbClr val="0000CC"/>
              </a:solidFill>
            </a:endParaRPr>
          </a:p>
          <a:p>
            <a:r>
              <a:rPr lang="en-US" sz="1600" smtClean="0">
                <a:solidFill>
                  <a:srgbClr val="0000CC"/>
                </a:solidFill>
              </a:rPr>
              <a:t>Development</a:t>
            </a:r>
            <a:r>
              <a:rPr lang="en-US" sz="1600">
                <a:solidFill>
                  <a:srgbClr val="0000CC"/>
                </a:solidFill>
              </a:rPr>
              <a:t>, of the SUNY Excels PIP submission and responses to the Senate comments on draft, and of </a:t>
            </a:r>
            <a:r>
              <a:rPr lang="en-US" sz="1600" smtClean="0">
                <a:solidFill>
                  <a:srgbClr val="0000CC"/>
                </a:solidFill>
              </a:rPr>
              <a:t>the</a:t>
            </a:r>
          </a:p>
          <a:p>
            <a:r>
              <a:rPr lang="en-US" sz="1600" smtClean="0">
                <a:solidFill>
                  <a:srgbClr val="0000CC"/>
                </a:solidFill>
              </a:rPr>
              <a:t>Graduate </a:t>
            </a:r>
            <a:r>
              <a:rPr lang="en-US" sz="1600">
                <a:solidFill>
                  <a:srgbClr val="0000CC"/>
                </a:solidFill>
              </a:rPr>
              <a:t>Stipend Report. The recent developments with respect to CEAS were also discussed, as well as </a:t>
            </a:r>
            <a:endParaRPr lang="en-US" sz="1600" smtClean="0">
              <a:solidFill>
                <a:srgbClr val="0000CC"/>
              </a:solidFill>
            </a:endParaRPr>
          </a:p>
          <a:p>
            <a:r>
              <a:rPr lang="en-US" sz="1600" smtClean="0">
                <a:solidFill>
                  <a:srgbClr val="0000CC"/>
                </a:solidFill>
              </a:rPr>
              <a:t>Senate </a:t>
            </a:r>
            <a:r>
              <a:rPr lang="en-US" sz="1600">
                <a:solidFill>
                  <a:srgbClr val="0000CC"/>
                </a:solidFill>
              </a:rPr>
              <a:t>involvement in the Applied Learning plan that central administration is requiring from each campus </a:t>
            </a:r>
            <a:endParaRPr lang="en-US" sz="1600" smtClean="0">
              <a:solidFill>
                <a:srgbClr val="0000CC"/>
              </a:solidFill>
            </a:endParaRPr>
          </a:p>
          <a:p>
            <a:r>
              <a:rPr lang="en-US" sz="1600" smtClean="0">
                <a:solidFill>
                  <a:srgbClr val="0000CC"/>
                </a:solidFill>
              </a:rPr>
              <a:t>that </a:t>
            </a:r>
            <a:r>
              <a:rPr lang="en-US" sz="1600">
                <a:solidFill>
                  <a:srgbClr val="0000CC"/>
                </a:solidFill>
              </a:rPr>
              <a:t>is described in the SUNY Senator’s report from the October Plenary in Buffalo.</a:t>
            </a:r>
          </a:p>
          <a:p>
            <a:r>
              <a:rPr lang="en-US" sz="1600">
                <a:solidFill>
                  <a:srgbClr val="0000CC"/>
                </a:solidFill>
              </a:rPr>
              <a:t> </a:t>
            </a:r>
          </a:p>
          <a:p>
            <a:r>
              <a:rPr lang="en-US" sz="1600"/>
              <a:t> </a:t>
            </a:r>
          </a:p>
          <a:p>
            <a:endParaRPr lang="en-US" sz="1600"/>
          </a:p>
          <a:p>
            <a:endParaRPr lang="en-US" sz="1600" smtClean="0">
              <a:solidFill>
                <a:srgbClr val="0000CC"/>
              </a:solidFill>
            </a:endParaRPr>
          </a:p>
          <a:p>
            <a:r>
              <a:rPr lang="en-US" sz="1600" b="1" smtClean="0">
                <a:solidFill>
                  <a:srgbClr val="0000CC"/>
                </a:solidFill>
              </a:rPr>
              <a:t>II</a:t>
            </a:r>
            <a:r>
              <a:rPr lang="en-US" sz="1600" b="1">
                <a:solidFill>
                  <a:srgbClr val="0000CC"/>
                </a:solidFill>
              </a:rPr>
              <a:t>. Actions </a:t>
            </a:r>
            <a:r>
              <a:rPr lang="en-US" sz="1600" b="1" smtClean="0">
                <a:solidFill>
                  <a:srgbClr val="0000CC"/>
                </a:solidFill>
              </a:rPr>
              <a:t>Taken</a:t>
            </a:r>
          </a:p>
          <a:p>
            <a:endParaRPr lang="en-US" sz="1600">
              <a:solidFill>
                <a:srgbClr val="0000CC"/>
              </a:solidFill>
            </a:endParaRPr>
          </a:p>
          <a:p>
            <a:r>
              <a:rPr lang="en-US" sz="1600">
                <a:solidFill>
                  <a:srgbClr val="0000CC"/>
                </a:solidFill>
              </a:rPr>
              <a:t>N/A	</a:t>
            </a:r>
            <a:endParaRPr lang="en-US" sz="1600" smtClean="0">
              <a:solidFill>
                <a:srgbClr val="0000CC"/>
              </a:solidFill>
            </a:endParaRPr>
          </a:p>
          <a:p>
            <a:endParaRPr lang="en-US" sz="1600" b="1">
              <a:solidFill>
                <a:srgbClr val="0000CC"/>
              </a:solidFill>
            </a:endParaRPr>
          </a:p>
          <a:p>
            <a:r>
              <a:rPr lang="en-US" sz="1600" b="1">
                <a:solidFill>
                  <a:srgbClr val="0000CC"/>
                </a:solidFill>
              </a:rPr>
              <a:t>III. Recommendations for </a:t>
            </a:r>
            <a:r>
              <a:rPr lang="en-US" sz="1600" b="1" smtClean="0">
                <a:solidFill>
                  <a:srgbClr val="0000CC"/>
                </a:solidFill>
              </a:rPr>
              <a:t>actions</a:t>
            </a:r>
          </a:p>
          <a:p>
            <a:endParaRPr lang="en-US" sz="1600" b="1">
              <a:solidFill>
                <a:srgbClr val="0000CC"/>
              </a:solidFill>
            </a:endParaRPr>
          </a:p>
          <a:p>
            <a:r>
              <a:rPr lang="en-US" sz="1600">
                <a:solidFill>
                  <a:srgbClr val="0000CC"/>
                </a:solidFill>
              </a:rPr>
              <a:t>N/A</a:t>
            </a:r>
          </a:p>
          <a:p>
            <a:endParaRPr lang="en-US" sz="1600" b="1">
              <a:solidFill>
                <a:srgbClr val="0000CC"/>
              </a:solidFill>
            </a:endParaRPr>
          </a:p>
        </p:txBody>
      </p:sp>
    </p:spTree>
    <p:extLst>
      <p:ext uri="{BB962C8B-B14F-4D97-AF65-F5344CB8AC3E}">
        <p14:creationId xmlns:p14="http://schemas.microsoft.com/office/powerpoint/2010/main" val="36484163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6414" y="76200"/>
            <a:ext cx="5577189" cy="400110"/>
          </a:xfrm>
          <a:prstGeom prst="rect">
            <a:avLst/>
          </a:prstGeom>
          <a:noFill/>
        </p:spPr>
        <p:txBody>
          <a:bodyPr wrap="square" rtlCol="0">
            <a:spAutoFit/>
          </a:bodyPr>
          <a:lstStyle/>
          <a:p>
            <a:r>
              <a:rPr lang="en-US" sz="2000" b="1" dirty="0" smtClean="0">
                <a:solidFill>
                  <a:srgbClr val="0000CC"/>
                </a:solidFill>
              </a:rPr>
              <a:t>Senate Chair’s Report – </a:t>
            </a:r>
            <a:r>
              <a:rPr lang="en-US" sz="2000" smtClean="0">
                <a:solidFill>
                  <a:srgbClr val="0000CC"/>
                </a:solidFill>
              </a:rPr>
              <a:t>Cynthia Fox  (2 of 2) </a:t>
            </a:r>
            <a:endParaRPr lang="en-US" sz="2000" dirty="0" smtClean="0">
              <a:solidFill>
                <a:srgbClr val="0000CC"/>
              </a:solidFill>
            </a:endParaRPr>
          </a:p>
        </p:txBody>
      </p:sp>
      <p:sp>
        <p:nvSpPr>
          <p:cNvPr id="3" name="TextBox 2"/>
          <p:cNvSpPr txBox="1"/>
          <p:nvPr/>
        </p:nvSpPr>
        <p:spPr>
          <a:xfrm>
            <a:off x="0" y="533400"/>
            <a:ext cx="74218800" cy="4708981"/>
          </a:xfrm>
          <a:prstGeom prst="rect">
            <a:avLst/>
          </a:prstGeom>
          <a:noFill/>
        </p:spPr>
        <p:txBody>
          <a:bodyPr wrap="square" rtlCol="0">
            <a:spAutoFit/>
          </a:bodyPr>
          <a:lstStyle/>
          <a:p>
            <a:r>
              <a:rPr lang="en-US" sz="2000" b="1" smtClean="0">
                <a:solidFill>
                  <a:srgbClr val="0000CC"/>
                </a:solidFill>
              </a:rPr>
              <a:t>II</a:t>
            </a:r>
            <a:r>
              <a:rPr lang="en-US" sz="2000" b="1">
                <a:solidFill>
                  <a:srgbClr val="0000CC"/>
                </a:solidFill>
              </a:rPr>
              <a:t>. Actions </a:t>
            </a:r>
            <a:r>
              <a:rPr lang="en-US" sz="2000" b="1" smtClean="0">
                <a:solidFill>
                  <a:srgbClr val="0000CC"/>
                </a:solidFill>
              </a:rPr>
              <a:t>Taken</a:t>
            </a:r>
          </a:p>
          <a:p>
            <a:endParaRPr lang="en-US" sz="2000" b="1">
              <a:solidFill>
                <a:srgbClr val="0000CC"/>
              </a:solidFill>
            </a:endParaRPr>
          </a:p>
          <a:p>
            <a:pPr marL="342900" indent="-342900">
              <a:buAutoNum type="alphaLcPeriod"/>
            </a:pPr>
            <a:r>
              <a:rPr lang="en-US" sz="2000" smtClean="0">
                <a:solidFill>
                  <a:srgbClr val="0000CC"/>
                </a:solidFill>
              </a:rPr>
              <a:t>The </a:t>
            </a:r>
            <a:r>
              <a:rPr lang="en-US" sz="2000">
                <a:solidFill>
                  <a:srgbClr val="0000CC"/>
                </a:solidFill>
              </a:rPr>
              <a:t>SEC voted to hold an additional meeting before the winter break in order </a:t>
            </a:r>
            <a:r>
              <a:rPr lang="en-US" sz="2000" smtClean="0">
                <a:solidFill>
                  <a:srgbClr val="0000CC"/>
                </a:solidFill>
              </a:rPr>
              <a:t>to</a:t>
            </a:r>
          </a:p>
          <a:p>
            <a:r>
              <a:rPr lang="en-US" sz="2000" smtClean="0">
                <a:solidFill>
                  <a:srgbClr val="0000CC"/>
                </a:solidFill>
              </a:rPr>
              <a:t>hear </a:t>
            </a:r>
            <a:r>
              <a:rPr lang="en-US" sz="2000">
                <a:solidFill>
                  <a:srgbClr val="0000CC"/>
                </a:solidFill>
              </a:rPr>
              <a:t>Dean Boyer’s report</a:t>
            </a:r>
            <a:r>
              <a:rPr lang="en-US" sz="2000" smtClean="0">
                <a:solidFill>
                  <a:srgbClr val="0000CC"/>
                </a:solidFill>
              </a:rPr>
              <a:t>.</a:t>
            </a:r>
          </a:p>
          <a:p>
            <a:endParaRPr lang="en-US" sz="2000">
              <a:solidFill>
                <a:srgbClr val="0000CC"/>
              </a:solidFill>
            </a:endParaRPr>
          </a:p>
          <a:p>
            <a:r>
              <a:rPr lang="en-US" sz="2000">
                <a:solidFill>
                  <a:srgbClr val="0000CC"/>
                </a:solidFill>
              </a:rPr>
              <a:t>b. The SEC agreed that Chair Fox forward the communications she has received from </a:t>
            </a:r>
            <a:endParaRPr lang="en-US" sz="2000" smtClean="0">
              <a:solidFill>
                <a:srgbClr val="0000CC"/>
              </a:solidFill>
            </a:endParaRPr>
          </a:p>
          <a:p>
            <a:r>
              <a:rPr lang="en-US" sz="2000" smtClean="0">
                <a:solidFill>
                  <a:srgbClr val="0000CC"/>
                </a:solidFill>
              </a:rPr>
              <a:t>SUNY </a:t>
            </a:r>
            <a:r>
              <a:rPr lang="en-US" sz="2000">
                <a:solidFill>
                  <a:srgbClr val="0000CC"/>
                </a:solidFill>
              </a:rPr>
              <a:t>Provost Cartwright </a:t>
            </a:r>
            <a:r>
              <a:rPr lang="en-US" sz="2000" smtClean="0">
                <a:solidFill>
                  <a:srgbClr val="0000CC"/>
                </a:solidFill>
              </a:rPr>
              <a:t>on </a:t>
            </a:r>
            <a:r>
              <a:rPr lang="en-US" sz="2000">
                <a:solidFill>
                  <a:srgbClr val="0000CC"/>
                </a:solidFill>
              </a:rPr>
              <a:t>the topic of the Applied Learning plans to the chairs of </a:t>
            </a:r>
            <a:endParaRPr lang="en-US" sz="2000" smtClean="0">
              <a:solidFill>
                <a:srgbClr val="0000CC"/>
              </a:solidFill>
            </a:endParaRPr>
          </a:p>
          <a:p>
            <a:r>
              <a:rPr lang="en-US" sz="2000" smtClean="0">
                <a:solidFill>
                  <a:srgbClr val="0000CC"/>
                </a:solidFill>
              </a:rPr>
              <a:t>GAC </a:t>
            </a:r>
            <a:r>
              <a:rPr lang="en-US" sz="2000">
                <a:solidFill>
                  <a:srgbClr val="0000CC"/>
                </a:solidFill>
              </a:rPr>
              <a:t>and UAC together with a request for more </a:t>
            </a:r>
            <a:r>
              <a:rPr lang="en-US" sz="2000" smtClean="0">
                <a:solidFill>
                  <a:srgbClr val="0000CC"/>
                </a:solidFill>
              </a:rPr>
              <a:t>information </a:t>
            </a:r>
            <a:r>
              <a:rPr lang="en-US" sz="2000">
                <a:solidFill>
                  <a:srgbClr val="0000CC"/>
                </a:solidFill>
              </a:rPr>
              <a:t>from Provost </a:t>
            </a:r>
            <a:r>
              <a:rPr lang="en-US" sz="2000" smtClean="0">
                <a:solidFill>
                  <a:srgbClr val="0000CC"/>
                </a:solidFill>
              </a:rPr>
              <a:t>Stellar</a:t>
            </a:r>
          </a:p>
          <a:p>
            <a:r>
              <a:rPr lang="en-US" sz="2000" smtClean="0">
                <a:solidFill>
                  <a:srgbClr val="0000CC"/>
                </a:solidFill>
              </a:rPr>
              <a:t> </a:t>
            </a:r>
            <a:r>
              <a:rPr lang="en-US" sz="2000">
                <a:solidFill>
                  <a:srgbClr val="0000CC"/>
                </a:solidFill>
              </a:rPr>
              <a:t>about how this plan is being drafted, since, unlike the situation on </a:t>
            </a:r>
            <a:r>
              <a:rPr lang="en-US" sz="2000" smtClean="0">
                <a:solidFill>
                  <a:srgbClr val="0000CC"/>
                </a:solidFill>
              </a:rPr>
              <a:t>many </a:t>
            </a:r>
            <a:r>
              <a:rPr lang="en-US" sz="2000">
                <a:solidFill>
                  <a:srgbClr val="0000CC"/>
                </a:solidFill>
              </a:rPr>
              <a:t>other </a:t>
            </a:r>
            <a:endParaRPr lang="en-US" sz="2000" smtClean="0">
              <a:solidFill>
                <a:srgbClr val="0000CC"/>
              </a:solidFill>
            </a:endParaRPr>
          </a:p>
          <a:p>
            <a:r>
              <a:rPr lang="en-US" sz="2000" smtClean="0">
                <a:solidFill>
                  <a:srgbClr val="0000CC"/>
                </a:solidFill>
              </a:rPr>
              <a:t>campuses</a:t>
            </a:r>
            <a:r>
              <a:rPr lang="en-US" sz="2000">
                <a:solidFill>
                  <a:srgbClr val="0000CC"/>
                </a:solidFill>
              </a:rPr>
              <a:t>, there has been as yet no request for Senate consultation about it. </a:t>
            </a:r>
          </a:p>
          <a:p>
            <a:r>
              <a:rPr lang="en-US" sz="2000">
                <a:solidFill>
                  <a:srgbClr val="0000CC"/>
                </a:solidFill>
              </a:rPr>
              <a:t> </a:t>
            </a:r>
          </a:p>
          <a:p>
            <a:r>
              <a:rPr lang="en-US" sz="2000" b="1" smtClean="0">
                <a:solidFill>
                  <a:srgbClr val="0000CC"/>
                </a:solidFill>
              </a:rPr>
              <a:t>III</a:t>
            </a:r>
            <a:r>
              <a:rPr lang="en-US" sz="2000" b="1">
                <a:solidFill>
                  <a:srgbClr val="0000CC"/>
                </a:solidFill>
              </a:rPr>
              <a:t>. Recommendations for </a:t>
            </a:r>
            <a:r>
              <a:rPr lang="en-US" sz="2000" b="1" smtClean="0">
                <a:solidFill>
                  <a:srgbClr val="0000CC"/>
                </a:solidFill>
              </a:rPr>
              <a:t>actions</a:t>
            </a:r>
          </a:p>
          <a:p>
            <a:endParaRPr lang="en-US" sz="2000" b="1">
              <a:solidFill>
                <a:srgbClr val="0000CC"/>
              </a:solidFill>
            </a:endParaRPr>
          </a:p>
          <a:p>
            <a:r>
              <a:rPr lang="en-US" sz="2000">
                <a:solidFill>
                  <a:srgbClr val="0000CC"/>
                </a:solidFill>
              </a:rPr>
              <a:t>N/A</a:t>
            </a:r>
          </a:p>
          <a:p>
            <a:endParaRPr lang="en-US" sz="2000" b="1">
              <a:solidFill>
                <a:srgbClr val="0000CC"/>
              </a:solidFill>
            </a:endParaRPr>
          </a:p>
        </p:txBody>
      </p:sp>
    </p:spTree>
    <p:extLst>
      <p:ext uri="{BB962C8B-B14F-4D97-AF65-F5344CB8AC3E}">
        <p14:creationId xmlns:p14="http://schemas.microsoft.com/office/powerpoint/2010/main" val="21020766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57200" y="228600"/>
            <a:ext cx="8302914" cy="400110"/>
          </a:xfrm>
          <a:prstGeom prst="rect">
            <a:avLst/>
          </a:prstGeom>
          <a:noFill/>
        </p:spPr>
        <p:txBody>
          <a:bodyPr wrap="none" rtlCol="0">
            <a:spAutoFit/>
          </a:bodyPr>
          <a:lstStyle/>
          <a:p>
            <a:r>
              <a:rPr lang="en-US" sz="2000" b="1" dirty="0" smtClean="0">
                <a:solidFill>
                  <a:srgbClr val="0000CC"/>
                </a:solidFill>
              </a:rPr>
              <a:t>SUNY Senators’ Report – </a:t>
            </a:r>
            <a:r>
              <a:rPr lang="en-US" sz="2000" dirty="0" smtClean="0">
                <a:solidFill>
                  <a:srgbClr val="0000CC"/>
                </a:solidFill>
              </a:rPr>
              <a:t>J. Philippe Abraham, </a:t>
            </a:r>
            <a:r>
              <a:rPr lang="en-US" sz="2000" b="1" dirty="0" smtClean="0">
                <a:solidFill>
                  <a:srgbClr val="0000CC"/>
                </a:solidFill>
              </a:rPr>
              <a:t>John Schmidt  </a:t>
            </a:r>
            <a:r>
              <a:rPr lang="en-US" sz="2000" dirty="0" smtClean="0">
                <a:solidFill>
                  <a:srgbClr val="0000CC"/>
                </a:solidFill>
              </a:rPr>
              <a:t>and Walter Little</a:t>
            </a:r>
          </a:p>
        </p:txBody>
      </p:sp>
      <p:sp>
        <p:nvSpPr>
          <p:cNvPr id="6" name="TextBox 5"/>
          <p:cNvSpPr txBox="1"/>
          <p:nvPr/>
        </p:nvSpPr>
        <p:spPr>
          <a:xfrm>
            <a:off x="457200" y="685800"/>
            <a:ext cx="8229600" cy="6155531"/>
          </a:xfrm>
          <a:prstGeom prst="rect">
            <a:avLst/>
          </a:prstGeom>
          <a:noFill/>
        </p:spPr>
        <p:txBody>
          <a:bodyPr wrap="square" rtlCol="0">
            <a:spAutoFit/>
          </a:bodyPr>
          <a:lstStyle/>
          <a:p>
            <a:r>
              <a:rPr lang="en-US" b="1">
                <a:solidFill>
                  <a:srgbClr val="0000CC"/>
                </a:solidFill>
              </a:rPr>
              <a:t>The theme of the Plenary was Diversity.</a:t>
            </a:r>
            <a:r>
              <a:rPr lang="en-US">
                <a:solidFill>
                  <a:srgbClr val="0000CC"/>
                </a:solidFill>
              </a:rPr>
              <a:t> There was a workshop on Thursday before the actual meeting and an address by Carlos Medina, Vice Chancellor for Diversity, Equity and Inclusion. He noted that although NY is probably the most diverse state, it is by many measures also the most segregated. This is background to the challenge for SUNY. Diversity is about numbers, but inclusion is about the experience of students, faculty and staff, making all feel welcome. He also noted that while black/latino females are doing well in graduation rates at SUNY, black/latino males are not doing so well, presenting a challenge. Another topic raised was that a Supreme Court decision in 2003 set a 25 year sunset for Affirmative Action laws, which might mean that they would disappear in 2025. This might present a problem in keeping minority percentages up, as the recent changes of this sort in the University of California system resulted in a drop of minorities  to 2% of students.</a:t>
            </a:r>
          </a:p>
          <a:p>
            <a:r>
              <a:rPr lang="en-US">
                <a:solidFill>
                  <a:srgbClr val="0000CC"/>
                </a:solidFill>
              </a:rPr>
              <a:t>One topic was the recruitment and retention of a diverse faculty: </a:t>
            </a:r>
          </a:p>
          <a:p>
            <a:r>
              <a:rPr lang="en-US">
                <a:solidFill>
                  <a:srgbClr val="0000CC"/>
                </a:solidFill>
              </a:rPr>
              <a:t>Putting resources into posting openings</a:t>
            </a:r>
          </a:p>
          <a:p>
            <a:r>
              <a:rPr lang="en-US">
                <a:solidFill>
                  <a:srgbClr val="0000CC"/>
                </a:solidFill>
              </a:rPr>
              <a:t>Restart searches if necessary</a:t>
            </a:r>
          </a:p>
          <a:p>
            <a:r>
              <a:rPr lang="en-US">
                <a:solidFill>
                  <a:srgbClr val="0000CC"/>
                </a:solidFill>
              </a:rPr>
              <a:t>Surveying campus climate may be useful</a:t>
            </a:r>
          </a:p>
          <a:p>
            <a:r>
              <a:rPr lang="en-US">
                <a:solidFill>
                  <a:srgbClr val="0000CC"/>
                </a:solidFill>
              </a:rPr>
              <a:t>Identify things that work and where they work or don’t work.</a:t>
            </a:r>
          </a:p>
          <a:p>
            <a:r>
              <a:rPr lang="en-US">
                <a:solidFill>
                  <a:srgbClr val="0000CC"/>
                </a:solidFill>
              </a:rPr>
              <a:t>How to train better mentors for new faculty hires</a:t>
            </a:r>
          </a:p>
          <a:p>
            <a:r>
              <a:rPr lang="en-US">
                <a:solidFill>
                  <a:srgbClr val="0000CC"/>
                </a:solidFill>
              </a:rPr>
              <a:t>How faculty can talk comfortably about diversity issues and get students to participate.</a:t>
            </a:r>
          </a:p>
          <a:p>
            <a:endParaRPr lang="en-US" dirty="0" smtClean="0">
              <a:solidFill>
                <a:srgbClr val="000099"/>
              </a:solidFill>
            </a:endParaRPr>
          </a:p>
          <a:p>
            <a:pPr marL="800100" lvl="1" indent="-342900">
              <a:buFont typeface="Arial" panose="020B0604020202020204" pitchFamily="34" charset="0"/>
              <a:buChar char="•"/>
            </a:pPr>
            <a:endParaRPr lang="en-US" sz="1600" dirty="0"/>
          </a:p>
        </p:txBody>
      </p:sp>
    </p:spTree>
    <p:extLst>
      <p:ext uri="{BB962C8B-B14F-4D97-AF65-F5344CB8AC3E}">
        <p14:creationId xmlns:p14="http://schemas.microsoft.com/office/powerpoint/2010/main" val="42562452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6629400" cy="533400"/>
          </a:xfrm>
        </p:spPr>
        <p:txBody>
          <a:bodyPr>
            <a:normAutofit/>
          </a:bodyPr>
          <a:lstStyle/>
          <a:p>
            <a:pPr algn="l"/>
            <a:r>
              <a:rPr lang="en-US" sz="2000" b="1">
                <a:solidFill>
                  <a:srgbClr val="0000CC"/>
                </a:solidFill>
              </a:rPr>
              <a:t>SUNY Senators’ Report – </a:t>
            </a:r>
            <a:r>
              <a:rPr lang="en-US" sz="2000" smtClean="0">
                <a:solidFill>
                  <a:srgbClr val="0000CC"/>
                </a:solidFill>
              </a:rPr>
              <a:t>submitted by John Schmidt  (2 of 11)</a:t>
            </a:r>
            <a:endParaRPr lang="en-US" sz="2000">
              <a:solidFill>
                <a:srgbClr val="0000CC"/>
              </a:solidFill>
            </a:endParaRPr>
          </a:p>
        </p:txBody>
      </p:sp>
      <p:sp>
        <p:nvSpPr>
          <p:cNvPr id="3" name="Content Placeholder 2"/>
          <p:cNvSpPr>
            <a:spLocks noGrp="1"/>
          </p:cNvSpPr>
          <p:nvPr>
            <p:ph idx="1"/>
          </p:nvPr>
        </p:nvSpPr>
        <p:spPr>
          <a:xfrm>
            <a:off x="381000" y="914400"/>
            <a:ext cx="8610600" cy="5791200"/>
          </a:xfrm>
        </p:spPr>
        <p:txBody>
          <a:bodyPr>
            <a:normAutofit fontScale="47500" lnSpcReduction="20000"/>
          </a:bodyPr>
          <a:lstStyle/>
          <a:p>
            <a:pPr marL="0" indent="0">
              <a:buNone/>
            </a:pPr>
            <a:r>
              <a:rPr lang="en-US" sz="3800">
                <a:solidFill>
                  <a:srgbClr val="0000CC"/>
                </a:solidFill>
              </a:rPr>
              <a:t>Diversity of sexual orientation is perhaps the thorniest issue for SUNY to tackle. Some campuses have considered a questionnaire to be attached to admission materials, but these would require an opt out, as many would prefer not to declare and would feel uncomfortable or unsure or the confidentiality of the data. </a:t>
            </a:r>
            <a:endParaRPr lang="en-US" sz="3800" smtClean="0">
              <a:solidFill>
                <a:srgbClr val="0000CC"/>
              </a:solidFill>
            </a:endParaRPr>
          </a:p>
          <a:p>
            <a:pPr marL="0" indent="0">
              <a:buNone/>
            </a:pPr>
            <a:endParaRPr lang="en-US" sz="1800">
              <a:solidFill>
                <a:srgbClr val="0000CC"/>
              </a:solidFill>
            </a:endParaRPr>
          </a:p>
          <a:p>
            <a:pPr marL="0" indent="0">
              <a:buNone/>
            </a:pPr>
            <a:r>
              <a:rPr lang="en-US" sz="3800" b="1">
                <a:solidFill>
                  <a:srgbClr val="0000CC"/>
                </a:solidFill>
              </a:rPr>
              <a:t>SUNY Advocacy and the Budget Process</a:t>
            </a:r>
            <a:r>
              <a:rPr lang="en-US" sz="3300" b="1">
                <a:solidFill>
                  <a:srgbClr val="0000CC"/>
                </a:solidFill>
              </a:rPr>
              <a:t>.</a:t>
            </a:r>
            <a:r>
              <a:rPr lang="en-US" sz="3300" b="1"/>
              <a:t>  </a:t>
            </a:r>
            <a:r>
              <a:rPr lang="en-US" sz="3800">
                <a:solidFill>
                  <a:srgbClr val="0000CC"/>
                </a:solidFill>
              </a:rPr>
              <a:t>The Chancellor reviewed the history of her attempts to get resources for SUNY. In 2010, she initially asked for something for SUNY units in every region of NY (Empowerment and Innovation Act) which failed in the legislature seemingly because it offered opponents too many targets to attack. Later there was the successful SUNY 2020, which included rational yearly tuition increases, an agreement by the state for maintenance of effort (MOE) and some capital funds. Later the Governor wanted public-private partnerships, so she added StartUpNY. Then she promoted a campaign of “Access + Completion = Success”, which with the addition of “Inquiry and Engagement” became SUNY Excels; and also put forth the goal of increasing the number of degrees and certificates from 93,000 to 150,000.  She noted that last year she asked for $50M in new innovation funding, and got only a slice of that-- $18M appropriated. The UFS President then pointed out that since the MOE by the state was interpreted in the current budget as constant dollars, there was a deficit of about $70M due to increased costs (2% UUP contract increase, other union increases, and increases of physical plant operating costs). Thus, the $18M did not begin to cover this hole and SUNY actually experienced a cut. There was a $300/yr tuition increase (which amounts to around $70M extra) but fully 25% of this had to go to closing the “TAP gap” (TAP funds per student are capped at levels below tuition, and SUNY is committed to making up the difference for TAP students). Thus, more of our costs were shifted onto the backs of students, whose tuition now covers approximately 70% of costs to the state’s 30%. Note that this ratio has reversed in the last decade.</a:t>
            </a:r>
          </a:p>
          <a:p>
            <a:pPr marL="0" indent="0">
              <a:buNone/>
            </a:pPr>
            <a:endParaRPr lang="en-US" sz="3800">
              <a:solidFill>
                <a:srgbClr val="0000CC"/>
              </a:solidFill>
            </a:endParaRPr>
          </a:p>
          <a:p>
            <a:endParaRPr lang="en-US"/>
          </a:p>
        </p:txBody>
      </p:sp>
    </p:spTree>
    <p:extLst>
      <p:ext uri="{BB962C8B-B14F-4D97-AF65-F5344CB8AC3E}">
        <p14:creationId xmlns:p14="http://schemas.microsoft.com/office/powerpoint/2010/main" val="23958585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83676</TotalTime>
  <Words>3887</Words>
  <Application>Microsoft Office PowerPoint</Application>
  <PresentationFormat>On-screen Show (4:3)</PresentationFormat>
  <Paragraphs>353</Paragraphs>
  <Slides>41</Slides>
  <Notes>1</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SUNY Senators’ Report – submitted by John Schmidt  (2 of 11)</vt:lpstr>
      <vt:lpstr>SUNY Senators’ Report – submitted by John Schmidt  (3 of 11)</vt:lpstr>
      <vt:lpstr>SUNY Senators’ Report – submitted by John Schmidt  (4 of 11)</vt:lpstr>
      <vt:lpstr>SUNY Senators’ Report – submitted by John Schmidt  ( 5 of 11)</vt:lpstr>
      <vt:lpstr>SUNY Senators’ Report – submitted by John Schmidt  (6 of 11)</vt:lpstr>
      <vt:lpstr>SUNY Senators’ Report – submitted by John Schmidt  (7 of 11)</vt:lpstr>
      <vt:lpstr>SUNY Senators’ Report – submitted by John Schmidt (8 of 11)</vt:lpstr>
      <vt:lpstr>SUNY Senators’ Report – submitted by John Schmidt  (9 of 11)</vt:lpstr>
      <vt:lpstr>SUNY Senators’ Report – submitted by John Schmidt  (10 of 11)</vt:lpstr>
      <vt:lpstr>SUNY Senators’ Report – submitted by John Schmidt  (11 of 11)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University at Albany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Christine Wagner</dc:creator>
  <cp:lastModifiedBy>Cynthia</cp:lastModifiedBy>
  <cp:revision>621</cp:revision>
  <cp:lastPrinted>2015-05-04T17:28:46Z</cp:lastPrinted>
  <dcterms:created xsi:type="dcterms:W3CDTF">2013-09-16T14:00:42Z</dcterms:created>
  <dcterms:modified xsi:type="dcterms:W3CDTF">2015-12-07T13:19:39Z</dcterms:modified>
</cp:coreProperties>
</file>