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handoutMasterIdLst>
    <p:handoutMasterId r:id="rId60"/>
  </p:handoutMasterIdLst>
  <p:sldIdLst>
    <p:sldId id="256" r:id="rId2"/>
    <p:sldId id="257" r:id="rId3"/>
    <p:sldId id="258" r:id="rId4"/>
    <p:sldId id="259" r:id="rId5"/>
    <p:sldId id="311" r:id="rId6"/>
    <p:sldId id="326" r:id="rId7"/>
    <p:sldId id="327" r:id="rId8"/>
    <p:sldId id="328" r:id="rId9"/>
    <p:sldId id="329" r:id="rId10"/>
    <p:sldId id="330" r:id="rId11"/>
    <p:sldId id="331" r:id="rId12"/>
    <p:sldId id="309" r:id="rId13"/>
    <p:sldId id="261" r:id="rId14"/>
    <p:sldId id="288" r:id="rId15"/>
    <p:sldId id="350" r:id="rId16"/>
    <p:sldId id="351" r:id="rId17"/>
    <p:sldId id="352" r:id="rId18"/>
    <p:sldId id="353" r:id="rId19"/>
    <p:sldId id="355" r:id="rId20"/>
    <p:sldId id="356" r:id="rId21"/>
    <p:sldId id="357" r:id="rId22"/>
    <p:sldId id="262" r:id="rId23"/>
    <p:sldId id="280" r:id="rId24"/>
    <p:sldId id="279" r:id="rId25"/>
    <p:sldId id="281" r:id="rId26"/>
    <p:sldId id="264" r:id="rId27"/>
    <p:sldId id="263" r:id="rId28"/>
    <p:sldId id="325" r:id="rId29"/>
    <p:sldId id="282" r:id="rId30"/>
    <p:sldId id="283" r:id="rId31"/>
    <p:sldId id="312" r:id="rId32"/>
    <p:sldId id="285" r:id="rId33"/>
    <p:sldId id="286" r:id="rId34"/>
    <p:sldId id="289" r:id="rId35"/>
    <p:sldId id="347" r:id="rId36"/>
    <p:sldId id="348" r:id="rId37"/>
    <p:sldId id="349" r:id="rId38"/>
    <p:sldId id="332" r:id="rId39"/>
    <p:sldId id="333" r:id="rId40"/>
    <p:sldId id="334" r:id="rId41"/>
    <p:sldId id="335" r:id="rId42"/>
    <p:sldId id="336" r:id="rId43"/>
    <p:sldId id="337" r:id="rId44"/>
    <p:sldId id="338" r:id="rId45"/>
    <p:sldId id="339" r:id="rId46"/>
    <p:sldId id="340" r:id="rId47"/>
    <p:sldId id="341" r:id="rId48"/>
    <p:sldId id="342" r:id="rId49"/>
    <p:sldId id="343" r:id="rId50"/>
    <p:sldId id="344" r:id="rId51"/>
    <p:sldId id="345" r:id="rId52"/>
    <p:sldId id="346" r:id="rId53"/>
    <p:sldId id="304" r:id="rId54"/>
    <p:sldId id="305" r:id="rId55"/>
    <p:sldId id="306" r:id="rId56"/>
    <p:sldId id="307" r:id="rId57"/>
    <p:sldId id="308" r:id="rId58"/>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FF"/>
    <a:srgbClr val="000099"/>
    <a:srgbClr val="0000CC"/>
    <a:srgbClr val="000066"/>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3" autoAdjust="0"/>
    <p:restoredTop sz="97036" autoAdjust="0"/>
  </p:normalViewPr>
  <p:slideViewPr>
    <p:cSldViewPr>
      <p:cViewPr>
        <p:scale>
          <a:sx n="150" d="100"/>
          <a:sy n="150" d="100"/>
        </p:scale>
        <p:origin x="1022" y="485"/>
      </p:cViewPr>
      <p:guideLst>
        <p:guide orient="horz" pos="2160"/>
        <p:guide pos="2880"/>
      </p:guideLst>
    </p:cSldViewPr>
  </p:slideViewPr>
  <p:notesTextViewPr>
    <p:cViewPr>
      <p:scale>
        <a:sx n="1" d="1"/>
        <a:sy n="1" d="1"/>
      </p:scale>
      <p:origin x="0" y="0"/>
    </p:cViewPr>
  </p:notesTextViewPr>
  <p:sorterViewPr>
    <p:cViewPr>
      <p:scale>
        <a:sx n="100" d="100"/>
        <a:sy n="100" d="100"/>
      </p:scale>
      <p:origin x="0" y="25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890176EF-A7DF-4ECC-B4D1-B080D77770C4}" type="datetimeFigureOut">
              <a:rPr lang="en-US" smtClean="0"/>
              <a:t>9/28/2015</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AE47BE84-6E77-4EB9-909E-5B390DF96A9D}" type="slidenum">
              <a:rPr lang="en-US" smtClean="0"/>
              <a:t>‹#›</a:t>
            </a:fld>
            <a:endParaRPr lang="en-US"/>
          </a:p>
        </p:txBody>
      </p:sp>
    </p:spTree>
    <p:extLst>
      <p:ext uri="{BB962C8B-B14F-4D97-AF65-F5344CB8AC3E}">
        <p14:creationId xmlns:p14="http://schemas.microsoft.com/office/powerpoint/2010/main" val="369324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E7FB3C7A-0504-4B06-9C01-3BECEF425EA7}" type="datetimeFigureOut">
              <a:rPr lang="en-US" smtClean="0"/>
              <a:t>9/28/2015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6732DEE9-E9A2-49E8-9089-93E758288E15}" type="slidenum">
              <a:rPr lang="en-US" smtClean="0"/>
              <a:t>‹#›</a:t>
            </a:fld>
            <a:endParaRPr lang="en-US"/>
          </a:p>
        </p:txBody>
      </p:sp>
    </p:spTree>
    <p:extLst>
      <p:ext uri="{BB962C8B-B14F-4D97-AF65-F5344CB8AC3E}">
        <p14:creationId xmlns:p14="http://schemas.microsoft.com/office/powerpoint/2010/main" val="366072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a:t>
            </a:fld>
            <a:endParaRPr lang="en-US"/>
          </a:p>
        </p:txBody>
      </p:sp>
    </p:spTree>
    <p:extLst>
      <p:ext uri="{BB962C8B-B14F-4D97-AF65-F5344CB8AC3E}">
        <p14:creationId xmlns:p14="http://schemas.microsoft.com/office/powerpoint/2010/main" val="1947405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16</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17</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18</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19</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20</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22</a:t>
            </a:fld>
            <a:endParaRPr lang="en-US"/>
          </a:p>
        </p:txBody>
      </p:sp>
    </p:spTree>
    <p:extLst>
      <p:ext uri="{BB962C8B-B14F-4D97-AF65-F5344CB8AC3E}">
        <p14:creationId xmlns:p14="http://schemas.microsoft.com/office/powerpoint/2010/main" val="27659720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23</a:t>
            </a:fld>
            <a:endParaRPr lang="en-US"/>
          </a:p>
        </p:txBody>
      </p:sp>
    </p:spTree>
    <p:extLst>
      <p:ext uri="{BB962C8B-B14F-4D97-AF65-F5344CB8AC3E}">
        <p14:creationId xmlns:p14="http://schemas.microsoft.com/office/powerpoint/2010/main" val="544599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24</a:t>
            </a:fld>
            <a:endParaRPr lang="en-US"/>
          </a:p>
        </p:txBody>
      </p:sp>
    </p:spTree>
    <p:extLst>
      <p:ext uri="{BB962C8B-B14F-4D97-AF65-F5344CB8AC3E}">
        <p14:creationId xmlns:p14="http://schemas.microsoft.com/office/powerpoint/2010/main" val="4202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25</a:t>
            </a:fld>
            <a:endParaRPr lang="en-US"/>
          </a:p>
        </p:txBody>
      </p:sp>
    </p:spTree>
    <p:extLst>
      <p:ext uri="{BB962C8B-B14F-4D97-AF65-F5344CB8AC3E}">
        <p14:creationId xmlns:p14="http://schemas.microsoft.com/office/powerpoint/2010/main" val="476304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26</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a:t>
            </a:fld>
            <a:endParaRPr lang="en-US"/>
          </a:p>
        </p:txBody>
      </p:sp>
    </p:spTree>
    <p:extLst>
      <p:ext uri="{BB962C8B-B14F-4D97-AF65-F5344CB8AC3E}">
        <p14:creationId xmlns:p14="http://schemas.microsoft.com/office/powerpoint/2010/main" val="3502431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27</a:t>
            </a:fld>
            <a:endParaRPr lang="en-US"/>
          </a:p>
        </p:txBody>
      </p:sp>
    </p:spTree>
    <p:extLst>
      <p:ext uri="{BB962C8B-B14F-4D97-AF65-F5344CB8AC3E}">
        <p14:creationId xmlns:p14="http://schemas.microsoft.com/office/powerpoint/2010/main" val="19788301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28</a:t>
            </a:fld>
            <a:endParaRPr lang="en-US"/>
          </a:p>
        </p:txBody>
      </p:sp>
    </p:spTree>
    <p:extLst>
      <p:ext uri="{BB962C8B-B14F-4D97-AF65-F5344CB8AC3E}">
        <p14:creationId xmlns:p14="http://schemas.microsoft.com/office/powerpoint/2010/main" val="35379617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29</a:t>
            </a:fld>
            <a:endParaRPr lang="en-US"/>
          </a:p>
        </p:txBody>
      </p:sp>
    </p:spTree>
    <p:extLst>
      <p:ext uri="{BB962C8B-B14F-4D97-AF65-F5344CB8AC3E}">
        <p14:creationId xmlns:p14="http://schemas.microsoft.com/office/powerpoint/2010/main" val="2200787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30</a:t>
            </a:fld>
            <a:endParaRPr lang="en-US"/>
          </a:p>
        </p:txBody>
      </p:sp>
    </p:spTree>
    <p:extLst>
      <p:ext uri="{BB962C8B-B14F-4D97-AF65-F5344CB8AC3E}">
        <p14:creationId xmlns:p14="http://schemas.microsoft.com/office/powerpoint/2010/main" val="7573164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31</a:t>
            </a:fld>
            <a:endParaRPr lang="en-US"/>
          </a:p>
        </p:txBody>
      </p:sp>
    </p:spTree>
    <p:extLst>
      <p:ext uri="{BB962C8B-B14F-4D97-AF65-F5344CB8AC3E}">
        <p14:creationId xmlns:p14="http://schemas.microsoft.com/office/powerpoint/2010/main" val="2493008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32</a:t>
            </a:fld>
            <a:endParaRPr lang="en-US"/>
          </a:p>
        </p:txBody>
      </p:sp>
    </p:spTree>
    <p:extLst>
      <p:ext uri="{BB962C8B-B14F-4D97-AF65-F5344CB8AC3E}">
        <p14:creationId xmlns:p14="http://schemas.microsoft.com/office/powerpoint/2010/main" val="33088409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33</a:t>
            </a:fld>
            <a:endParaRPr lang="en-US"/>
          </a:p>
        </p:txBody>
      </p:sp>
    </p:spTree>
    <p:extLst>
      <p:ext uri="{BB962C8B-B14F-4D97-AF65-F5344CB8AC3E}">
        <p14:creationId xmlns:p14="http://schemas.microsoft.com/office/powerpoint/2010/main" val="3299646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34</a:t>
            </a:fld>
            <a:endParaRPr lang="en-US"/>
          </a:p>
        </p:txBody>
      </p:sp>
    </p:spTree>
    <p:extLst>
      <p:ext uri="{BB962C8B-B14F-4D97-AF65-F5344CB8AC3E}">
        <p14:creationId xmlns:p14="http://schemas.microsoft.com/office/powerpoint/2010/main" val="40915976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03C885-FEE7-504F-BDEA-1B7F4E479D85}" type="slidenum">
              <a:rPr lang="en-US" smtClean="0"/>
              <a:t>39</a:t>
            </a:fld>
            <a:endParaRPr lang="en-US"/>
          </a:p>
        </p:txBody>
      </p:sp>
    </p:spTree>
    <p:extLst>
      <p:ext uri="{BB962C8B-B14F-4D97-AF65-F5344CB8AC3E}">
        <p14:creationId xmlns:p14="http://schemas.microsoft.com/office/powerpoint/2010/main" val="3521934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53</a:t>
            </a:fld>
            <a:endParaRPr lang="en-US"/>
          </a:p>
        </p:txBody>
      </p:sp>
    </p:spTree>
    <p:extLst>
      <p:ext uri="{BB962C8B-B14F-4D97-AF65-F5344CB8AC3E}">
        <p14:creationId xmlns:p14="http://schemas.microsoft.com/office/powerpoint/2010/main" val="1311631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3</a:t>
            </a:fld>
            <a:endParaRPr lang="en-US"/>
          </a:p>
        </p:txBody>
      </p:sp>
    </p:spTree>
    <p:extLst>
      <p:ext uri="{BB962C8B-B14F-4D97-AF65-F5344CB8AC3E}">
        <p14:creationId xmlns:p14="http://schemas.microsoft.com/office/powerpoint/2010/main" val="41138902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54</a:t>
            </a:fld>
            <a:endParaRPr lang="en-US"/>
          </a:p>
        </p:txBody>
      </p:sp>
    </p:spTree>
    <p:extLst>
      <p:ext uri="{BB962C8B-B14F-4D97-AF65-F5344CB8AC3E}">
        <p14:creationId xmlns:p14="http://schemas.microsoft.com/office/powerpoint/2010/main" val="19541644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55</a:t>
            </a:fld>
            <a:endParaRPr lang="en-US"/>
          </a:p>
        </p:txBody>
      </p:sp>
    </p:spTree>
    <p:extLst>
      <p:ext uri="{BB962C8B-B14F-4D97-AF65-F5344CB8AC3E}">
        <p14:creationId xmlns:p14="http://schemas.microsoft.com/office/powerpoint/2010/main" val="32886153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56</a:t>
            </a:fld>
            <a:endParaRPr lang="en-US"/>
          </a:p>
        </p:txBody>
      </p:sp>
    </p:spTree>
    <p:extLst>
      <p:ext uri="{BB962C8B-B14F-4D97-AF65-F5344CB8AC3E}">
        <p14:creationId xmlns:p14="http://schemas.microsoft.com/office/powerpoint/2010/main" val="8215513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57</a:t>
            </a:fld>
            <a:endParaRPr lang="en-US"/>
          </a:p>
        </p:txBody>
      </p:sp>
    </p:spTree>
    <p:extLst>
      <p:ext uri="{BB962C8B-B14F-4D97-AF65-F5344CB8AC3E}">
        <p14:creationId xmlns:p14="http://schemas.microsoft.com/office/powerpoint/2010/main" val="591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4</a:t>
            </a:fld>
            <a:endParaRPr lang="en-US"/>
          </a:p>
        </p:txBody>
      </p:sp>
    </p:spTree>
    <p:extLst>
      <p:ext uri="{BB962C8B-B14F-4D97-AF65-F5344CB8AC3E}">
        <p14:creationId xmlns:p14="http://schemas.microsoft.com/office/powerpoint/2010/main" val="443637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5</a:t>
            </a:fld>
            <a:endParaRPr lang="en-US"/>
          </a:p>
        </p:txBody>
      </p:sp>
    </p:spTree>
    <p:extLst>
      <p:ext uri="{BB962C8B-B14F-4D97-AF65-F5344CB8AC3E}">
        <p14:creationId xmlns:p14="http://schemas.microsoft.com/office/powerpoint/2010/main" val="443637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03C885-FEE7-504F-BDEA-1B7F4E479D85}" type="slidenum">
              <a:rPr lang="en-US" smtClean="0"/>
              <a:t>10</a:t>
            </a:fld>
            <a:endParaRPr lang="en-US"/>
          </a:p>
        </p:txBody>
      </p:sp>
    </p:spTree>
    <p:extLst>
      <p:ext uri="{BB962C8B-B14F-4D97-AF65-F5344CB8AC3E}">
        <p14:creationId xmlns:p14="http://schemas.microsoft.com/office/powerpoint/2010/main" val="3153444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12</a:t>
            </a:fld>
            <a:endParaRPr lang="en-US"/>
          </a:p>
        </p:txBody>
      </p:sp>
    </p:spTree>
    <p:extLst>
      <p:ext uri="{BB962C8B-B14F-4D97-AF65-F5344CB8AC3E}">
        <p14:creationId xmlns:p14="http://schemas.microsoft.com/office/powerpoint/2010/main" val="1806849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13</a:t>
            </a:fld>
            <a:endParaRPr lang="en-US"/>
          </a:p>
        </p:txBody>
      </p:sp>
    </p:spTree>
    <p:extLst>
      <p:ext uri="{BB962C8B-B14F-4D97-AF65-F5344CB8AC3E}">
        <p14:creationId xmlns:p14="http://schemas.microsoft.com/office/powerpoint/2010/main" val="272765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32DEE9-E9A2-49E8-9089-93E758288E15}" type="slidenum">
              <a:rPr lang="en-US" smtClean="0"/>
              <a:t>14</a:t>
            </a:fld>
            <a:endParaRPr lang="en-US"/>
          </a:p>
        </p:txBody>
      </p:sp>
    </p:spTree>
    <p:extLst>
      <p:ext uri="{BB962C8B-B14F-4D97-AF65-F5344CB8AC3E}">
        <p14:creationId xmlns:p14="http://schemas.microsoft.com/office/powerpoint/2010/main" val="220069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854737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154878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96418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94DF9-00BB-48BF-9E38-44D3059D318F}"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65908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94DF9-00BB-48BF-9E38-44D3059D318F}" type="datetimeFigureOut">
              <a:rPr lang="en-US" smtClean="0"/>
              <a:t>9/28/2015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9940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94DF9-00BB-48BF-9E38-44D3059D318F}"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4288627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94DF9-00BB-48BF-9E38-44D3059D318F}" type="datetimeFigureOut">
              <a:rPr lang="en-US" smtClean="0"/>
              <a:t>9/28/2015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85021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94DF9-00BB-48BF-9E38-44D3059D318F}" type="datetimeFigureOut">
              <a:rPr lang="en-US" smtClean="0"/>
              <a:t>9/28/2015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251021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94DF9-00BB-48BF-9E38-44D3059D318F}" type="datetimeFigureOut">
              <a:rPr lang="en-US" smtClean="0"/>
              <a:t>9/28/2015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883914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135076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94DF9-00BB-48BF-9E38-44D3059D318F}" type="datetimeFigureOut">
              <a:rPr lang="en-US" smtClean="0"/>
              <a:t>9/28/2015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87817-B749-45C8-A582-EA2332B4E488}" type="slidenum">
              <a:rPr lang="en-US" smtClean="0"/>
              <a:t>‹#›</a:t>
            </a:fld>
            <a:endParaRPr lang="en-US"/>
          </a:p>
        </p:txBody>
      </p:sp>
    </p:spTree>
    <p:extLst>
      <p:ext uri="{BB962C8B-B14F-4D97-AF65-F5344CB8AC3E}">
        <p14:creationId xmlns:p14="http://schemas.microsoft.com/office/powerpoint/2010/main" val="39437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99"/>
            </a:gs>
            <a:gs pos="100000">
              <a:srgbClr val="000066"/>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94DF9-00BB-48BF-9E38-44D3059D318F}" type="datetimeFigureOut">
              <a:rPr lang="en-US" smtClean="0"/>
              <a:t>9/28/2015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C87817-B749-45C8-A582-EA2332B4E488}" type="slidenum">
              <a:rPr lang="en-US" smtClean="0"/>
              <a:t>‹#›</a:t>
            </a:fld>
            <a:endParaRPr lang="en-US"/>
          </a:p>
        </p:txBody>
      </p:sp>
    </p:spTree>
    <p:extLst>
      <p:ext uri="{BB962C8B-B14F-4D97-AF65-F5344CB8AC3E}">
        <p14:creationId xmlns:p14="http://schemas.microsoft.com/office/powerpoint/2010/main" val="41609103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albany.edu/senat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albany.edu/senate/legislation.htm"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55601"/>
            <a:ext cx="6540765" cy="523220"/>
          </a:xfrm>
          <a:prstGeom prst="rect">
            <a:avLst/>
          </a:prstGeom>
          <a:noFill/>
        </p:spPr>
        <p:txBody>
          <a:bodyPr wrap="none" rtlCol="0">
            <a:spAutoFit/>
          </a:bodyPr>
          <a:lstStyle/>
          <a:p>
            <a:r>
              <a:rPr lang="en-US" sz="2800" b="1" dirty="0" smtClean="0">
                <a:solidFill>
                  <a:srgbClr val="FFFF99"/>
                </a:solidFill>
                <a:cs typeface="Arial" panose="020B0604020202020204" pitchFamily="34" charset="0"/>
              </a:rPr>
              <a:t>Welcome to the 2015-16 University Senate</a:t>
            </a:r>
            <a:endParaRPr lang="en-US" sz="2800" b="1" dirty="0">
              <a:solidFill>
                <a:srgbClr val="FFFF99"/>
              </a:solidFill>
              <a:cs typeface="Arial" panose="020B0604020202020204" pitchFamily="34" charset="0"/>
            </a:endParaRPr>
          </a:p>
        </p:txBody>
      </p:sp>
      <p:sp>
        <p:nvSpPr>
          <p:cNvPr id="5" name="TextBox 4"/>
          <p:cNvSpPr txBox="1"/>
          <p:nvPr/>
        </p:nvSpPr>
        <p:spPr>
          <a:xfrm>
            <a:off x="838200" y="1981200"/>
            <a:ext cx="6750566" cy="4093428"/>
          </a:xfrm>
          <a:prstGeom prst="rect">
            <a:avLst/>
          </a:prstGeom>
          <a:noFill/>
        </p:spPr>
        <p:txBody>
          <a:bodyPr wrap="none" rtlCol="0">
            <a:spAutoFit/>
          </a:bodyPr>
          <a:lstStyle/>
          <a:p>
            <a:r>
              <a:rPr lang="en-US" sz="2000" b="1" dirty="0" smtClean="0">
                <a:solidFill>
                  <a:srgbClr val="FFFF99"/>
                </a:solidFill>
                <a:cs typeface="Arial" panose="020B0604020202020204" pitchFamily="34" charset="0"/>
              </a:rPr>
              <a:t>Campus Governance Leaders &amp; Council and Committee Chairs</a:t>
            </a:r>
          </a:p>
          <a:p>
            <a:pPr marL="342900" indent="-342900">
              <a:buFont typeface="Arial"/>
              <a:buChar char="•"/>
            </a:pPr>
            <a:r>
              <a:rPr lang="en-US" sz="2000" dirty="0" smtClean="0">
                <a:cs typeface="Arial" panose="020B0604020202020204" pitchFamily="34" charset="0"/>
              </a:rPr>
              <a:t>Please sign in</a:t>
            </a:r>
          </a:p>
          <a:p>
            <a:pPr marL="342900" indent="-342900">
              <a:buFont typeface="Arial"/>
              <a:buChar char="•"/>
            </a:pPr>
            <a:r>
              <a:rPr lang="en-US" sz="2000" dirty="0" smtClean="0">
                <a:cs typeface="Arial" panose="020B0604020202020204" pitchFamily="34" charset="0"/>
              </a:rPr>
              <a:t>Pick up your assigned </a:t>
            </a:r>
            <a:r>
              <a:rPr lang="en-US" sz="2000" dirty="0" err="1" smtClean="0">
                <a:cs typeface="Arial" panose="020B0604020202020204" pitchFamily="34" charset="0"/>
              </a:rPr>
              <a:t>iClicker</a:t>
            </a:r>
            <a:r>
              <a:rPr lang="en-US" sz="2000" dirty="0" smtClean="0">
                <a:cs typeface="Arial" panose="020B0604020202020204" pitchFamily="34" charset="0"/>
              </a:rPr>
              <a:t> </a:t>
            </a:r>
          </a:p>
          <a:p>
            <a:pPr marL="342900" indent="-342900">
              <a:buFont typeface="Arial"/>
              <a:buChar char="•"/>
            </a:pPr>
            <a:r>
              <a:rPr lang="en-US" sz="2000" dirty="0" smtClean="0">
                <a:cs typeface="Arial" panose="020B0604020202020204" pitchFamily="34" charset="0"/>
              </a:rPr>
              <a:t>Take a seat in the front</a:t>
            </a:r>
            <a:br>
              <a:rPr lang="en-US" sz="2000" dirty="0" smtClean="0">
                <a:cs typeface="Arial" panose="020B0604020202020204" pitchFamily="34" charset="0"/>
              </a:rPr>
            </a:br>
            <a:endParaRPr lang="en-US" sz="2000" dirty="0" smtClean="0">
              <a:cs typeface="Arial" panose="020B0604020202020204" pitchFamily="34" charset="0"/>
            </a:endParaRPr>
          </a:p>
          <a:p>
            <a:r>
              <a:rPr lang="en-US" sz="2000" b="1" dirty="0">
                <a:solidFill>
                  <a:srgbClr val="FFFF99"/>
                </a:solidFill>
                <a:cs typeface="Arial" panose="020B0604020202020204" pitchFamily="34" charset="0"/>
              </a:rPr>
              <a:t>Senators:</a:t>
            </a:r>
          </a:p>
          <a:p>
            <a:pPr marL="285750" indent="-285750">
              <a:buFont typeface="Arial" panose="020B0604020202020204" pitchFamily="34" charset="0"/>
              <a:buChar char="•"/>
            </a:pPr>
            <a:r>
              <a:rPr lang="en-US" sz="2000" dirty="0">
                <a:cs typeface="Arial" panose="020B0604020202020204" pitchFamily="34" charset="0"/>
              </a:rPr>
              <a:t>Please sign in</a:t>
            </a:r>
          </a:p>
          <a:p>
            <a:pPr marL="285750" indent="-285750">
              <a:buFont typeface="Arial" panose="020B0604020202020204" pitchFamily="34" charset="0"/>
              <a:buChar char="•"/>
            </a:pPr>
            <a:r>
              <a:rPr lang="en-US" sz="2000" dirty="0">
                <a:cs typeface="Arial" panose="020B0604020202020204" pitchFamily="34" charset="0"/>
              </a:rPr>
              <a:t>Pick up your assigned </a:t>
            </a:r>
            <a:r>
              <a:rPr lang="en-US" sz="2000" dirty="0" err="1">
                <a:cs typeface="Arial" panose="020B0604020202020204" pitchFamily="34" charset="0"/>
              </a:rPr>
              <a:t>iClicker</a:t>
            </a:r>
            <a:endParaRPr lang="en-US" sz="2000" dirty="0">
              <a:cs typeface="Arial" panose="020B0604020202020204" pitchFamily="34" charset="0"/>
            </a:endParaRPr>
          </a:p>
          <a:p>
            <a:pPr marL="285750" indent="-285750">
              <a:buFont typeface="Arial" panose="020B0604020202020204" pitchFamily="34" charset="0"/>
              <a:buChar char="•"/>
            </a:pPr>
            <a:r>
              <a:rPr lang="en-US" sz="2000" dirty="0">
                <a:cs typeface="Arial" panose="020B0604020202020204" pitchFamily="34" charset="0"/>
              </a:rPr>
              <a:t>Take a seat in the chairs angled toward the </a:t>
            </a:r>
            <a:r>
              <a:rPr lang="en-US" sz="2000" dirty="0" smtClean="0">
                <a:cs typeface="Arial" panose="020B0604020202020204" pitchFamily="34" charset="0"/>
              </a:rPr>
              <a:t>center</a:t>
            </a:r>
          </a:p>
          <a:p>
            <a:endParaRPr lang="en-US" sz="2000" dirty="0" smtClean="0">
              <a:cs typeface="Arial" panose="020B0604020202020204" pitchFamily="34" charset="0"/>
            </a:endParaRPr>
          </a:p>
          <a:p>
            <a:r>
              <a:rPr lang="en-US" sz="2000" b="1" dirty="0" smtClean="0">
                <a:solidFill>
                  <a:srgbClr val="FFFF99"/>
                </a:solidFill>
                <a:cs typeface="Arial" panose="020B0604020202020204" pitchFamily="34" charset="0"/>
              </a:rPr>
              <a:t>Guests:</a:t>
            </a:r>
          </a:p>
          <a:p>
            <a:pPr marL="285750" indent="-285750">
              <a:buFont typeface="Arial" panose="020B0604020202020204" pitchFamily="34" charset="0"/>
              <a:buChar char="•"/>
            </a:pPr>
            <a:r>
              <a:rPr lang="en-US" sz="2000" dirty="0" smtClean="0">
                <a:cs typeface="Arial" panose="020B0604020202020204" pitchFamily="34" charset="0"/>
              </a:rPr>
              <a:t>please sign in</a:t>
            </a:r>
          </a:p>
          <a:p>
            <a:pPr marL="285750" indent="-285750">
              <a:buFont typeface="Arial" panose="020B0604020202020204" pitchFamily="34" charset="0"/>
              <a:buChar char="•"/>
            </a:pPr>
            <a:r>
              <a:rPr lang="en-US" sz="2000" dirty="0" smtClean="0">
                <a:cs typeface="Arial" panose="020B0604020202020204" pitchFamily="34" charset="0"/>
              </a:rPr>
              <a:t>take a seat in the chairs towards the back of the room</a:t>
            </a:r>
            <a:endParaRPr lang="en-US" sz="2000" dirty="0">
              <a:cs typeface="Arial" panose="020B0604020202020204" pitchFamily="34" charset="0"/>
            </a:endParaRPr>
          </a:p>
        </p:txBody>
      </p:sp>
      <p:sp>
        <p:nvSpPr>
          <p:cNvPr id="7" name="TextBox 6"/>
          <p:cNvSpPr txBox="1"/>
          <p:nvPr/>
        </p:nvSpPr>
        <p:spPr>
          <a:xfrm>
            <a:off x="2884714" y="1078821"/>
            <a:ext cx="2787943" cy="369332"/>
          </a:xfrm>
          <a:prstGeom prst="rect">
            <a:avLst/>
          </a:prstGeom>
          <a:noFill/>
        </p:spPr>
        <p:txBody>
          <a:bodyPr wrap="none" rtlCol="0">
            <a:spAutoFit/>
          </a:bodyPr>
          <a:lstStyle/>
          <a:p>
            <a:r>
              <a:rPr lang="en-US" b="1" dirty="0" smtClean="0"/>
              <a:t>Thank you for your service!</a:t>
            </a:r>
            <a:endParaRPr lang="en-US" b="1" dirty="0"/>
          </a:p>
        </p:txBody>
      </p:sp>
    </p:spTree>
    <p:extLst>
      <p:ext uri="{BB962C8B-B14F-4D97-AF65-F5344CB8AC3E}">
        <p14:creationId xmlns:p14="http://schemas.microsoft.com/office/powerpoint/2010/main" val="697009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304800"/>
            <a:ext cx="55771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Fox  (5 of 6)</a:t>
            </a:r>
            <a:endParaRPr lang="en-US" sz="1600" dirty="0" smtClean="0">
              <a:solidFill>
                <a:srgbClr val="FFFF99"/>
              </a:solidFill>
            </a:endParaRPr>
          </a:p>
        </p:txBody>
      </p:sp>
      <p:sp>
        <p:nvSpPr>
          <p:cNvPr id="2" name="TextBox 1"/>
          <p:cNvSpPr txBox="1"/>
          <p:nvPr/>
        </p:nvSpPr>
        <p:spPr>
          <a:xfrm>
            <a:off x="533400" y="914400"/>
            <a:ext cx="8000999" cy="4801314"/>
          </a:xfrm>
          <a:prstGeom prst="rect">
            <a:avLst/>
          </a:prstGeom>
          <a:noFill/>
        </p:spPr>
        <p:txBody>
          <a:bodyPr wrap="square" rtlCol="0">
            <a:spAutoFit/>
          </a:bodyPr>
          <a:lstStyle/>
          <a:p>
            <a:r>
              <a:rPr lang="en-US" b="1" dirty="0" smtClean="0">
                <a:solidFill>
                  <a:srgbClr val="FFFF99"/>
                </a:solidFill>
              </a:rPr>
              <a:t>2</a:t>
            </a:r>
            <a:r>
              <a:rPr lang="en-US" b="1" dirty="0">
                <a:solidFill>
                  <a:srgbClr val="FFFF99"/>
                </a:solidFill>
              </a:rPr>
              <a:t>. Actions Taken</a:t>
            </a:r>
          </a:p>
          <a:p>
            <a:pPr lvl="0"/>
            <a:endParaRPr lang="en-US" dirty="0" smtClean="0"/>
          </a:p>
          <a:p>
            <a:pPr lvl="0"/>
            <a:r>
              <a:rPr lang="en-US" dirty="0" smtClean="0"/>
              <a:t>a. Chair </a:t>
            </a:r>
            <a:r>
              <a:rPr lang="en-US" dirty="0"/>
              <a:t>Fox attended the first meeting of CPCA on August 30 to share UUP concerns. </a:t>
            </a:r>
          </a:p>
          <a:p>
            <a:r>
              <a:rPr lang="en-US" dirty="0"/>
              <a:t> </a:t>
            </a:r>
          </a:p>
          <a:p>
            <a:pPr lvl="0"/>
            <a:r>
              <a:rPr lang="en-US" dirty="0" smtClean="0"/>
              <a:t>b. Materials </a:t>
            </a:r>
            <a:r>
              <a:rPr lang="en-US" dirty="0"/>
              <a:t>relevant to SUNY’s proposed Revised Patent and Inventions Policy were forwarded to COR for comment on September 14.</a:t>
            </a:r>
          </a:p>
          <a:p>
            <a:r>
              <a:rPr lang="en-US" dirty="0"/>
              <a:t> </a:t>
            </a:r>
          </a:p>
          <a:p>
            <a:pPr lvl="0"/>
            <a:r>
              <a:rPr lang="en-US" dirty="0" smtClean="0"/>
              <a:t>c. Materials </a:t>
            </a:r>
            <a:r>
              <a:rPr lang="en-US" dirty="0"/>
              <a:t>relevant to appointment of faculty members to the Honors College Governing Board (HCGB) were forwarded to GOV for action on September 16.</a:t>
            </a:r>
          </a:p>
          <a:p>
            <a:r>
              <a:rPr lang="en-US" dirty="0"/>
              <a:t> </a:t>
            </a:r>
          </a:p>
          <a:p>
            <a:pPr lvl="0"/>
            <a:r>
              <a:rPr lang="en-US" dirty="0" smtClean="0"/>
              <a:t>d. The </a:t>
            </a:r>
            <a:r>
              <a:rPr lang="en-US" dirty="0"/>
              <a:t>11 proposals that support SUNY Excels and goals for student completion were forwarded to relevant Senate Councils for comment on September 16 and 18. </a:t>
            </a:r>
          </a:p>
          <a:p>
            <a:r>
              <a:rPr lang="en-US" dirty="0"/>
              <a:t> </a:t>
            </a:r>
          </a:p>
          <a:p>
            <a:pPr lvl="0"/>
            <a:r>
              <a:rPr lang="en-US" dirty="0" smtClean="0"/>
              <a:t>e. Following </a:t>
            </a:r>
            <a:r>
              <a:rPr lang="en-US" dirty="0"/>
              <a:t>consultation with the SEC on September 16, Chair Fox has appointed Ronald Vero as Senate Parliamentarian for 2015-16.</a:t>
            </a:r>
          </a:p>
          <a:p>
            <a:endParaRPr lang="en-US" dirty="0" smtClean="0">
              <a:solidFill>
                <a:srgbClr val="0000CC"/>
              </a:solidFill>
            </a:endParaRPr>
          </a:p>
        </p:txBody>
      </p:sp>
    </p:spTree>
    <p:extLst>
      <p:ext uri="{BB962C8B-B14F-4D97-AF65-F5344CB8AC3E}">
        <p14:creationId xmlns:p14="http://schemas.microsoft.com/office/powerpoint/2010/main" val="739725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480310"/>
            <a:ext cx="52723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Fox  (6 of 6)</a:t>
            </a:r>
            <a:endParaRPr lang="en-US" sz="1600" dirty="0" smtClean="0">
              <a:solidFill>
                <a:srgbClr val="FFFF99"/>
              </a:solidFill>
            </a:endParaRPr>
          </a:p>
        </p:txBody>
      </p:sp>
      <p:sp>
        <p:nvSpPr>
          <p:cNvPr id="2" name="TextBox 1"/>
          <p:cNvSpPr txBox="1"/>
          <p:nvPr/>
        </p:nvSpPr>
        <p:spPr>
          <a:xfrm>
            <a:off x="468668" y="1186971"/>
            <a:ext cx="8000999" cy="1754326"/>
          </a:xfrm>
          <a:prstGeom prst="rect">
            <a:avLst/>
          </a:prstGeom>
          <a:noFill/>
        </p:spPr>
        <p:txBody>
          <a:bodyPr wrap="square" rtlCol="0">
            <a:spAutoFit/>
          </a:bodyPr>
          <a:lstStyle/>
          <a:p>
            <a:r>
              <a:rPr lang="en-US" b="1" dirty="0">
                <a:solidFill>
                  <a:srgbClr val="FFFF99"/>
                </a:solidFill>
              </a:rPr>
              <a:t>3</a:t>
            </a:r>
            <a:r>
              <a:rPr lang="en-US" b="1" dirty="0" smtClean="0">
                <a:solidFill>
                  <a:srgbClr val="FFFF99"/>
                </a:solidFill>
              </a:rPr>
              <a:t>  Recommended Actions</a:t>
            </a:r>
          </a:p>
          <a:p>
            <a:endParaRPr lang="en-US" b="1" dirty="0">
              <a:solidFill>
                <a:srgbClr val="000090"/>
              </a:solidFill>
            </a:endParaRPr>
          </a:p>
          <a:p>
            <a:pPr marL="285750" lvl="0" indent="-285750">
              <a:buFont typeface="Arial" panose="020B0604020202020204" pitchFamily="34" charset="0"/>
              <a:buChar char="•"/>
            </a:pPr>
            <a:r>
              <a:rPr lang="en-US" dirty="0"/>
              <a:t>In accordance with Senate Charter X.1.3.3., the Senate, via the Governance Council, is charged to develop and administer the next survey of effectiveness of governance and consultation in Spring 2016.  </a:t>
            </a:r>
          </a:p>
          <a:p>
            <a:endParaRPr lang="en-US" b="1" dirty="0" smtClean="0">
              <a:solidFill>
                <a:srgbClr val="0000CC"/>
              </a:solidFill>
            </a:endParaRPr>
          </a:p>
        </p:txBody>
      </p:sp>
    </p:spTree>
    <p:extLst>
      <p:ext uri="{BB962C8B-B14F-4D97-AF65-F5344CB8AC3E}">
        <p14:creationId xmlns:p14="http://schemas.microsoft.com/office/powerpoint/2010/main" val="148900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9457" y="1774371"/>
            <a:ext cx="2629181" cy="3139321"/>
          </a:xfrm>
          <a:prstGeom prst="rect">
            <a:avLst/>
          </a:prstGeom>
          <a:noFill/>
        </p:spPr>
        <p:txBody>
          <a:bodyPr wrap="none" rtlCol="0">
            <a:spAutoFit/>
          </a:bodyPr>
          <a:lstStyle/>
          <a:p>
            <a:pPr algn="ctr"/>
            <a:r>
              <a:rPr lang="en-US" b="1" dirty="0" smtClean="0">
                <a:solidFill>
                  <a:srgbClr val="FFFF99"/>
                </a:solidFill>
              </a:rPr>
              <a:t>Senate Meeting Schedule</a:t>
            </a:r>
          </a:p>
          <a:p>
            <a:pPr algn="ctr"/>
            <a:r>
              <a:rPr lang="en-US" dirty="0"/>
              <a:t>September 28, 2015 </a:t>
            </a:r>
          </a:p>
          <a:p>
            <a:pPr algn="ctr"/>
            <a:r>
              <a:rPr lang="en-US" dirty="0"/>
              <a:t>October 19, 2015 </a:t>
            </a:r>
          </a:p>
          <a:p>
            <a:pPr algn="ctr"/>
            <a:r>
              <a:rPr lang="en-US" dirty="0"/>
              <a:t>November 16, 2015 </a:t>
            </a:r>
          </a:p>
          <a:p>
            <a:pPr algn="ctr"/>
            <a:r>
              <a:rPr lang="en-US" dirty="0"/>
              <a:t>December 7, 2015</a:t>
            </a:r>
          </a:p>
          <a:p>
            <a:pPr algn="ctr"/>
            <a:r>
              <a:rPr lang="en-US" dirty="0" smtClean="0"/>
              <a:t>February </a:t>
            </a:r>
            <a:r>
              <a:rPr lang="en-US" dirty="0"/>
              <a:t>8, 2016</a:t>
            </a:r>
          </a:p>
          <a:p>
            <a:pPr algn="ctr"/>
            <a:r>
              <a:rPr lang="en-US" dirty="0"/>
              <a:t>March 7, 2016 </a:t>
            </a:r>
          </a:p>
          <a:p>
            <a:pPr algn="ctr"/>
            <a:r>
              <a:rPr lang="en-US" dirty="0"/>
              <a:t>April 4, 2016 </a:t>
            </a:r>
          </a:p>
          <a:p>
            <a:pPr algn="ctr"/>
            <a:r>
              <a:rPr lang="en-US" dirty="0"/>
              <a:t>April 25, 2016</a:t>
            </a:r>
          </a:p>
          <a:p>
            <a:pPr algn="ctr"/>
            <a:r>
              <a:rPr lang="en-US" dirty="0"/>
              <a:t>May 9, 2016</a:t>
            </a:r>
          </a:p>
          <a:p>
            <a:endParaRPr lang="en-US" dirty="0"/>
          </a:p>
        </p:txBody>
      </p:sp>
      <p:sp>
        <p:nvSpPr>
          <p:cNvPr id="5" name="TextBox 4"/>
          <p:cNvSpPr txBox="1"/>
          <p:nvPr/>
        </p:nvSpPr>
        <p:spPr>
          <a:xfrm>
            <a:off x="457200" y="762000"/>
            <a:ext cx="3046090" cy="369332"/>
          </a:xfrm>
          <a:prstGeom prst="rect">
            <a:avLst/>
          </a:prstGeom>
          <a:noFill/>
        </p:spPr>
        <p:txBody>
          <a:bodyPr wrap="none" rtlCol="0">
            <a:spAutoFit/>
          </a:bodyPr>
          <a:lstStyle/>
          <a:p>
            <a:r>
              <a:rPr lang="en-US" b="1" dirty="0" smtClean="0">
                <a:solidFill>
                  <a:srgbClr val="FFFF99"/>
                </a:solidFill>
              </a:rPr>
              <a:t>Brief Welcome &amp; Introduction</a:t>
            </a:r>
            <a:endParaRPr lang="en-US" b="1" dirty="0">
              <a:solidFill>
                <a:srgbClr val="FFFF99"/>
              </a:solidFill>
            </a:endParaRPr>
          </a:p>
        </p:txBody>
      </p:sp>
    </p:spTree>
    <p:extLst>
      <p:ext uri="{BB962C8B-B14F-4D97-AF65-F5344CB8AC3E}">
        <p14:creationId xmlns:p14="http://schemas.microsoft.com/office/powerpoint/2010/main" val="1673593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3046090" cy="369332"/>
          </a:xfrm>
          <a:prstGeom prst="rect">
            <a:avLst/>
          </a:prstGeom>
          <a:noFill/>
        </p:spPr>
        <p:txBody>
          <a:bodyPr wrap="none" rtlCol="0">
            <a:spAutoFit/>
          </a:bodyPr>
          <a:lstStyle/>
          <a:p>
            <a:r>
              <a:rPr lang="en-US" b="1" dirty="0" smtClean="0">
                <a:solidFill>
                  <a:srgbClr val="FFFF99"/>
                </a:solidFill>
              </a:rPr>
              <a:t>Brief Welcome &amp; Introduction</a:t>
            </a:r>
            <a:endParaRPr lang="en-US" b="1" dirty="0">
              <a:solidFill>
                <a:srgbClr val="FFFF99"/>
              </a:solidFill>
            </a:endParaRPr>
          </a:p>
        </p:txBody>
      </p:sp>
      <p:sp>
        <p:nvSpPr>
          <p:cNvPr id="3" name="TextBox 2"/>
          <p:cNvSpPr txBox="1"/>
          <p:nvPr/>
        </p:nvSpPr>
        <p:spPr>
          <a:xfrm>
            <a:off x="457200" y="1752600"/>
            <a:ext cx="4749890" cy="3508653"/>
          </a:xfrm>
          <a:prstGeom prst="rect">
            <a:avLst/>
          </a:prstGeom>
          <a:noFill/>
        </p:spPr>
        <p:txBody>
          <a:bodyPr wrap="none" rtlCol="0">
            <a:spAutoFit/>
          </a:bodyPr>
          <a:lstStyle/>
          <a:p>
            <a:r>
              <a:rPr lang="en-US" dirty="0" smtClean="0">
                <a:solidFill>
                  <a:srgbClr val="FFFF99"/>
                </a:solidFill>
              </a:rPr>
              <a:t>Senate Officers</a:t>
            </a:r>
          </a:p>
          <a:p>
            <a:pPr marL="285750" indent="-285750">
              <a:buFont typeface="Arial" panose="020B0604020202020204" pitchFamily="34" charset="0"/>
              <a:buChar char="•"/>
            </a:pPr>
            <a:r>
              <a:rPr lang="en-US" dirty="0" smtClean="0"/>
              <a:t>Immediate Past Chair – </a:t>
            </a:r>
            <a:r>
              <a:rPr lang="en-US" dirty="0" err="1"/>
              <a:t>Joette</a:t>
            </a:r>
            <a:r>
              <a:rPr lang="en-US" dirty="0"/>
              <a:t> </a:t>
            </a:r>
            <a:r>
              <a:rPr lang="en-US" dirty="0" err="1"/>
              <a:t>Stefl</a:t>
            </a:r>
            <a:r>
              <a:rPr lang="en-US" dirty="0"/>
              <a:t>-Mabry</a:t>
            </a:r>
            <a:endParaRPr lang="en-US" dirty="0" smtClean="0"/>
          </a:p>
          <a:p>
            <a:pPr marL="285750" indent="-285750">
              <a:buFont typeface="Arial" panose="020B0604020202020204" pitchFamily="34" charset="0"/>
              <a:buChar char="•"/>
            </a:pPr>
            <a:r>
              <a:rPr lang="en-US" dirty="0" smtClean="0"/>
              <a:t>Chair – Cynthia Fox</a:t>
            </a:r>
          </a:p>
          <a:p>
            <a:pPr marL="285750" indent="-285750">
              <a:buFont typeface="Arial" panose="020B0604020202020204" pitchFamily="34" charset="0"/>
              <a:buChar char="•"/>
            </a:pPr>
            <a:r>
              <a:rPr lang="en-US" dirty="0" smtClean="0"/>
              <a:t>Vice-Chair – James Collins</a:t>
            </a:r>
          </a:p>
          <a:p>
            <a:pPr marL="285750" indent="-285750">
              <a:buFont typeface="Arial" panose="020B0604020202020204" pitchFamily="34" charset="0"/>
              <a:buChar char="•"/>
            </a:pPr>
            <a:r>
              <a:rPr lang="en-US" dirty="0" smtClean="0"/>
              <a:t>Secretary – Yenisel Gulatee</a:t>
            </a:r>
          </a:p>
          <a:p>
            <a:endParaRPr lang="en-US" dirty="0"/>
          </a:p>
          <a:p>
            <a:r>
              <a:rPr lang="en-US" dirty="0" smtClean="0">
                <a:solidFill>
                  <a:srgbClr val="FFFF99"/>
                </a:solidFill>
              </a:rPr>
              <a:t>Support Staff</a:t>
            </a:r>
          </a:p>
          <a:p>
            <a:pPr marL="285750" indent="-285750">
              <a:buFont typeface="Arial" panose="020B0604020202020204" pitchFamily="34" charset="0"/>
              <a:buChar char="•"/>
            </a:pPr>
            <a:r>
              <a:rPr lang="en-US" dirty="0" smtClean="0"/>
              <a:t>Elisa Lopez</a:t>
            </a:r>
          </a:p>
          <a:p>
            <a:endParaRPr lang="en-US" dirty="0"/>
          </a:p>
          <a:p>
            <a:r>
              <a:rPr lang="en-US" dirty="0" smtClean="0">
                <a:solidFill>
                  <a:srgbClr val="FFFF99"/>
                </a:solidFill>
              </a:rPr>
              <a:t>Parliamentarian </a:t>
            </a:r>
            <a:r>
              <a:rPr lang="en-US" sz="1200" i="1" dirty="0" smtClean="0">
                <a:solidFill>
                  <a:srgbClr val="FFFF99"/>
                </a:solidFill>
              </a:rPr>
              <a:t>(Senate Charter VII.3)</a:t>
            </a:r>
          </a:p>
          <a:p>
            <a:r>
              <a:rPr lang="en-US" sz="1200" i="1" smtClean="0">
                <a:solidFill>
                  <a:srgbClr val="FFFF99"/>
                </a:solidFill>
              </a:rPr>
              <a:t> </a:t>
            </a:r>
          </a:p>
          <a:p>
            <a:pPr marL="285750" indent="-285750">
              <a:buFont typeface="Arial" panose="020B0604020202020204" pitchFamily="34" charset="0"/>
              <a:buChar char="•"/>
            </a:pPr>
            <a:r>
              <a:rPr lang="en-US" smtClean="0"/>
              <a:t>Ronald Vero </a:t>
            </a:r>
            <a:r>
              <a:rPr lang="en-US" sz="1400" i="1" smtClean="0"/>
              <a:t>(National Association of Parliamentarians)</a:t>
            </a:r>
            <a:endParaRPr lang="en-US" sz="1400" i="1" dirty="0" smtClean="0"/>
          </a:p>
          <a:p>
            <a:pPr marL="742950" lvl="1" indent="-285750">
              <a:buFont typeface="Arial" panose="020B0604020202020204" pitchFamily="34" charset="0"/>
              <a:buChar char="•"/>
            </a:pPr>
            <a:endParaRPr lang="en-US" sz="1200" i="1" dirty="0" smtClean="0"/>
          </a:p>
        </p:txBody>
      </p:sp>
    </p:spTree>
    <p:extLst>
      <p:ext uri="{BB962C8B-B14F-4D97-AF65-F5344CB8AC3E}">
        <p14:creationId xmlns:p14="http://schemas.microsoft.com/office/powerpoint/2010/main" val="2613578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798267" cy="369332"/>
          </a:xfrm>
          <a:prstGeom prst="rect">
            <a:avLst/>
          </a:prstGeom>
          <a:noFill/>
        </p:spPr>
        <p:txBody>
          <a:bodyPr wrap="none" rtlCol="0">
            <a:spAutoFit/>
          </a:bodyPr>
          <a:lstStyle/>
          <a:p>
            <a:r>
              <a:rPr lang="en-US" b="1" dirty="0" smtClean="0">
                <a:solidFill>
                  <a:srgbClr val="FFFF99"/>
                </a:solidFill>
              </a:rPr>
              <a:t>Introduction to the Senate</a:t>
            </a:r>
            <a:endParaRPr lang="en-US" b="1" dirty="0">
              <a:solidFill>
                <a:srgbClr val="FFFF99"/>
              </a:solidFill>
            </a:endParaRPr>
          </a:p>
        </p:txBody>
      </p:sp>
      <p:sp>
        <p:nvSpPr>
          <p:cNvPr id="4" name="TextBox 3"/>
          <p:cNvSpPr txBox="1"/>
          <p:nvPr/>
        </p:nvSpPr>
        <p:spPr>
          <a:xfrm>
            <a:off x="2186263" y="1658032"/>
            <a:ext cx="4121641" cy="646331"/>
          </a:xfrm>
          <a:prstGeom prst="rect">
            <a:avLst/>
          </a:prstGeom>
          <a:noFill/>
        </p:spPr>
        <p:txBody>
          <a:bodyPr wrap="none" rtlCol="0">
            <a:spAutoFit/>
          </a:bodyPr>
          <a:lstStyle/>
          <a:p>
            <a:r>
              <a:rPr lang="en-US" dirty="0" smtClean="0"/>
              <a:t>Senate website: </a:t>
            </a:r>
            <a:r>
              <a:rPr lang="en-US" b="1" dirty="0" smtClean="0">
                <a:solidFill>
                  <a:srgbClr val="FFFF99"/>
                </a:solidFill>
                <a:hlinkClick r:id="rId3"/>
              </a:rPr>
              <a:t>www.albany.edu/senate</a:t>
            </a:r>
            <a:endParaRPr lang="en-US" b="1" dirty="0" smtClean="0">
              <a:solidFill>
                <a:srgbClr val="FFFF99"/>
              </a:solidFill>
            </a:endParaRPr>
          </a:p>
          <a:p>
            <a:endParaRPr lang="en-US" dirty="0"/>
          </a:p>
        </p:txBody>
      </p:sp>
      <p:sp>
        <p:nvSpPr>
          <p:cNvPr id="5" name="TextBox 4"/>
          <p:cNvSpPr txBox="1"/>
          <p:nvPr/>
        </p:nvSpPr>
        <p:spPr>
          <a:xfrm>
            <a:off x="2126055" y="2420033"/>
            <a:ext cx="4183581" cy="2585323"/>
          </a:xfrm>
          <a:prstGeom prst="rect">
            <a:avLst/>
          </a:prstGeom>
          <a:noFill/>
        </p:spPr>
        <p:txBody>
          <a:bodyPr wrap="none" rtlCol="0">
            <a:spAutoFit/>
          </a:bodyPr>
          <a:lstStyle/>
          <a:p>
            <a:pPr algn="ctr"/>
            <a:r>
              <a:rPr lang="en-US" b="1" smtClean="0">
                <a:solidFill>
                  <a:srgbClr val="FFFF99"/>
                </a:solidFill>
              </a:rPr>
              <a:t>Faculty </a:t>
            </a:r>
            <a:r>
              <a:rPr lang="en-US" b="1" dirty="0" smtClean="0">
                <a:solidFill>
                  <a:srgbClr val="FFFF99"/>
                </a:solidFill>
              </a:rPr>
              <a:t>Bylaws of the University at Albany</a:t>
            </a:r>
          </a:p>
          <a:p>
            <a:pPr algn="ctr"/>
            <a:r>
              <a:rPr lang="en-US" b="1">
                <a:solidFill>
                  <a:srgbClr val="FFFF99"/>
                </a:solidFill>
              </a:rPr>
              <a:t>Charter of the University Senate</a:t>
            </a:r>
          </a:p>
          <a:p>
            <a:pPr algn="ctr"/>
            <a:endParaRPr lang="en-US" dirty="0"/>
          </a:p>
          <a:p>
            <a:pPr algn="ctr"/>
            <a:r>
              <a:rPr lang="en-US" dirty="0" smtClean="0"/>
              <a:t>FAQ’s for Senators</a:t>
            </a:r>
          </a:p>
          <a:p>
            <a:pPr algn="ctr"/>
            <a:r>
              <a:rPr lang="en-US" dirty="0" smtClean="0"/>
              <a:t>Senate Handbook</a:t>
            </a:r>
          </a:p>
          <a:p>
            <a:pPr algn="ctr"/>
            <a:r>
              <a:rPr lang="en-US" dirty="0" smtClean="0"/>
              <a:t>Robert’s Rules of Order</a:t>
            </a:r>
          </a:p>
          <a:p>
            <a:pPr algn="ctr"/>
            <a:r>
              <a:rPr lang="en-US" dirty="0" smtClean="0"/>
              <a:t>Agenda</a:t>
            </a:r>
          </a:p>
          <a:p>
            <a:pPr algn="ctr"/>
            <a:r>
              <a:rPr lang="en-US" dirty="0" smtClean="0"/>
              <a:t>Minutes</a:t>
            </a:r>
          </a:p>
          <a:p>
            <a:pPr algn="ctr"/>
            <a:r>
              <a:rPr lang="en-US" dirty="0" smtClean="0"/>
              <a:t>Legislation</a:t>
            </a:r>
            <a:endParaRPr lang="en-US" dirty="0"/>
          </a:p>
        </p:txBody>
      </p:sp>
    </p:spTree>
    <p:extLst>
      <p:ext uri="{BB962C8B-B14F-4D97-AF65-F5344CB8AC3E}">
        <p14:creationId xmlns:p14="http://schemas.microsoft.com/office/powerpoint/2010/main" val="524232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772400" cy="646331"/>
          </a:xfrm>
          <a:prstGeom prst="rect">
            <a:avLst/>
          </a:prstGeom>
        </p:spPr>
        <p:txBody>
          <a:bodyPr wrap="square">
            <a:spAutoFit/>
          </a:bodyPr>
          <a:lstStyle/>
          <a:p>
            <a:r>
              <a:rPr lang="en-US" b="1">
                <a:solidFill>
                  <a:srgbClr val="FFFF99"/>
                </a:solidFill>
              </a:rPr>
              <a:t>Introduction to the Senate</a:t>
            </a:r>
          </a:p>
          <a:p>
            <a:r>
              <a:rPr lang="en-US" b="1">
                <a:solidFill>
                  <a:srgbClr val="FFFF99"/>
                </a:solidFill>
              </a:rPr>
              <a:t>Faculty </a:t>
            </a:r>
            <a:r>
              <a:rPr lang="en-US" b="1" smtClean="0">
                <a:solidFill>
                  <a:srgbClr val="FFFF99"/>
                </a:solidFill>
              </a:rPr>
              <a:t>Bylaws</a:t>
            </a:r>
            <a:r>
              <a:rPr lang="en-US" b="1">
                <a:solidFill>
                  <a:srgbClr val="FFFF99"/>
                </a:solidFill>
              </a:rPr>
              <a:t> </a:t>
            </a:r>
            <a:r>
              <a:rPr lang="en-US" b="1" smtClean="0">
                <a:solidFill>
                  <a:srgbClr val="FFFF99"/>
                </a:solidFill>
              </a:rPr>
              <a:t>of the University at Albany, </a:t>
            </a:r>
            <a:r>
              <a:rPr lang="en-US" sz="1400" smtClean="0">
                <a:solidFill>
                  <a:srgbClr val="FFFF99"/>
                </a:solidFill>
              </a:rPr>
              <a:t>December 8, 2003</a:t>
            </a:r>
            <a:endParaRPr lang="en-US" sz="1400" dirty="0">
              <a:solidFill>
                <a:srgbClr val="FFFF99"/>
              </a:solidFill>
            </a:endParaRPr>
          </a:p>
        </p:txBody>
      </p:sp>
      <p:sp>
        <p:nvSpPr>
          <p:cNvPr id="3" name="TextBox 2"/>
          <p:cNvSpPr txBox="1"/>
          <p:nvPr/>
        </p:nvSpPr>
        <p:spPr>
          <a:xfrm>
            <a:off x="609600" y="2057400"/>
            <a:ext cx="8378640" cy="2031325"/>
          </a:xfrm>
          <a:prstGeom prst="rect">
            <a:avLst/>
          </a:prstGeom>
          <a:noFill/>
        </p:spPr>
        <p:txBody>
          <a:bodyPr wrap="none" rtlCol="0">
            <a:spAutoFit/>
          </a:bodyPr>
          <a:lstStyle/>
          <a:p>
            <a:r>
              <a:rPr lang="en-US" b="1" cap="small"/>
              <a:t>Preamble</a:t>
            </a:r>
            <a:r>
              <a:rPr lang="en-US" b="1" cap="small" smtClean="0"/>
              <a:t>:</a:t>
            </a:r>
          </a:p>
          <a:p>
            <a:endParaRPr lang="en-US"/>
          </a:p>
          <a:p>
            <a:r>
              <a:rPr lang="en-US"/>
              <a:t>The responsibility of the Faculty for the conduct of the University's instructional</a:t>
            </a:r>
            <a:r>
              <a:rPr lang="en-US"/>
              <a:t>, </a:t>
            </a:r>
            <a:endParaRPr lang="en-US" smtClean="0"/>
          </a:p>
          <a:p>
            <a:r>
              <a:rPr lang="en-US" smtClean="0"/>
              <a:t>research</a:t>
            </a:r>
            <a:r>
              <a:rPr lang="en-US"/>
              <a:t>, and service programs, and its right to create bylaws to establish </a:t>
            </a:r>
            <a:r>
              <a:rPr lang="en-US"/>
              <a:t>mechanisms </a:t>
            </a:r>
            <a:endParaRPr lang="en-US" smtClean="0"/>
          </a:p>
          <a:p>
            <a:r>
              <a:rPr lang="en-US" smtClean="0"/>
              <a:t>to </a:t>
            </a:r>
            <a:r>
              <a:rPr lang="en-US"/>
              <a:t>discharge those responsibilities, are derived from the “State University of New </a:t>
            </a:r>
            <a:r>
              <a:rPr lang="en-US"/>
              <a:t>York </a:t>
            </a:r>
            <a:endParaRPr lang="en-US" smtClean="0"/>
          </a:p>
          <a:p>
            <a:r>
              <a:rPr lang="en-US" smtClean="0"/>
              <a:t>Policies </a:t>
            </a:r>
            <a:r>
              <a:rPr lang="en-US"/>
              <a:t>of the Board of Trustees.” With these </a:t>
            </a:r>
            <a:r>
              <a:rPr lang="en-US" i="1"/>
              <a:t>Bylaws</a:t>
            </a:r>
            <a:r>
              <a:rPr lang="en-US"/>
              <a:t>, the Faculty creates the </a:t>
            </a:r>
            <a:r>
              <a:rPr lang="en-US"/>
              <a:t>necessary </a:t>
            </a:r>
            <a:endParaRPr lang="en-US" smtClean="0"/>
          </a:p>
          <a:p>
            <a:r>
              <a:rPr lang="en-US" smtClean="0"/>
              <a:t>organizations </a:t>
            </a:r>
            <a:r>
              <a:rPr lang="en-US"/>
              <a:t>and procedures.</a:t>
            </a:r>
          </a:p>
        </p:txBody>
      </p:sp>
    </p:spTree>
    <p:extLst>
      <p:ext uri="{BB962C8B-B14F-4D97-AF65-F5344CB8AC3E}">
        <p14:creationId xmlns:p14="http://schemas.microsoft.com/office/powerpoint/2010/main" val="3297268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534883"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t>
            </a:r>
            <a:r>
              <a:rPr lang="en-US" b="1" smtClean="0">
                <a:solidFill>
                  <a:srgbClr val="FFFF99"/>
                </a:solidFill>
              </a:rPr>
              <a:t>Article </a:t>
            </a:r>
            <a:r>
              <a:rPr lang="en-US" b="1" smtClean="0">
                <a:solidFill>
                  <a:srgbClr val="FFFF99"/>
                </a:solidFill>
              </a:rPr>
              <a:t>I. </a:t>
            </a:r>
            <a:r>
              <a:rPr lang="en-US" b="1" smtClean="0">
                <a:solidFill>
                  <a:srgbClr val="FFFF99"/>
                </a:solidFill>
              </a:rPr>
              <a:t>Section </a:t>
            </a:r>
            <a:r>
              <a:rPr lang="en-US" b="1" smtClean="0">
                <a:solidFill>
                  <a:srgbClr val="FFFF99"/>
                </a:solidFill>
              </a:rPr>
              <a:t>2 </a:t>
            </a:r>
            <a:r>
              <a:rPr lang="en-US" b="1" smtClean="0">
                <a:solidFill>
                  <a:srgbClr val="FFFF99"/>
                </a:solidFill>
              </a:rPr>
              <a:t>– </a:t>
            </a:r>
            <a:r>
              <a:rPr lang="en-US" b="1" smtClean="0">
                <a:solidFill>
                  <a:srgbClr val="FFFF99"/>
                </a:solidFill>
              </a:rPr>
              <a:t>Rights and Responsibilities of the Faculty</a:t>
            </a:r>
            <a:endParaRPr lang="en-US" b="1" dirty="0">
              <a:solidFill>
                <a:srgbClr val="FFFF99"/>
              </a:solidFill>
            </a:endParaRPr>
          </a:p>
        </p:txBody>
      </p:sp>
      <p:sp>
        <p:nvSpPr>
          <p:cNvPr id="3" name="TextBox 2"/>
          <p:cNvSpPr txBox="1"/>
          <p:nvPr/>
        </p:nvSpPr>
        <p:spPr>
          <a:xfrm>
            <a:off x="533400" y="1676400"/>
            <a:ext cx="8153400" cy="4770537"/>
          </a:xfrm>
          <a:prstGeom prst="rect">
            <a:avLst/>
          </a:prstGeom>
          <a:noFill/>
        </p:spPr>
        <p:txBody>
          <a:bodyPr wrap="square" rtlCol="0">
            <a:spAutoFit/>
          </a:bodyPr>
          <a:lstStyle/>
          <a:p>
            <a:r>
              <a:rPr lang="en-US" sz="1600" b="1"/>
              <a:t>2.2 Specification of Faculty </a:t>
            </a:r>
            <a:r>
              <a:rPr lang="en-US" sz="1600" b="1"/>
              <a:t>Responsibilities</a:t>
            </a:r>
            <a:r>
              <a:rPr lang="en-US" sz="1600" b="1" smtClean="0"/>
              <a:t>:</a:t>
            </a:r>
          </a:p>
          <a:p>
            <a:endParaRPr lang="en-US" sz="1600"/>
          </a:p>
          <a:p>
            <a:r>
              <a:rPr lang="en-US" sz="1600"/>
              <a:t>2.2.1. The Faculty may initiate and shall disapprove or approve and recommend for </a:t>
            </a:r>
            <a:r>
              <a:rPr lang="en-US" sz="1600"/>
              <a:t>implementation</a:t>
            </a:r>
            <a:r>
              <a:rPr lang="en-US" sz="1600" smtClean="0"/>
              <a:t>:</a:t>
            </a:r>
          </a:p>
          <a:p>
            <a:endParaRPr lang="en-US" sz="1600"/>
          </a:p>
          <a:p>
            <a:pPr marL="342900" indent="-342900">
              <a:buAutoNum type="alphaLcParenBoth"/>
            </a:pPr>
            <a:r>
              <a:rPr lang="en-US" sz="1600" smtClean="0"/>
              <a:t>All </a:t>
            </a:r>
            <a:r>
              <a:rPr lang="en-US" sz="1600"/>
              <a:t>changes in, additions to, or deletions from </a:t>
            </a:r>
            <a:r>
              <a:rPr lang="en-US" sz="1600"/>
              <a:t>the </a:t>
            </a:r>
            <a:r>
              <a:rPr lang="en-US" sz="1600" smtClean="0"/>
              <a:t>Curriculum</a:t>
            </a:r>
          </a:p>
          <a:p>
            <a:pPr marL="342900" indent="-342900">
              <a:buAutoNum type="alphaLcParenBoth"/>
            </a:pPr>
            <a:endParaRPr lang="en-US" sz="1600"/>
          </a:p>
          <a:p>
            <a:r>
              <a:rPr lang="en-US" sz="1600"/>
              <a:t>(b) Policies or standards regarding evaluation of students' </a:t>
            </a:r>
            <a:r>
              <a:rPr lang="en-US" sz="1600"/>
              <a:t>academic </a:t>
            </a:r>
            <a:r>
              <a:rPr lang="en-US" sz="1600" smtClean="0"/>
              <a:t>work</a:t>
            </a:r>
          </a:p>
          <a:p>
            <a:endParaRPr lang="en-US" sz="1600"/>
          </a:p>
          <a:p>
            <a:r>
              <a:rPr lang="en-US" sz="1600"/>
              <a:t>(c) Policies or standards regarding admission to the University and to its degree-granting or </a:t>
            </a:r>
            <a:r>
              <a:rPr lang="en-US" sz="1600"/>
              <a:t>certificate </a:t>
            </a:r>
            <a:r>
              <a:rPr lang="en-US" sz="1600" smtClean="0"/>
              <a:t>programs</a:t>
            </a:r>
          </a:p>
          <a:p>
            <a:endParaRPr lang="en-US" sz="1600"/>
          </a:p>
          <a:p>
            <a:r>
              <a:rPr lang="en-US" sz="1600"/>
              <a:t>(d) Policies and standards for graduation of students and awarding of academic degrees and certificates, including </a:t>
            </a:r>
            <a:r>
              <a:rPr lang="en-US" sz="1600"/>
              <a:t>honorary </a:t>
            </a:r>
            <a:r>
              <a:rPr lang="en-US" sz="1600" smtClean="0"/>
              <a:t>degrees</a:t>
            </a:r>
          </a:p>
          <a:p>
            <a:endParaRPr lang="en-US" sz="1600"/>
          </a:p>
          <a:p>
            <a:r>
              <a:rPr lang="en-US" sz="1600"/>
              <a:t>(e) Policies and standards for the conduct and evaluation of research </a:t>
            </a:r>
            <a:r>
              <a:rPr lang="en-US" sz="1600"/>
              <a:t>and </a:t>
            </a:r>
            <a:r>
              <a:rPr lang="en-US" sz="1600" smtClean="0"/>
              <a:t>teaching</a:t>
            </a:r>
          </a:p>
          <a:p>
            <a:endParaRPr lang="en-US" sz="1600"/>
          </a:p>
          <a:p>
            <a:r>
              <a:rPr lang="en-US" sz="1600"/>
              <a:t>(f) Policies and standards for appointment, promotion, and tenure (continuing appointment) of teaching faculty.</a:t>
            </a:r>
          </a:p>
        </p:txBody>
      </p:sp>
    </p:spTree>
    <p:extLst>
      <p:ext uri="{BB962C8B-B14F-4D97-AF65-F5344CB8AC3E}">
        <p14:creationId xmlns:p14="http://schemas.microsoft.com/office/powerpoint/2010/main" val="29840565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534883"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t>
            </a:r>
            <a:r>
              <a:rPr lang="en-US" b="1" smtClean="0">
                <a:solidFill>
                  <a:srgbClr val="FFFF99"/>
                </a:solidFill>
              </a:rPr>
              <a:t>Article </a:t>
            </a:r>
            <a:r>
              <a:rPr lang="en-US" b="1" smtClean="0">
                <a:solidFill>
                  <a:srgbClr val="FFFF99"/>
                </a:solidFill>
              </a:rPr>
              <a:t>I. </a:t>
            </a:r>
            <a:r>
              <a:rPr lang="en-US" b="1" smtClean="0">
                <a:solidFill>
                  <a:srgbClr val="FFFF99"/>
                </a:solidFill>
              </a:rPr>
              <a:t>Section </a:t>
            </a:r>
            <a:r>
              <a:rPr lang="en-US" b="1" smtClean="0">
                <a:solidFill>
                  <a:srgbClr val="FFFF99"/>
                </a:solidFill>
              </a:rPr>
              <a:t>2 </a:t>
            </a:r>
            <a:r>
              <a:rPr lang="en-US" b="1" smtClean="0">
                <a:solidFill>
                  <a:srgbClr val="FFFF99"/>
                </a:solidFill>
              </a:rPr>
              <a:t>– </a:t>
            </a:r>
            <a:r>
              <a:rPr lang="en-US" b="1" smtClean="0">
                <a:solidFill>
                  <a:srgbClr val="FFFF99"/>
                </a:solidFill>
              </a:rPr>
              <a:t>Rights and Responsibilities of the Faculty</a:t>
            </a:r>
            <a:endParaRPr lang="en-US" b="1" dirty="0">
              <a:solidFill>
                <a:srgbClr val="FFFF99"/>
              </a:solidFill>
            </a:endParaRPr>
          </a:p>
        </p:txBody>
      </p:sp>
      <p:sp>
        <p:nvSpPr>
          <p:cNvPr id="3" name="TextBox 2"/>
          <p:cNvSpPr txBox="1"/>
          <p:nvPr/>
        </p:nvSpPr>
        <p:spPr>
          <a:xfrm>
            <a:off x="533400" y="1676400"/>
            <a:ext cx="8153400" cy="3785652"/>
          </a:xfrm>
          <a:prstGeom prst="rect">
            <a:avLst/>
          </a:prstGeom>
          <a:noFill/>
        </p:spPr>
        <p:txBody>
          <a:bodyPr wrap="square" rtlCol="0">
            <a:spAutoFit/>
          </a:bodyPr>
          <a:lstStyle/>
          <a:p>
            <a:r>
              <a:rPr lang="en-US" sz="1600" b="1"/>
              <a:t>2.2 Specification of Faculty </a:t>
            </a:r>
            <a:r>
              <a:rPr lang="en-US" sz="1600" b="1"/>
              <a:t>Responsibilities</a:t>
            </a:r>
            <a:r>
              <a:rPr lang="en-US" sz="1600" b="1" smtClean="0"/>
              <a:t>:</a:t>
            </a:r>
          </a:p>
          <a:p>
            <a:endParaRPr lang="en-US" sz="1600" smtClean="0"/>
          </a:p>
          <a:p>
            <a:r>
              <a:rPr lang="en-US" sz="1600" smtClean="0"/>
              <a:t>2.2.2</a:t>
            </a:r>
            <a:r>
              <a:rPr lang="en-US" sz="1600"/>
              <a:t>. The Faculty shall be informed and given opportunity to discuss at the earliest possible stages in their formulation, and shall review and provide formal consultation on, prior to adoption, all proposals </a:t>
            </a:r>
            <a:r>
              <a:rPr lang="en-US" sz="1600"/>
              <a:t>regarding</a:t>
            </a:r>
            <a:r>
              <a:rPr lang="en-US" sz="1600" smtClean="0"/>
              <a:t>:</a:t>
            </a:r>
          </a:p>
          <a:p>
            <a:endParaRPr lang="en-US" sz="1600"/>
          </a:p>
          <a:p>
            <a:pPr marL="342900" indent="-342900">
              <a:buAutoNum type="alphaLcParenBoth"/>
            </a:pPr>
            <a:r>
              <a:rPr lang="en-US" sz="1600" smtClean="0"/>
              <a:t>Creation</a:t>
            </a:r>
            <a:r>
              <a:rPr lang="en-US" sz="1600"/>
              <a:t>, renaming, major re-organization, or dissolution of academic units </a:t>
            </a:r>
            <a:r>
              <a:rPr lang="en-US" sz="1600"/>
              <a:t>and </a:t>
            </a:r>
            <a:r>
              <a:rPr lang="en-US" sz="1600" smtClean="0"/>
              <a:t>programs</a:t>
            </a:r>
          </a:p>
          <a:p>
            <a:pPr marL="342900" indent="-342900">
              <a:buAutoNum type="alphaLcParenBoth"/>
            </a:pPr>
            <a:endParaRPr lang="en-US" sz="1600"/>
          </a:p>
          <a:p>
            <a:r>
              <a:rPr lang="en-US" sz="1600"/>
              <a:t>(b) Goals and formal plans directing the future of </a:t>
            </a:r>
            <a:r>
              <a:rPr lang="en-US" sz="1600"/>
              <a:t>the </a:t>
            </a:r>
            <a:r>
              <a:rPr lang="en-US" sz="1600" smtClean="0"/>
              <a:t>University</a:t>
            </a:r>
          </a:p>
          <a:p>
            <a:endParaRPr lang="en-US" sz="1600"/>
          </a:p>
          <a:p>
            <a:r>
              <a:rPr lang="en-US" sz="1600"/>
              <a:t>(c) Policies or standards governing speech and assembly on the campuses of </a:t>
            </a:r>
            <a:r>
              <a:rPr lang="en-US" sz="1600"/>
              <a:t>the </a:t>
            </a:r>
            <a:r>
              <a:rPr lang="en-US" sz="1600" smtClean="0"/>
              <a:t>University</a:t>
            </a:r>
          </a:p>
          <a:p>
            <a:endParaRPr lang="en-US" sz="1600"/>
          </a:p>
          <a:p>
            <a:r>
              <a:rPr lang="en-US" sz="1600"/>
              <a:t>(d) Plans for development of new campus facilities, or major modifications or closure of existing facilities</a:t>
            </a:r>
          </a:p>
          <a:p>
            <a:endParaRPr lang="en-US" sz="1600"/>
          </a:p>
        </p:txBody>
      </p:sp>
    </p:spTree>
    <p:extLst>
      <p:ext uri="{BB962C8B-B14F-4D97-AF65-F5344CB8AC3E}">
        <p14:creationId xmlns:p14="http://schemas.microsoft.com/office/powerpoint/2010/main" val="40359481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534883"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t>
            </a:r>
            <a:r>
              <a:rPr lang="en-US" b="1" smtClean="0">
                <a:solidFill>
                  <a:srgbClr val="FFFF99"/>
                </a:solidFill>
              </a:rPr>
              <a:t>Article </a:t>
            </a:r>
            <a:r>
              <a:rPr lang="en-US" b="1" smtClean="0">
                <a:solidFill>
                  <a:srgbClr val="FFFF99"/>
                </a:solidFill>
              </a:rPr>
              <a:t>I. </a:t>
            </a:r>
            <a:r>
              <a:rPr lang="en-US" b="1" smtClean="0">
                <a:solidFill>
                  <a:srgbClr val="FFFF99"/>
                </a:solidFill>
              </a:rPr>
              <a:t>Section </a:t>
            </a:r>
            <a:r>
              <a:rPr lang="en-US" b="1" smtClean="0">
                <a:solidFill>
                  <a:srgbClr val="FFFF99"/>
                </a:solidFill>
              </a:rPr>
              <a:t>2 </a:t>
            </a:r>
            <a:r>
              <a:rPr lang="en-US" b="1" smtClean="0">
                <a:solidFill>
                  <a:srgbClr val="FFFF99"/>
                </a:solidFill>
              </a:rPr>
              <a:t>– </a:t>
            </a:r>
            <a:r>
              <a:rPr lang="en-US" b="1" smtClean="0">
                <a:solidFill>
                  <a:srgbClr val="FFFF99"/>
                </a:solidFill>
              </a:rPr>
              <a:t>Rights and Responsibilities of the Faculty</a:t>
            </a:r>
            <a:endParaRPr lang="en-US" b="1" dirty="0">
              <a:solidFill>
                <a:srgbClr val="FFFF99"/>
              </a:solidFill>
            </a:endParaRPr>
          </a:p>
        </p:txBody>
      </p:sp>
      <p:sp>
        <p:nvSpPr>
          <p:cNvPr id="3" name="TextBox 2"/>
          <p:cNvSpPr txBox="1"/>
          <p:nvPr/>
        </p:nvSpPr>
        <p:spPr>
          <a:xfrm>
            <a:off x="457200" y="1600200"/>
            <a:ext cx="8153400" cy="4524315"/>
          </a:xfrm>
          <a:prstGeom prst="rect">
            <a:avLst/>
          </a:prstGeom>
          <a:noFill/>
        </p:spPr>
        <p:txBody>
          <a:bodyPr wrap="square" rtlCol="0">
            <a:spAutoFit/>
          </a:bodyPr>
          <a:lstStyle/>
          <a:p>
            <a:r>
              <a:rPr lang="en-US" sz="1600" b="1"/>
              <a:t>2.2 Specification of Faculty Responsibilities:</a:t>
            </a:r>
          </a:p>
          <a:p>
            <a:endParaRPr lang="en-US" sz="1600" smtClean="0"/>
          </a:p>
          <a:p>
            <a:r>
              <a:rPr lang="en-US" sz="1600" smtClean="0"/>
              <a:t>2.2.3</a:t>
            </a:r>
            <a:r>
              <a:rPr lang="en-US" sz="1600"/>
              <a:t>. The Faculty shall provide ongoing consultation on institution-wide budget or business initiatives that affect the teaching, research, or service programs of the University. Detailed annual reports shall be provided on actual budget </a:t>
            </a:r>
            <a:r>
              <a:rPr lang="en-US" sz="1600"/>
              <a:t>expenditures</a:t>
            </a:r>
            <a:r>
              <a:rPr lang="en-US" sz="1600" smtClean="0"/>
              <a:t>.</a:t>
            </a:r>
          </a:p>
          <a:p>
            <a:endParaRPr lang="en-US" sz="1600"/>
          </a:p>
          <a:p>
            <a:r>
              <a:rPr lang="en-US" sz="1600"/>
              <a:t>2.2.4. The Faculty shall establish procedures for investigating, hearing, and reporting to appropriate persons or bodies with respect to charges or </a:t>
            </a:r>
            <a:r>
              <a:rPr lang="en-US" sz="1600"/>
              <a:t>complaints</a:t>
            </a:r>
            <a:r>
              <a:rPr lang="en-US" sz="1600" smtClean="0"/>
              <a:t>:</a:t>
            </a:r>
          </a:p>
          <a:p>
            <a:endParaRPr lang="en-US" sz="1600" smtClean="0"/>
          </a:p>
          <a:p>
            <a:r>
              <a:rPr lang="en-US" sz="1600" smtClean="0"/>
              <a:t>	(</a:t>
            </a:r>
            <a:r>
              <a:rPr lang="en-US" sz="1600"/>
              <a:t>a) Brought by members of the Faculty against other members of the Faculty </a:t>
            </a:r>
            <a:r>
              <a:rPr lang="en-US" sz="1600"/>
              <a:t>or </a:t>
            </a:r>
            <a:r>
              <a:rPr lang="en-US" sz="1600" smtClean="0"/>
              <a:t>	against </a:t>
            </a:r>
            <a:r>
              <a:rPr lang="en-US" sz="1600"/>
              <a:t>administrative officers of the University, or</a:t>
            </a:r>
          </a:p>
          <a:p>
            <a:endParaRPr lang="en-US" sz="1600" smtClean="0"/>
          </a:p>
          <a:p>
            <a:r>
              <a:rPr lang="en-US" sz="1600" smtClean="0"/>
              <a:t>	(</a:t>
            </a:r>
            <a:r>
              <a:rPr lang="en-US" sz="1600"/>
              <a:t>b) Brought against members of the Faculty by students or other members </a:t>
            </a:r>
            <a:r>
              <a:rPr lang="en-US" sz="1600"/>
              <a:t>of </a:t>
            </a:r>
            <a:r>
              <a:rPr lang="en-US" sz="1600" smtClean="0"/>
              <a:t>the</a:t>
            </a:r>
          </a:p>
          <a:p>
            <a:r>
              <a:rPr lang="en-US" sz="1600" smtClean="0"/>
              <a:t>                    </a:t>
            </a:r>
            <a:r>
              <a:rPr lang="en-US" sz="1600"/>
              <a:t>University community, or</a:t>
            </a:r>
          </a:p>
          <a:p>
            <a:endParaRPr lang="en-US" sz="1600" smtClean="0"/>
          </a:p>
          <a:p>
            <a:r>
              <a:rPr lang="en-US" sz="1600" smtClean="0"/>
              <a:t>	(</a:t>
            </a:r>
            <a:r>
              <a:rPr lang="en-US" sz="1600"/>
              <a:t>c) Brought by members of the University community regarding restrictions </a:t>
            </a:r>
            <a:r>
              <a:rPr lang="en-US" sz="1600"/>
              <a:t>on </a:t>
            </a:r>
            <a:r>
              <a:rPr lang="en-US" sz="1600" smtClean="0"/>
              <a:t>	Freedom </a:t>
            </a:r>
            <a:r>
              <a:rPr lang="en-US" sz="1600"/>
              <a:t>of Expression and Assembly, including academic freedom.</a:t>
            </a:r>
          </a:p>
          <a:p>
            <a:endParaRPr lang="en-US" sz="1600"/>
          </a:p>
        </p:txBody>
      </p:sp>
    </p:spTree>
    <p:extLst>
      <p:ext uri="{BB962C8B-B14F-4D97-AF65-F5344CB8AC3E}">
        <p14:creationId xmlns:p14="http://schemas.microsoft.com/office/powerpoint/2010/main" val="13114323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534883"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t>
            </a:r>
            <a:r>
              <a:rPr lang="en-US" b="1" smtClean="0">
                <a:solidFill>
                  <a:srgbClr val="FFFF99"/>
                </a:solidFill>
              </a:rPr>
              <a:t>Article </a:t>
            </a:r>
            <a:r>
              <a:rPr lang="en-US" b="1" smtClean="0">
                <a:solidFill>
                  <a:srgbClr val="FFFF99"/>
                </a:solidFill>
              </a:rPr>
              <a:t>I. </a:t>
            </a:r>
            <a:r>
              <a:rPr lang="en-US" b="1" smtClean="0">
                <a:solidFill>
                  <a:srgbClr val="FFFF99"/>
                </a:solidFill>
              </a:rPr>
              <a:t>Section </a:t>
            </a:r>
            <a:r>
              <a:rPr lang="en-US" b="1" smtClean="0">
                <a:solidFill>
                  <a:srgbClr val="FFFF99"/>
                </a:solidFill>
              </a:rPr>
              <a:t>2 </a:t>
            </a:r>
            <a:r>
              <a:rPr lang="en-US" b="1" smtClean="0">
                <a:solidFill>
                  <a:srgbClr val="FFFF99"/>
                </a:solidFill>
              </a:rPr>
              <a:t>– </a:t>
            </a:r>
            <a:r>
              <a:rPr lang="en-US" b="1" smtClean="0">
                <a:solidFill>
                  <a:srgbClr val="FFFF99"/>
                </a:solidFill>
              </a:rPr>
              <a:t>Rights and Responsibilities of the Faculty</a:t>
            </a:r>
            <a:endParaRPr lang="en-US" b="1" dirty="0">
              <a:solidFill>
                <a:srgbClr val="FFFF99"/>
              </a:solidFill>
            </a:endParaRPr>
          </a:p>
        </p:txBody>
      </p:sp>
      <p:sp>
        <p:nvSpPr>
          <p:cNvPr id="3" name="TextBox 2"/>
          <p:cNvSpPr txBox="1"/>
          <p:nvPr/>
        </p:nvSpPr>
        <p:spPr>
          <a:xfrm>
            <a:off x="457200" y="1600200"/>
            <a:ext cx="8153400" cy="3046988"/>
          </a:xfrm>
          <a:prstGeom prst="rect">
            <a:avLst/>
          </a:prstGeom>
          <a:noFill/>
        </p:spPr>
        <p:txBody>
          <a:bodyPr wrap="square" rtlCol="0">
            <a:spAutoFit/>
          </a:bodyPr>
          <a:lstStyle/>
          <a:p>
            <a:r>
              <a:rPr lang="en-US" sz="1600" b="1"/>
              <a:t>2.2 Specification of Faculty Responsibilities:</a:t>
            </a:r>
          </a:p>
          <a:p>
            <a:endParaRPr lang="en-US" sz="1600" smtClean="0"/>
          </a:p>
          <a:p>
            <a:r>
              <a:rPr lang="en-US" sz="1600" smtClean="0"/>
              <a:t>2.3 </a:t>
            </a:r>
            <a:r>
              <a:rPr lang="en-US" sz="1600"/>
              <a:t>To discharge these responsibilities, the Faculty shall create a University Senate and shall delegate its power to that Senate, reserving to itself the powers specified in Article I, Section 5, Article IV and Article V of these </a:t>
            </a:r>
            <a:r>
              <a:rPr lang="en-US" sz="1600" i="1"/>
              <a:t>Bylaws</a:t>
            </a:r>
            <a:r>
              <a:rPr lang="en-US" sz="1600"/>
              <a:t>.</a:t>
            </a:r>
          </a:p>
          <a:p>
            <a:endParaRPr lang="en-US" sz="1600" smtClean="0"/>
          </a:p>
          <a:p>
            <a:r>
              <a:rPr lang="en-US" sz="1600" smtClean="0"/>
              <a:t>2.4 </a:t>
            </a:r>
            <a:r>
              <a:rPr lang="en-US" sz="1600"/>
              <a:t>The Faculty executes its responsibilities directly, as authorized by Section 2.2.1, by formal consultation as required by Section 2.2.2, and by advising. Faculty participation in such decision-making is to be done via the appropriate governance body as defined by the Senate, or by its Executive Committee, except as provided in Article I, Section 5. </a:t>
            </a:r>
          </a:p>
          <a:p>
            <a:r>
              <a:rPr lang="en-US" sz="1600"/>
              <a:t> </a:t>
            </a:r>
          </a:p>
          <a:p>
            <a:endParaRPr lang="en-US" sz="1600" smtClean="0"/>
          </a:p>
        </p:txBody>
      </p:sp>
    </p:spTree>
    <p:extLst>
      <p:ext uri="{BB962C8B-B14F-4D97-AF65-F5344CB8AC3E}">
        <p14:creationId xmlns:p14="http://schemas.microsoft.com/office/powerpoint/2010/main" val="28821938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6171" y="533400"/>
            <a:ext cx="6893747" cy="6401753"/>
          </a:xfrm>
          <a:prstGeom prst="rect">
            <a:avLst/>
          </a:prstGeom>
          <a:noFill/>
        </p:spPr>
        <p:txBody>
          <a:bodyPr wrap="none" rtlCol="0">
            <a:spAutoFit/>
          </a:bodyPr>
          <a:lstStyle/>
          <a:p>
            <a:r>
              <a:rPr lang="en-US" b="1" dirty="0" smtClean="0">
                <a:solidFill>
                  <a:srgbClr val="FFFF99"/>
                </a:solidFill>
              </a:rPr>
              <a:t>Agenda</a:t>
            </a:r>
          </a:p>
          <a:p>
            <a:r>
              <a:rPr lang="en-US" sz="1400" dirty="0" smtClean="0"/>
              <a:t>Approval of Minutes of May 11, 2015</a:t>
            </a:r>
          </a:p>
          <a:p>
            <a:endParaRPr lang="en-US" sz="1400" dirty="0"/>
          </a:p>
          <a:p>
            <a:r>
              <a:rPr lang="en-US" sz="1400" dirty="0" smtClean="0"/>
              <a:t>President’s Report – Robert J. Jones</a:t>
            </a:r>
          </a:p>
          <a:p>
            <a:endParaRPr lang="en-US" sz="1400" dirty="0" smtClean="0"/>
          </a:p>
          <a:p>
            <a:r>
              <a:rPr lang="en-US" sz="1400" dirty="0" smtClean="0"/>
              <a:t>Provost’s Report – James Stellar</a:t>
            </a:r>
          </a:p>
          <a:p>
            <a:endParaRPr lang="en-US" sz="1400" dirty="0"/>
          </a:p>
          <a:p>
            <a:r>
              <a:rPr lang="en-US" sz="1400" dirty="0" smtClean="0"/>
              <a:t>Senate Chair’s Report – Cynthia Fox</a:t>
            </a:r>
          </a:p>
          <a:p>
            <a:endParaRPr lang="en-US" sz="1400" dirty="0" smtClean="0"/>
          </a:p>
          <a:p>
            <a:r>
              <a:rPr lang="en-US" sz="1400" dirty="0" smtClean="0"/>
              <a:t>Brief Welcome &amp; Introduction</a:t>
            </a:r>
          </a:p>
          <a:p>
            <a:pPr marL="285750" indent="-285750">
              <a:buFont typeface="Arial" panose="020B0604020202020204" pitchFamily="34" charset="0"/>
              <a:buChar char="•"/>
            </a:pPr>
            <a:r>
              <a:rPr lang="en-US" sz="1400" dirty="0" smtClean="0"/>
              <a:t>Senate Officers/Staff</a:t>
            </a:r>
          </a:p>
          <a:p>
            <a:pPr marL="285750" indent="-285750">
              <a:buFont typeface="Arial" panose="020B0604020202020204" pitchFamily="34" charset="0"/>
              <a:buChar char="•"/>
            </a:pPr>
            <a:r>
              <a:rPr lang="en-US" sz="1400" dirty="0" smtClean="0"/>
              <a:t>Senate Procedures &amp; Use of </a:t>
            </a:r>
            <a:r>
              <a:rPr lang="en-US" sz="1400" dirty="0" err="1" smtClean="0"/>
              <a:t>iClickers</a:t>
            </a:r>
            <a:endParaRPr lang="en-US" sz="1400" dirty="0" smtClean="0"/>
          </a:p>
          <a:p>
            <a:endParaRPr lang="en-US" sz="1400" dirty="0" smtClean="0"/>
          </a:p>
          <a:p>
            <a:r>
              <a:rPr lang="en-US" sz="1400" dirty="0" smtClean="0"/>
              <a:t>Other Reports:</a:t>
            </a:r>
          </a:p>
          <a:p>
            <a:pPr marL="285750" indent="-285750">
              <a:buFont typeface="Arial" panose="020B0604020202020204" pitchFamily="34" charset="0"/>
              <a:buChar char="•"/>
            </a:pPr>
            <a:r>
              <a:rPr lang="en-US" sz="1400" dirty="0" smtClean="0"/>
              <a:t>CHEH Update – David Rousseau</a:t>
            </a:r>
          </a:p>
          <a:p>
            <a:pPr marL="285750" indent="-285750">
              <a:buFont typeface="Arial" panose="020B0604020202020204" pitchFamily="34" charset="0"/>
              <a:buChar char="•"/>
            </a:pPr>
            <a:r>
              <a:rPr lang="en-US" sz="1400" dirty="0" smtClean="0"/>
              <a:t>SUNY Senators’ Report</a:t>
            </a:r>
          </a:p>
          <a:p>
            <a:pPr marL="285750" indent="-285750">
              <a:buFont typeface="Arial" panose="020B0604020202020204" pitchFamily="34" charset="0"/>
              <a:buChar char="•"/>
            </a:pPr>
            <a:r>
              <a:rPr lang="en-US" sz="1400" dirty="0" smtClean="0"/>
              <a:t>Graduate Student Association Report</a:t>
            </a:r>
          </a:p>
          <a:p>
            <a:pPr marL="285750" indent="-285750">
              <a:buFont typeface="Arial" panose="020B0604020202020204" pitchFamily="34" charset="0"/>
              <a:buChar char="•"/>
            </a:pPr>
            <a:r>
              <a:rPr lang="en-US" sz="1400" dirty="0" smtClean="0"/>
              <a:t>Student Association Report </a:t>
            </a:r>
          </a:p>
          <a:p>
            <a:pPr marL="285750" indent="-285750">
              <a:buFont typeface="Arial" panose="020B0604020202020204" pitchFamily="34" charset="0"/>
              <a:buChar char="•"/>
            </a:pPr>
            <a:r>
              <a:rPr lang="en-US" sz="1400" dirty="0" smtClean="0"/>
              <a:t>Council/Committee Reports</a:t>
            </a:r>
          </a:p>
          <a:p>
            <a:endParaRPr lang="en-US" sz="1400" dirty="0" smtClean="0"/>
          </a:p>
          <a:p>
            <a:r>
              <a:rPr lang="en-US" sz="1400" dirty="0" smtClean="0"/>
              <a:t>Old Business:</a:t>
            </a:r>
          </a:p>
          <a:p>
            <a:pPr marL="285750" indent="-285750">
              <a:buFont typeface="Arial" panose="020B0604020202020204" pitchFamily="34" charset="0"/>
              <a:buChar char="•"/>
            </a:pPr>
            <a:r>
              <a:rPr lang="en-US" sz="1400"/>
              <a:t>Deactivation </a:t>
            </a:r>
            <a:r>
              <a:rPr lang="en-US" sz="1400" smtClean="0"/>
              <a:t>and Discontinuance of Puerto </a:t>
            </a:r>
            <a:r>
              <a:rPr lang="en-US" sz="1400" dirty="0"/>
              <a:t>Rican Studies Major</a:t>
            </a:r>
            <a:endParaRPr lang="en-US" sz="1400" dirty="0" smtClean="0"/>
          </a:p>
          <a:p>
            <a:endParaRPr lang="en-US" sz="1400" dirty="0" smtClean="0"/>
          </a:p>
          <a:p>
            <a:r>
              <a:rPr lang="en-US" sz="1400" dirty="0" smtClean="0"/>
              <a:t>New Business:</a:t>
            </a:r>
          </a:p>
          <a:p>
            <a:pPr marL="285750" indent="-285750">
              <a:buFont typeface="Arial" panose="020B0604020202020204" pitchFamily="34" charset="0"/>
              <a:buChar char="•"/>
            </a:pPr>
            <a:r>
              <a:rPr lang="en-US" sz="1400" dirty="0" smtClean="0"/>
              <a:t>Election of Senators Selected by their Councils as Council Chair</a:t>
            </a:r>
          </a:p>
          <a:p>
            <a:pPr marL="285750" indent="-285750">
              <a:buFont typeface="Arial" panose="020B0604020202020204" pitchFamily="34" charset="0"/>
              <a:buChar char="•"/>
            </a:pPr>
            <a:r>
              <a:rPr lang="en-US" sz="1400" dirty="0" smtClean="0"/>
              <a:t>Approval of Changes in Council Membership</a:t>
            </a:r>
          </a:p>
          <a:p>
            <a:pPr marL="285750" indent="-285750">
              <a:buFont typeface="Arial" panose="020B0604020202020204" pitchFamily="34" charset="0"/>
              <a:buChar char="•"/>
            </a:pPr>
            <a:r>
              <a:rPr lang="en-US" sz="1400" dirty="0" smtClean="0"/>
              <a:t>Introduction of Charter Amendments 1516-01A and 1516-02A (</a:t>
            </a:r>
            <a:r>
              <a:rPr lang="en-US" sz="1400" smtClean="0"/>
              <a:t>for vote </a:t>
            </a:r>
            <a:r>
              <a:rPr lang="en-US" sz="1400" dirty="0" smtClean="0"/>
              <a:t>on 10/19/2014)</a:t>
            </a:r>
          </a:p>
          <a:p>
            <a:endParaRPr lang="en-US" sz="1400" dirty="0" smtClean="0"/>
          </a:p>
          <a:p>
            <a:r>
              <a:rPr lang="en-US" sz="1400" dirty="0" smtClean="0"/>
              <a:t>Adjournment</a:t>
            </a:r>
            <a:endParaRPr lang="en-US" sz="1400" dirty="0"/>
          </a:p>
        </p:txBody>
      </p:sp>
    </p:spTree>
    <p:extLst>
      <p:ext uri="{BB962C8B-B14F-4D97-AF65-F5344CB8AC3E}">
        <p14:creationId xmlns:p14="http://schemas.microsoft.com/office/powerpoint/2010/main" val="2178557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726620"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Article II. Section 1 – Powers and Responsibilities of the Senate</a:t>
            </a:r>
            <a:endParaRPr lang="en-US" b="1" dirty="0">
              <a:solidFill>
                <a:srgbClr val="FFFF99"/>
              </a:solidFill>
            </a:endParaRPr>
          </a:p>
        </p:txBody>
      </p:sp>
      <p:sp>
        <p:nvSpPr>
          <p:cNvPr id="3" name="TextBox 2"/>
          <p:cNvSpPr txBox="1"/>
          <p:nvPr/>
        </p:nvSpPr>
        <p:spPr>
          <a:xfrm>
            <a:off x="533400" y="1676400"/>
            <a:ext cx="8153400" cy="5262980"/>
          </a:xfrm>
          <a:prstGeom prst="rect">
            <a:avLst/>
          </a:prstGeom>
          <a:noFill/>
        </p:spPr>
        <p:txBody>
          <a:bodyPr wrap="square" rtlCol="0">
            <a:spAutoFit/>
          </a:bodyPr>
          <a:lstStyle/>
          <a:p>
            <a:r>
              <a:rPr lang="en-US" sz="1600" dirty="0"/>
              <a:t>1.1 The Senate shall have the powers vested in the Faculty by </a:t>
            </a:r>
            <a:r>
              <a:rPr lang="en-US" sz="1600" i="1" dirty="0"/>
              <a:t>The Policies of the Board of Trustees </a:t>
            </a:r>
            <a:r>
              <a:rPr lang="en-US" sz="1600" dirty="0"/>
              <a:t>of the State University, including those specified in Article I Section 2, but excepting the powers reserved to the Faculty in Article I, Section 5, Article IV and Article V of these </a:t>
            </a:r>
            <a:r>
              <a:rPr lang="en-US" sz="1600" i="1" dirty="0"/>
              <a:t>Bylaws</a:t>
            </a:r>
            <a:r>
              <a:rPr lang="en-US" sz="1600" dirty="0"/>
              <a:t>. The Senate shall be the principal policy-forming body of the University.</a:t>
            </a:r>
          </a:p>
          <a:p>
            <a:r>
              <a:rPr lang="en-US" sz="1600" dirty="0"/>
              <a:t>1.2 The Senate, recognizing that the power of the Faculty, and hence, its own, are limited by State Law, by the Policies of the Board of Trustees, by the policies of the University at Albany Council, and by the prerogatives vested in the President of the University at Albany, assumes that the Faculty properly expects to be consulted regarding any proposed change in these policies and regulations, and hence, the Senate expects to be so consulted.</a:t>
            </a:r>
          </a:p>
          <a:p>
            <a:r>
              <a:rPr lang="en-US" sz="1600" dirty="0"/>
              <a:t>1.3 The Senate shall have the power to place items of business on the agenda of a meeting of the Faculty.</a:t>
            </a:r>
          </a:p>
          <a:p>
            <a:r>
              <a:rPr lang="en-US" sz="1600" dirty="0"/>
              <a:t>1.4 The Senate shall create such councils and committees as it considers necessary or useful in fulfilling its functions. It may delegate to such councils and committees, or to the Schools and Colleges, such powers as it considers appropriate.</a:t>
            </a:r>
          </a:p>
          <a:p>
            <a:r>
              <a:rPr lang="en-US" sz="1600" dirty="0"/>
              <a:t>1.5 The Senate may call for a faculty referendum on any issue.</a:t>
            </a:r>
          </a:p>
          <a:p>
            <a:r>
              <a:rPr lang="en-US" sz="1600" dirty="0"/>
              <a:t>1.6 The Senate shall report its activities to the Faculty regularly and shall submit an annual report to the Faculty and the University Council. Elected Senators shall regularly consult with their constituencies.</a:t>
            </a:r>
          </a:p>
          <a:p>
            <a:r>
              <a:rPr lang="en-US" sz="1600" dirty="0"/>
              <a:t>1.7 The Senate shall be consulted on major University administrative reorganizations and appointments.</a:t>
            </a:r>
          </a:p>
          <a:p>
            <a:endParaRPr lang="en-US" sz="1600" dirty="0"/>
          </a:p>
        </p:txBody>
      </p:sp>
    </p:spTree>
    <p:extLst>
      <p:ext uri="{BB962C8B-B14F-4D97-AF65-F5344CB8AC3E}">
        <p14:creationId xmlns:p14="http://schemas.microsoft.com/office/powerpoint/2010/main" val="3076164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4572000" cy="923330"/>
          </a:xfrm>
          <a:prstGeom prst="rect">
            <a:avLst/>
          </a:prstGeom>
        </p:spPr>
        <p:txBody>
          <a:bodyPr>
            <a:spAutoFit/>
          </a:bodyPr>
          <a:lstStyle/>
          <a:p>
            <a:r>
              <a:rPr lang="en-US" b="1">
                <a:solidFill>
                  <a:srgbClr val="FFFF99"/>
                </a:solidFill>
              </a:rPr>
              <a:t>Introduction to </a:t>
            </a:r>
            <a:r>
              <a:rPr lang="en-US" b="1">
                <a:solidFill>
                  <a:srgbClr val="FFFF99"/>
                </a:solidFill>
              </a:rPr>
              <a:t>the </a:t>
            </a:r>
            <a:r>
              <a:rPr lang="en-US" b="1" smtClean="0">
                <a:solidFill>
                  <a:srgbClr val="FFFF99"/>
                </a:solidFill>
              </a:rPr>
              <a:t>Senate</a:t>
            </a:r>
          </a:p>
          <a:p>
            <a:endParaRPr lang="en-US" b="1" smtClean="0"/>
          </a:p>
          <a:p>
            <a:r>
              <a:rPr lang="en-US" b="1" smtClean="0">
                <a:solidFill>
                  <a:srgbClr val="FFFF99"/>
                </a:solidFill>
              </a:rPr>
              <a:t>Charter </a:t>
            </a:r>
            <a:r>
              <a:rPr lang="en-US" b="1">
                <a:solidFill>
                  <a:srgbClr val="FFFF99"/>
                </a:solidFill>
              </a:rPr>
              <a:t>of the </a:t>
            </a:r>
            <a:r>
              <a:rPr lang="en-US" b="1">
                <a:solidFill>
                  <a:srgbClr val="FFFF99"/>
                </a:solidFill>
              </a:rPr>
              <a:t>University </a:t>
            </a:r>
            <a:r>
              <a:rPr lang="en-US" b="1" smtClean="0">
                <a:solidFill>
                  <a:srgbClr val="FFFF99"/>
                </a:solidFill>
              </a:rPr>
              <a:t>Senate</a:t>
            </a:r>
            <a:endParaRPr lang="en-US" b="1">
              <a:solidFill>
                <a:srgbClr val="FFFF99"/>
              </a:solidFill>
            </a:endParaRPr>
          </a:p>
        </p:txBody>
      </p:sp>
      <p:sp>
        <p:nvSpPr>
          <p:cNvPr id="3" name="Rectangle 2"/>
          <p:cNvSpPr/>
          <p:nvPr/>
        </p:nvSpPr>
        <p:spPr>
          <a:xfrm>
            <a:off x="228600" y="1524000"/>
            <a:ext cx="7772400" cy="2585323"/>
          </a:xfrm>
          <a:prstGeom prst="rect">
            <a:avLst/>
          </a:prstGeom>
        </p:spPr>
        <p:txBody>
          <a:bodyPr wrap="square">
            <a:spAutoFit/>
          </a:bodyPr>
          <a:lstStyle/>
          <a:p>
            <a:endParaRPr lang="en-US" smtClean="0"/>
          </a:p>
          <a:p>
            <a:r>
              <a:rPr lang="en-US" smtClean="0"/>
              <a:t>The </a:t>
            </a:r>
            <a:r>
              <a:rPr lang="en-US" i="1"/>
              <a:t>Faculty Bylaws</a:t>
            </a:r>
            <a:r>
              <a:rPr lang="en-US"/>
              <a:t> specify rights accorded to the Faculty by the Chancellor and Trustees of the State University of New York. According to Article I Section 2.3-2.6 and Article II of those </a:t>
            </a:r>
            <a:r>
              <a:rPr lang="en-US" i="1"/>
              <a:t>Bylaws</a:t>
            </a:r>
            <a:r>
              <a:rPr lang="en-US"/>
              <a:t>, duly approved by the Faculty, many of the rights and responsibilities of the Faculty are delegated to the University Senate. This </a:t>
            </a:r>
            <a:r>
              <a:rPr lang="en-US" i="1"/>
              <a:t>Charter</a:t>
            </a:r>
            <a:r>
              <a:rPr lang="en-US"/>
              <a:t> specifies, subject to the </a:t>
            </a:r>
            <a:r>
              <a:rPr lang="en-US" i="1"/>
              <a:t>Faculty Bylaws</a:t>
            </a:r>
            <a:r>
              <a:rPr lang="en-US"/>
              <a:t>, the mechanisms by which the Senate shall accomplish its duties and exercise its rights.</a:t>
            </a:r>
          </a:p>
          <a:p>
            <a:endParaRPr lang="en-US"/>
          </a:p>
          <a:p>
            <a:r>
              <a:rPr lang="en-US"/>
              <a:t> </a:t>
            </a:r>
            <a:endParaRPr lang="en-US" b="1"/>
          </a:p>
        </p:txBody>
      </p:sp>
    </p:spTree>
    <p:extLst>
      <p:ext uri="{BB962C8B-B14F-4D97-AF65-F5344CB8AC3E}">
        <p14:creationId xmlns:p14="http://schemas.microsoft.com/office/powerpoint/2010/main" val="233770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798267" cy="369332"/>
          </a:xfrm>
          <a:prstGeom prst="rect">
            <a:avLst/>
          </a:prstGeom>
          <a:noFill/>
        </p:spPr>
        <p:txBody>
          <a:bodyPr wrap="none" rtlCol="0">
            <a:spAutoFit/>
          </a:bodyPr>
          <a:lstStyle/>
          <a:p>
            <a:r>
              <a:rPr lang="en-US" b="1" dirty="0" smtClean="0">
                <a:solidFill>
                  <a:srgbClr val="FFFF99"/>
                </a:solidFill>
              </a:rPr>
              <a:t>Introduction to the Senate</a:t>
            </a:r>
            <a:endParaRPr lang="en-US" b="1" dirty="0">
              <a:solidFill>
                <a:srgbClr val="FFFF99"/>
              </a:solidFill>
            </a:endParaRPr>
          </a:p>
        </p:txBody>
      </p:sp>
      <p:sp>
        <p:nvSpPr>
          <p:cNvPr id="3" name="TextBox 2"/>
          <p:cNvSpPr txBox="1"/>
          <p:nvPr/>
        </p:nvSpPr>
        <p:spPr>
          <a:xfrm>
            <a:off x="493427" y="1600200"/>
            <a:ext cx="6671185" cy="4124206"/>
          </a:xfrm>
          <a:prstGeom prst="rect">
            <a:avLst/>
          </a:prstGeom>
          <a:noFill/>
        </p:spPr>
        <p:txBody>
          <a:bodyPr wrap="none" rtlCol="0">
            <a:spAutoFit/>
          </a:bodyPr>
          <a:lstStyle/>
          <a:p>
            <a:r>
              <a:rPr lang="en-US" dirty="0" smtClean="0">
                <a:solidFill>
                  <a:srgbClr val="FFFF99"/>
                </a:solidFill>
              </a:rPr>
              <a:t>Composition of the Senate:</a:t>
            </a:r>
          </a:p>
          <a:p>
            <a:endParaRPr lang="en-US" dirty="0" smtClean="0"/>
          </a:p>
          <a:p>
            <a:r>
              <a:rPr lang="en-US" dirty="0" smtClean="0">
                <a:solidFill>
                  <a:srgbClr val="FFFF99"/>
                </a:solidFill>
              </a:rPr>
              <a:t>Ex </a:t>
            </a:r>
            <a:r>
              <a:rPr lang="en-US" smtClean="0">
                <a:solidFill>
                  <a:srgbClr val="FFFF99"/>
                </a:solidFill>
              </a:rPr>
              <a:t>officio Senators </a:t>
            </a:r>
            <a:r>
              <a:rPr lang="en-US" sz="1400" smtClean="0">
                <a:solidFill>
                  <a:srgbClr val="FFFF99"/>
                </a:solidFill>
              </a:rPr>
              <a:t>(13)</a:t>
            </a:r>
            <a:endParaRPr lang="en-US" sz="1400" dirty="0" smtClean="0">
              <a:solidFill>
                <a:srgbClr val="FFFF99"/>
              </a:solidFill>
            </a:endParaRPr>
          </a:p>
          <a:p>
            <a:pPr marL="285750" indent="-285750">
              <a:buFont typeface="Arial" panose="020B0604020202020204" pitchFamily="34" charset="0"/>
              <a:buChar char="•"/>
            </a:pPr>
            <a:r>
              <a:rPr lang="en-US" sz="1600" dirty="0" smtClean="0"/>
              <a:t>President – Robert Jones</a:t>
            </a:r>
          </a:p>
          <a:p>
            <a:pPr marL="285750" indent="-285750">
              <a:buFont typeface="Arial" panose="020B0604020202020204" pitchFamily="34" charset="0"/>
              <a:buChar char="•"/>
            </a:pPr>
            <a:r>
              <a:rPr lang="en-US" sz="1600" dirty="0" smtClean="0"/>
              <a:t>Interim Provost and Vice President for Academic Affairs – James Stellar</a:t>
            </a:r>
          </a:p>
          <a:p>
            <a:pPr marL="285750" indent="-285750">
              <a:buFont typeface="Arial" panose="020B0604020202020204" pitchFamily="34" charset="0"/>
              <a:buChar char="•"/>
            </a:pPr>
            <a:r>
              <a:rPr lang="en-US" sz="1600" dirty="0" smtClean="0"/>
              <a:t>Vice President for Research – James Dias</a:t>
            </a:r>
          </a:p>
          <a:p>
            <a:pPr marL="285750" indent="-285750">
              <a:buFont typeface="Arial" panose="020B0604020202020204" pitchFamily="34" charset="0"/>
              <a:buChar char="•"/>
            </a:pPr>
            <a:r>
              <a:rPr lang="en-US" sz="1600" dirty="0" smtClean="0"/>
              <a:t>Vice President for Student Success –Michael Christakis</a:t>
            </a:r>
          </a:p>
          <a:p>
            <a:pPr marL="285750" indent="-285750">
              <a:buFont typeface="Arial" panose="020B0604020202020204" pitchFamily="34" charset="0"/>
              <a:buChar char="•"/>
            </a:pPr>
            <a:r>
              <a:rPr lang="en-US" sz="1600" dirty="0" smtClean="0"/>
              <a:t>Vice President for Finance &amp; Business –James R. Van </a:t>
            </a:r>
            <a:r>
              <a:rPr lang="en-US" sz="1600" dirty="0" err="1" smtClean="0"/>
              <a:t>Voorst</a:t>
            </a:r>
            <a:endParaRPr lang="en-US" sz="1600" dirty="0" smtClean="0"/>
          </a:p>
          <a:p>
            <a:pPr marL="285750" indent="-285750">
              <a:buFont typeface="Arial" panose="020B0604020202020204" pitchFamily="34" charset="0"/>
              <a:buChar char="•"/>
            </a:pPr>
            <a:r>
              <a:rPr lang="en-US" sz="1600" dirty="0" smtClean="0"/>
              <a:t>Vice Provost &amp; Dean for Graduate Studies – Kevin Williams</a:t>
            </a:r>
          </a:p>
          <a:p>
            <a:pPr marL="285750" indent="-285750">
              <a:buFont typeface="Arial" panose="020B0604020202020204" pitchFamily="34" charset="0"/>
              <a:buChar char="•"/>
            </a:pPr>
            <a:r>
              <a:rPr lang="en-US" sz="1600" dirty="0" smtClean="0"/>
              <a:t>Vice Provost &amp; Dean for Undergraduate Studies – Jeanette Altarriba</a:t>
            </a:r>
          </a:p>
          <a:p>
            <a:pPr marL="285750" indent="-285750">
              <a:buFont typeface="Arial" panose="020B0604020202020204" pitchFamily="34" charset="0"/>
              <a:buChar char="•"/>
            </a:pPr>
            <a:r>
              <a:rPr lang="en-US" sz="1600" dirty="0" smtClean="0"/>
              <a:t>Representative of Deans – </a:t>
            </a:r>
            <a:r>
              <a:rPr lang="en-US" sz="1600" err="1" smtClean="0"/>
              <a:t>Elga</a:t>
            </a:r>
            <a:r>
              <a:rPr lang="en-US" sz="1600" smtClean="0"/>
              <a:t> </a:t>
            </a:r>
            <a:r>
              <a:rPr lang="en-US" sz="1600" smtClean="0"/>
              <a:t>Wulfert, Dean, College of Arts and Sciences</a:t>
            </a:r>
            <a:endParaRPr lang="en-US" sz="1600" dirty="0" smtClean="0"/>
          </a:p>
          <a:p>
            <a:endParaRPr lang="en-US" sz="1600" dirty="0" smtClean="0"/>
          </a:p>
          <a:p>
            <a:pPr marL="285750" indent="-285750">
              <a:buFont typeface="Arial" panose="020B0604020202020204" pitchFamily="34" charset="0"/>
              <a:buChar char="•"/>
            </a:pPr>
            <a:r>
              <a:rPr lang="en-US" sz="1600" dirty="0" smtClean="0"/>
              <a:t>SUNY Senators – J. Phillip </a:t>
            </a:r>
            <a:r>
              <a:rPr lang="en-US" sz="1600" smtClean="0"/>
              <a:t>Abraham, Walter </a:t>
            </a:r>
            <a:r>
              <a:rPr lang="en-US" sz="1600"/>
              <a:t>Little, John Schmidt</a:t>
            </a:r>
            <a:endParaRPr lang="en-US" sz="1600" dirty="0" smtClean="0"/>
          </a:p>
          <a:p>
            <a:pPr marL="285750" indent="-285750">
              <a:buFont typeface="Arial" panose="020B0604020202020204" pitchFamily="34" charset="0"/>
              <a:buChar char="•"/>
            </a:pPr>
            <a:r>
              <a:rPr lang="en-US" sz="1600" dirty="0" smtClean="0"/>
              <a:t>Graduate Association President –Robert Beach</a:t>
            </a:r>
          </a:p>
          <a:p>
            <a:pPr marL="285750" indent="-285750">
              <a:buFont typeface="Arial" panose="020B0604020202020204" pitchFamily="34" charset="0"/>
              <a:buChar char="•"/>
            </a:pPr>
            <a:r>
              <a:rPr lang="en-US" sz="1600" dirty="0" smtClean="0"/>
              <a:t>President’s Designee Student Association – </a:t>
            </a:r>
            <a:r>
              <a:rPr lang="en-US" sz="1600" dirty="0" err="1" smtClean="0"/>
              <a:t>Jarius</a:t>
            </a:r>
            <a:r>
              <a:rPr lang="en-US" sz="1600" dirty="0" smtClean="0"/>
              <a:t> I </a:t>
            </a:r>
            <a:r>
              <a:rPr lang="en-US" sz="1600" dirty="0" err="1" smtClean="0"/>
              <a:t>Jemmott</a:t>
            </a:r>
            <a:endParaRPr lang="en-US" sz="1600" dirty="0" smtClean="0"/>
          </a:p>
          <a:p>
            <a:pPr marL="285750" indent="-285750">
              <a:buFont typeface="Arial" panose="020B0604020202020204" pitchFamily="34" charset="0"/>
              <a:buChar char="•"/>
            </a:pPr>
            <a:r>
              <a:rPr lang="en-US" sz="1600" dirty="0" smtClean="0"/>
              <a:t>Chair Student Association Senate – Raymond Webb</a:t>
            </a:r>
            <a:endParaRPr lang="en-US" sz="1600" dirty="0"/>
          </a:p>
        </p:txBody>
      </p:sp>
    </p:spTree>
    <p:extLst>
      <p:ext uri="{BB962C8B-B14F-4D97-AF65-F5344CB8AC3E}">
        <p14:creationId xmlns:p14="http://schemas.microsoft.com/office/powerpoint/2010/main" val="2613578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479268" cy="369332"/>
          </a:xfrm>
          <a:prstGeom prst="rect">
            <a:avLst/>
          </a:prstGeom>
          <a:noFill/>
        </p:spPr>
        <p:txBody>
          <a:bodyPr wrap="none" rtlCol="0">
            <a:spAutoFit/>
          </a:bodyPr>
          <a:lstStyle/>
          <a:p>
            <a:r>
              <a:rPr lang="en-US" b="1" dirty="0" smtClean="0">
                <a:solidFill>
                  <a:srgbClr val="FFFF99"/>
                </a:solidFill>
              </a:rPr>
              <a:t>Introduction to </a:t>
            </a:r>
            <a:r>
              <a:rPr lang="en-US" b="1" smtClean="0">
                <a:solidFill>
                  <a:srgbClr val="FFFF99"/>
                </a:solidFill>
              </a:rPr>
              <a:t>Senate </a:t>
            </a:r>
            <a:endParaRPr lang="en-US" b="1" dirty="0">
              <a:solidFill>
                <a:srgbClr val="FFFF99"/>
              </a:solidFill>
            </a:endParaRPr>
          </a:p>
        </p:txBody>
      </p:sp>
      <p:sp>
        <p:nvSpPr>
          <p:cNvPr id="3" name="TextBox 2"/>
          <p:cNvSpPr txBox="1"/>
          <p:nvPr/>
        </p:nvSpPr>
        <p:spPr>
          <a:xfrm>
            <a:off x="493427" y="1371600"/>
            <a:ext cx="3011773" cy="5601533"/>
          </a:xfrm>
          <a:prstGeom prst="rect">
            <a:avLst/>
          </a:prstGeom>
          <a:noFill/>
        </p:spPr>
        <p:txBody>
          <a:bodyPr wrap="square" rtlCol="0">
            <a:spAutoFit/>
          </a:bodyPr>
          <a:lstStyle/>
          <a:p>
            <a:r>
              <a:rPr lang="en-US" dirty="0" smtClean="0">
                <a:solidFill>
                  <a:srgbClr val="FFFF99"/>
                </a:solidFill>
              </a:rPr>
              <a:t>Composition of the Senate:</a:t>
            </a:r>
          </a:p>
          <a:p>
            <a:r>
              <a:rPr lang="en-US" sz="1400" b="1" dirty="0" smtClean="0">
                <a:solidFill>
                  <a:srgbClr val="FFFF99"/>
                </a:solidFill>
              </a:rPr>
              <a:t>College of Arts &amp; Science (22</a:t>
            </a:r>
            <a:r>
              <a:rPr lang="en-US" b="1" dirty="0" smtClean="0">
                <a:solidFill>
                  <a:srgbClr val="FFFF99"/>
                </a:solidFill>
              </a:rPr>
              <a:t>)</a:t>
            </a:r>
            <a:endParaRPr lang="en-US" b="1" dirty="0">
              <a:solidFill>
                <a:srgbClr val="FFFF99"/>
              </a:solidFill>
            </a:endParaRPr>
          </a:p>
          <a:p>
            <a:pPr marL="285750" indent="-285750">
              <a:buFont typeface="Arial" panose="020B0604020202020204" pitchFamily="34" charset="0"/>
              <a:buChar char="•"/>
            </a:pPr>
            <a:r>
              <a:rPr lang="en-US" sz="1400" dirty="0" smtClean="0"/>
              <a:t>Leonard Slade</a:t>
            </a:r>
          </a:p>
          <a:p>
            <a:pPr marL="285750" indent="-285750">
              <a:buFont typeface="Arial" panose="020B0604020202020204" pitchFamily="34" charset="0"/>
              <a:buChar char="•"/>
            </a:pPr>
            <a:r>
              <a:rPr lang="en-US" sz="1400" dirty="0" smtClean="0"/>
              <a:t>Robert </a:t>
            </a:r>
            <a:r>
              <a:rPr lang="en-US" sz="1400" dirty="0" err="1" smtClean="0"/>
              <a:t>Rosenswig</a:t>
            </a:r>
            <a:endParaRPr lang="en-US" sz="1400" dirty="0" smtClean="0"/>
          </a:p>
          <a:p>
            <a:pPr marL="285750" indent="-285750">
              <a:buFont typeface="Arial" panose="020B0604020202020204" pitchFamily="34" charset="0"/>
              <a:buChar char="•"/>
            </a:pPr>
            <a:r>
              <a:rPr lang="en-US" sz="1400" dirty="0" smtClean="0"/>
              <a:t>Mike Werner</a:t>
            </a:r>
          </a:p>
          <a:p>
            <a:pPr marL="285750" indent="-285750">
              <a:buFont typeface="Arial" panose="020B0604020202020204" pitchFamily="34" charset="0"/>
              <a:buChar char="•"/>
            </a:pPr>
            <a:r>
              <a:rPr lang="en-US" sz="1400" dirty="0" smtClean="0"/>
              <a:t>George Robinson</a:t>
            </a:r>
          </a:p>
          <a:p>
            <a:pPr marL="285750" indent="-285750">
              <a:buFont typeface="Arial" panose="020B0604020202020204" pitchFamily="34" charset="0"/>
              <a:buChar char="•"/>
            </a:pPr>
            <a:r>
              <a:rPr lang="en-US" sz="1400" dirty="0" err="1" smtClean="0"/>
              <a:t>Jayandi</a:t>
            </a:r>
            <a:r>
              <a:rPr lang="en-US" sz="1400" dirty="0" smtClean="0"/>
              <a:t> </a:t>
            </a:r>
            <a:r>
              <a:rPr lang="en-US" sz="1400" dirty="0" err="1" smtClean="0"/>
              <a:t>Pande</a:t>
            </a:r>
            <a:endParaRPr lang="en-US" sz="1400" dirty="0" smtClean="0"/>
          </a:p>
          <a:p>
            <a:pPr marL="285750" indent="-285750">
              <a:buFont typeface="Arial" panose="020B0604020202020204" pitchFamily="34" charset="0"/>
              <a:buChar char="•"/>
            </a:pPr>
            <a:r>
              <a:rPr lang="en-US" sz="1400" dirty="0" smtClean="0"/>
              <a:t>Nancy Roberts</a:t>
            </a:r>
          </a:p>
          <a:p>
            <a:pPr marL="285750" indent="-285750">
              <a:buFont typeface="Arial" panose="020B0604020202020204" pitchFamily="34" charset="0"/>
              <a:buChar char="•"/>
            </a:pPr>
            <a:r>
              <a:rPr lang="en-US" sz="1400" dirty="0" err="1" smtClean="0"/>
              <a:t>Aiguo</a:t>
            </a:r>
            <a:r>
              <a:rPr lang="en-US" sz="1400" dirty="0" smtClean="0"/>
              <a:t> Dai</a:t>
            </a:r>
          </a:p>
          <a:p>
            <a:pPr marL="285750" indent="-285750">
              <a:buFont typeface="Arial" panose="020B0604020202020204" pitchFamily="34" charset="0"/>
              <a:buChar char="•"/>
            </a:pPr>
            <a:r>
              <a:rPr lang="en-US" sz="1400" dirty="0" smtClean="0"/>
              <a:t>Susanna Fessler</a:t>
            </a:r>
          </a:p>
          <a:p>
            <a:pPr marL="285750" indent="-285750">
              <a:buFont typeface="Arial" panose="020B0604020202020204" pitchFamily="34" charset="0"/>
              <a:buChar char="•"/>
            </a:pPr>
            <a:r>
              <a:rPr lang="en-US" sz="1400" dirty="0" smtClean="0"/>
              <a:t>Michael </a:t>
            </a:r>
            <a:r>
              <a:rPr lang="en-US" sz="1400" dirty="0" err="1" smtClean="0"/>
              <a:t>Jerison</a:t>
            </a:r>
            <a:endParaRPr lang="en-US" sz="1400" dirty="0" smtClean="0"/>
          </a:p>
          <a:p>
            <a:pPr marL="285750" indent="-285750">
              <a:buFont typeface="Arial" panose="020B0604020202020204" pitchFamily="34" charset="0"/>
              <a:buChar char="•"/>
            </a:pPr>
            <a:r>
              <a:rPr lang="en-US" sz="1400" dirty="0" smtClean="0"/>
              <a:t>Helene Scheck</a:t>
            </a:r>
          </a:p>
          <a:p>
            <a:pPr marL="285750" indent="-285750">
              <a:buFont typeface="Arial" panose="020B0604020202020204" pitchFamily="34" charset="0"/>
              <a:buChar char="•"/>
            </a:pPr>
            <a:r>
              <a:rPr lang="en-US" sz="1400" dirty="0" smtClean="0"/>
              <a:t>James Mower</a:t>
            </a:r>
          </a:p>
          <a:p>
            <a:pPr marL="285750" indent="-285750">
              <a:buFont typeface="Arial" panose="020B0604020202020204" pitchFamily="34" charset="0"/>
              <a:buChar char="•"/>
            </a:pPr>
            <a:r>
              <a:rPr lang="en-US" sz="1400" dirty="0" smtClean="0"/>
              <a:t>Chris </a:t>
            </a:r>
            <a:r>
              <a:rPr lang="en-US" sz="1400" dirty="0" err="1" smtClean="0"/>
              <a:t>Pastore</a:t>
            </a:r>
            <a:endParaRPr lang="en-US" sz="1400" dirty="0" smtClean="0"/>
          </a:p>
          <a:p>
            <a:pPr marL="285750" indent="-285750">
              <a:buFont typeface="Arial" panose="020B0604020202020204" pitchFamily="34" charset="0"/>
              <a:buChar char="•"/>
            </a:pPr>
            <a:r>
              <a:rPr lang="en-US" sz="1400" dirty="0" err="1" smtClean="0"/>
              <a:t>Ilka</a:t>
            </a:r>
            <a:r>
              <a:rPr lang="en-US" sz="1400" dirty="0" smtClean="0"/>
              <a:t> </a:t>
            </a:r>
            <a:r>
              <a:rPr lang="en-US" sz="1400" dirty="0" err="1" smtClean="0"/>
              <a:t>Kresner</a:t>
            </a:r>
            <a:endParaRPr lang="en-US" sz="1400" dirty="0" smtClean="0"/>
          </a:p>
          <a:p>
            <a:pPr marL="285750" indent="-285750">
              <a:buFont typeface="Arial" panose="020B0604020202020204" pitchFamily="34" charset="0"/>
              <a:buChar char="•"/>
            </a:pPr>
            <a:r>
              <a:rPr lang="en-US" sz="1400" dirty="0" smtClean="0"/>
              <a:t>Johana </a:t>
            </a:r>
            <a:r>
              <a:rPr lang="en-US" sz="1400" dirty="0" err="1" smtClean="0"/>
              <a:t>Londono</a:t>
            </a:r>
            <a:endParaRPr lang="en-US" sz="1400" dirty="0" smtClean="0"/>
          </a:p>
          <a:p>
            <a:pPr marL="285750" indent="-285750">
              <a:buFont typeface="Arial" panose="020B0604020202020204" pitchFamily="34" charset="0"/>
              <a:buChar char="•"/>
            </a:pPr>
            <a:r>
              <a:rPr lang="en-US" sz="1400" dirty="0" smtClean="0"/>
              <a:t>Joshua </a:t>
            </a:r>
            <a:r>
              <a:rPr lang="en-US" sz="1400" dirty="0" err="1" smtClean="0"/>
              <a:t>Isralowitz</a:t>
            </a:r>
            <a:endParaRPr lang="en-US" sz="1400" dirty="0" smtClean="0"/>
          </a:p>
          <a:p>
            <a:pPr marL="285750" indent="-285750">
              <a:buFont typeface="Arial" panose="020B0604020202020204" pitchFamily="34" charset="0"/>
              <a:buChar char="•"/>
            </a:pPr>
            <a:r>
              <a:rPr lang="en-US" sz="1400" dirty="0" smtClean="0"/>
              <a:t>Marcus Adams</a:t>
            </a:r>
          </a:p>
          <a:p>
            <a:pPr marL="285750" indent="-285750">
              <a:buFont typeface="Arial" panose="020B0604020202020204" pitchFamily="34" charset="0"/>
              <a:buChar char="•"/>
            </a:pPr>
            <a:r>
              <a:rPr lang="en-US" sz="1400" dirty="0" smtClean="0"/>
              <a:t>Keith Earle</a:t>
            </a:r>
          </a:p>
          <a:p>
            <a:pPr marL="285750" indent="-285750">
              <a:buFont typeface="Arial" panose="020B0604020202020204" pitchFamily="34" charset="0"/>
              <a:buChar char="•"/>
            </a:pPr>
            <a:r>
              <a:rPr lang="en-US" sz="1400" dirty="0" smtClean="0"/>
              <a:t>Hazel </a:t>
            </a:r>
            <a:r>
              <a:rPr lang="en-US" sz="1400" dirty="0" err="1" smtClean="0"/>
              <a:t>Prelow</a:t>
            </a:r>
            <a:endParaRPr lang="en-US" sz="1400" dirty="0" smtClean="0"/>
          </a:p>
          <a:p>
            <a:pPr marL="285750" indent="-285750">
              <a:buFont typeface="Arial" panose="020B0604020202020204" pitchFamily="34" charset="0"/>
              <a:buChar char="•"/>
            </a:pPr>
            <a:r>
              <a:rPr lang="en-US" sz="1400" dirty="0" smtClean="0"/>
              <a:t>Peter Brandon</a:t>
            </a:r>
          </a:p>
          <a:p>
            <a:pPr marL="285750" indent="-285750">
              <a:buFont typeface="Arial" panose="020B0604020202020204" pitchFamily="34" charset="0"/>
              <a:buChar char="•"/>
            </a:pPr>
            <a:r>
              <a:rPr lang="en-US" sz="1400" dirty="0" smtClean="0"/>
              <a:t>Deborah </a:t>
            </a:r>
            <a:r>
              <a:rPr lang="en-US" sz="1400" dirty="0" err="1" smtClean="0"/>
              <a:t>LaFond</a:t>
            </a:r>
            <a:endParaRPr lang="en-US" sz="1400" dirty="0" smtClean="0"/>
          </a:p>
          <a:p>
            <a:pPr marL="285750" indent="-285750">
              <a:buFont typeface="Arial" panose="020B0604020202020204" pitchFamily="34" charset="0"/>
              <a:buChar char="•"/>
            </a:pPr>
            <a:r>
              <a:rPr lang="en-US" sz="1400" err="1" smtClean="0"/>
              <a:t>Youquin</a:t>
            </a:r>
            <a:r>
              <a:rPr lang="en-US" sz="1400" smtClean="0"/>
              <a:t> </a:t>
            </a:r>
            <a:r>
              <a:rPr lang="en-US" sz="1400" smtClean="0"/>
              <a:t>Huang, At-large</a:t>
            </a:r>
            <a:endParaRPr lang="en-US" sz="1400" dirty="0" smtClean="0"/>
          </a:p>
          <a:p>
            <a:pPr marL="285750" indent="-285750">
              <a:buFont typeface="Arial" panose="020B0604020202020204" pitchFamily="34" charset="0"/>
              <a:buChar char="•"/>
            </a:pPr>
            <a:r>
              <a:rPr lang="en-US" sz="1400" smtClean="0"/>
              <a:t>Mathias </a:t>
            </a:r>
            <a:r>
              <a:rPr lang="en-US" sz="1400" smtClean="0"/>
              <a:t>Vuille, At-large</a:t>
            </a:r>
            <a:endParaRPr lang="en-US" sz="1400" dirty="0" smtClean="0"/>
          </a:p>
          <a:p>
            <a:endParaRPr lang="en-US" sz="1400" dirty="0" smtClean="0">
              <a:solidFill>
                <a:srgbClr val="FFFFFF"/>
              </a:solidFill>
            </a:endParaRPr>
          </a:p>
        </p:txBody>
      </p:sp>
      <p:sp>
        <p:nvSpPr>
          <p:cNvPr id="4" name="TextBox 3"/>
          <p:cNvSpPr txBox="1"/>
          <p:nvPr/>
        </p:nvSpPr>
        <p:spPr>
          <a:xfrm>
            <a:off x="2819400" y="1676400"/>
            <a:ext cx="1905000" cy="4616648"/>
          </a:xfrm>
          <a:prstGeom prst="rect">
            <a:avLst/>
          </a:prstGeom>
          <a:noFill/>
        </p:spPr>
        <p:txBody>
          <a:bodyPr wrap="square" rtlCol="0">
            <a:spAutoFit/>
          </a:bodyPr>
          <a:lstStyle/>
          <a:p>
            <a:r>
              <a:rPr lang="en-US" sz="1400" b="1" dirty="0" smtClean="0">
                <a:solidFill>
                  <a:srgbClr val="FFFF99"/>
                </a:solidFill>
              </a:rPr>
              <a:t>School of Business (3)</a:t>
            </a:r>
          </a:p>
          <a:p>
            <a:r>
              <a:rPr lang="en-US" sz="1400" smtClean="0"/>
              <a:t>TBA (3)</a:t>
            </a:r>
            <a:endParaRPr lang="en-US" sz="1400" dirty="0" smtClean="0"/>
          </a:p>
          <a:p>
            <a:endParaRPr lang="en-US" sz="1400" dirty="0"/>
          </a:p>
          <a:p>
            <a:r>
              <a:rPr lang="en-US" sz="1400" b="1" dirty="0" smtClean="0">
                <a:solidFill>
                  <a:srgbClr val="FFFF99"/>
                </a:solidFill>
              </a:rPr>
              <a:t>School of Education (4)</a:t>
            </a:r>
          </a:p>
          <a:p>
            <a:r>
              <a:rPr lang="en-US" sz="1400" dirty="0" err="1" smtClean="0"/>
              <a:t>Istvan</a:t>
            </a:r>
            <a:r>
              <a:rPr lang="en-US" sz="1400" dirty="0" smtClean="0"/>
              <a:t> </a:t>
            </a:r>
            <a:r>
              <a:rPr lang="en-US" sz="1400" dirty="0" err="1" smtClean="0"/>
              <a:t>Kecskes</a:t>
            </a:r>
            <a:endParaRPr lang="en-US" sz="1400" dirty="0" smtClean="0"/>
          </a:p>
          <a:p>
            <a:r>
              <a:rPr lang="en-US" sz="1400" dirty="0" smtClean="0"/>
              <a:t>Jolene </a:t>
            </a:r>
            <a:r>
              <a:rPr lang="en-US" sz="1400" dirty="0" err="1" smtClean="0"/>
              <a:t>Malavasic</a:t>
            </a:r>
            <a:endParaRPr lang="en-US" sz="1400" dirty="0" smtClean="0"/>
          </a:p>
          <a:p>
            <a:r>
              <a:rPr lang="en-US" sz="1400" dirty="0" smtClean="0"/>
              <a:t>Zheng Yan</a:t>
            </a:r>
          </a:p>
          <a:p>
            <a:r>
              <a:rPr lang="en-US" sz="1400" dirty="0" smtClean="0"/>
              <a:t>Sandra </a:t>
            </a:r>
            <a:r>
              <a:rPr lang="en-US" sz="1400" dirty="0" err="1" smtClean="0"/>
              <a:t>Vergari</a:t>
            </a:r>
            <a:endParaRPr lang="en-US" sz="1400" dirty="0" smtClean="0"/>
          </a:p>
          <a:p>
            <a:endParaRPr lang="en-US" sz="1400" dirty="0"/>
          </a:p>
          <a:p>
            <a:endParaRPr lang="en-US" sz="1400" b="1" dirty="0" smtClean="0">
              <a:solidFill>
                <a:srgbClr val="FFFF99"/>
              </a:solidFill>
            </a:endParaRPr>
          </a:p>
          <a:p>
            <a:r>
              <a:rPr lang="en-US" sz="1400" b="1" dirty="0" smtClean="0">
                <a:solidFill>
                  <a:srgbClr val="FFFF99"/>
                </a:solidFill>
              </a:rPr>
              <a:t>College of Engineering &amp; Applied Sciences (2)</a:t>
            </a:r>
            <a:endParaRPr lang="en-US" sz="1400" b="1" dirty="0">
              <a:solidFill>
                <a:srgbClr val="FFFF99"/>
              </a:solidFill>
            </a:endParaRPr>
          </a:p>
          <a:p>
            <a:r>
              <a:rPr lang="en-US" sz="1400" dirty="0" err="1"/>
              <a:t>Xiaojun</a:t>
            </a:r>
            <a:r>
              <a:rPr lang="en-US" sz="1400" dirty="0"/>
              <a:t> </a:t>
            </a:r>
            <a:r>
              <a:rPr lang="en-US" sz="1400" dirty="0" smtClean="0"/>
              <a:t>Yuan</a:t>
            </a:r>
          </a:p>
          <a:p>
            <a:r>
              <a:rPr lang="en-US" sz="1400" dirty="0" smtClean="0"/>
              <a:t>Pradeep </a:t>
            </a:r>
            <a:r>
              <a:rPr lang="en-US" sz="1400" dirty="0" err="1" smtClean="0"/>
              <a:t>Atrey</a:t>
            </a:r>
            <a:endParaRPr lang="en-US" sz="1400" dirty="0" smtClean="0"/>
          </a:p>
          <a:p>
            <a:endParaRPr lang="en-US" sz="1400" dirty="0"/>
          </a:p>
          <a:p>
            <a:r>
              <a:rPr lang="en-US" sz="1400" b="1" dirty="0" smtClean="0">
                <a:solidFill>
                  <a:srgbClr val="FFFF99"/>
                </a:solidFill>
              </a:rPr>
              <a:t>Libraries (3)</a:t>
            </a:r>
          </a:p>
          <a:p>
            <a:r>
              <a:rPr lang="en-US" sz="1400" dirty="0" smtClean="0"/>
              <a:t>Ann Kearney</a:t>
            </a:r>
          </a:p>
          <a:p>
            <a:r>
              <a:rPr lang="en-US" sz="1400" dirty="0" smtClean="0"/>
              <a:t>Jerry Burke</a:t>
            </a:r>
          </a:p>
          <a:p>
            <a:r>
              <a:rPr lang="en-US" sz="1400" dirty="0" smtClean="0"/>
              <a:t>Karen </a:t>
            </a:r>
            <a:r>
              <a:rPr lang="en-US" sz="1400" dirty="0" err="1" smtClean="0"/>
              <a:t>Kiorpes</a:t>
            </a:r>
            <a:endParaRPr lang="en-US" sz="1400" dirty="0" smtClean="0"/>
          </a:p>
          <a:p>
            <a:endParaRPr lang="en-US" sz="1400" dirty="0"/>
          </a:p>
          <a:p>
            <a:endParaRPr lang="en-US" sz="1400" dirty="0"/>
          </a:p>
        </p:txBody>
      </p:sp>
      <p:sp>
        <p:nvSpPr>
          <p:cNvPr id="5" name="TextBox 4"/>
          <p:cNvSpPr txBox="1"/>
          <p:nvPr/>
        </p:nvSpPr>
        <p:spPr>
          <a:xfrm>
            <a:off x="5486400" y="1676400"/>
            <a:ext cx="2773475" cy="3970318"/>
          </a:xfrm>
          <a:prstGeom prst="rect">
            <a:avLst/>
          </a:prstGeom>
          <a:noFill/>
        </p:spPr>
        <p:txBody>
          <a:bodyPr wrap="square" rtlCol="0">
            <a:spAutoFit/>
          </a:bodyPr>
          <a:lstStyle/>
          <a:p>
            <a:r>
              <a:rPr lang="en-US" sz="1400" b="1" dirty="0" smtClean="0">
                <a:solidFill>
                  <a:srgbClr val="FFFF99"/>
                </a:solidFill>
              </a:rPr>
              <a:t>School of Criminal Justice (1)</a:t>
            </a:r>
          </a:p>
          <a:p>
            <a:r>
              <a:rPr lang="en-US" sz="1400" dirty="0" smtClean="0"/>
              <a:t>David McDowall</a:t>
            </a:r>
          </a:p>
          <a:p>
            <a:endParaRPr lang="en-US" sz="1400" dirty="0"/>
          </a:p>
          <a:p>
            <a:r>
              <a:rPr lang="en-US" sz="1400" b="1" dirty="0" smtClean="0">
                <a:solidFill>
                  <a:srgbClr val="FFFF99"/>
                </a:solidFill>
              </a:rPr>
              <a:t>Rockefeller College (4)</a:t>
            </a:r>
          </a:p>
          <a:p>
            <a:r>
              <a:rPr lang="en-US" sz="1400" dirty="0" smtClean="0"/>
              <a:t>Keith Early/José Cruz </a:t>
            </a:r>
          </a:p>
          <a:p>
            <a:r>
              <a:rPr lang="en-US" sz="1400" dirty="0" smtClean="0"/>
              <a:t>Greg </a:t>
            </a:r>
            <a:r>
              <a:rPr lang="en-US" sz="1400" dirty="0" err="1" smtClean="0"/>
              <a:t>Nowell</a:t>
            </a:r>
            <a:endParaRPr lang="en-US" sz="1400" dirty="0" smtClean="0"/>
          </a:p>
          <a:p>
            <a:r>
              <a:rPr lang="en-US" sz="1400" smtClean="0"/>
              <a:t>James </a:t>
            </a:r>
            <a:r>
              <a:rPr lang="en-US" sz="1400" dirty="0" err="1" smtClean="0"/>
              <a:t>Fossett</a:t>
            </a:r>
            <a:endParaRPr lang="en-US" sz="1400" dirty="0" smtClean="0"/>
          </a:p>
          <a:p>
            <a:r>
              <a:rPr lang="en-US" sz="1400" dirty="0" smtClean="0"/>
              <a:t>TBA #4</a:t>
            </a:r>
          </a:p>
          <a:p>
            <a:endParaRPr lang="en-US" sz="1400" dirty="0"/>
          </a:p>
          <a:p>
            <a:r>
              <a:rPr lang="en-US" sz="1400" b="1" dirty="0" smtClean="0">
                <a:solidFill>
                  <a:srgbClr val="FFFF99"/>
                </a:solidFill>
              </a:rPr>
              <a:t>School of Social Welfare (2)</a:t>
            </a:r>
          </a:p>
          <a:p>
            <a:r>
              <a:rPr lang="en-US" sz="1400" dirty="0" smtClean="0"/>
              <a:t>Carolyn Smith</a:t>
            </a:r>
          </a:p>
          <a:p>
            <a:r>
              <a:rPr lang="en-US" sz="1400" dirty="0" smtClean="0"/>
              <a:t>TBA #2</a:t>
            </a:r>
          </a:p>
          <a:p>
            <a:endParaRPr lang="en-US" sz="1400" dirty="0"/>
          </a:p>
          <a:p>
            <a:r>
              <a:rPr lang="en-US" sz="1400" b="1" dirty="0" smtClean="0">
                <a:solidFill>
                  <a:srgbClr val="FFFF99"/>
                </a:solidFill>
              </a:rPr>
              <a:t>School of Public Health (4)</a:t>
            </a:r>
          </a:p>
          <a:p>
            <a:r>
              <a:rPr lang="en-US" sz="1400" dirty="0" err="1" smtClean="0"/>
              <a:t>Ilham</a:t>
            </a:r>
            <a:r>
              <a:rPr lang="en-US" sz="1400" dirty="0" smtClean="0"/>
              <a:t> </a:t>
            </a:r>
            <a:r>
              <a:rPr lang="en-US" sz="1400" dirty="0" err="1" smtClean="0"/>
              <a:t>Almahamid</a:t>
            </a:r>
            <a:endParaRPr lang="en-US" sz="1400" dirty="0" smtClean="0"/>
          </a:p>
          <a:p>
            <a:r>
              <a:rPr lang="en-US" sz="1400" dirty="0" smtClean="0"/>
              <a:t>Igor </a:t>
            </a:r>
            <a:r>
              <a:rPr lang="en-US" sz="1400" dirty="0" err="1" smtClean="0"/>
              <a:t>Kuznetsov</a:t>
            </a:r>
            <a:endParaRPr lang="en-US" sz="1400" dirty="0" smtClean="0"/>
          </a:p>
          <a:p>
            <a:r>
              <a:rPr lang="en-US" sz="1400" dirty="0" err="1" smtClean="0"/>
              <a:t>Sridar</a:t>
            </a:r>
            <a:r>
              <a:rPr lang="en-US" sz="1400" dirty="0" smtClean="0"/>
              <a:t> </a:t>
            </a:r>
            <a:r>
              <a:rPr lang="en-US" sz="1400" dirty="0" err="1" smtClean="0"/>
              <a:t>Chittur</a:t>
            </a:r>
            <a:endParaRPr lang="en-US" sz="1400" dirty="0" smtClean="0"/>
          </a:p>
          <a:p>
            <a:r>
              <a:rPr lang="en-US" sz="1400" dirty="0" smtClean="0"/>
              <a:t>Wendy Weller</a:t>
            </a:r>
          </a:p>
        </p:txBody>
      </p:sp>
    </p:spTree>
    <p:extLst>
      <p:ext uri="{BB962C8B-B14F-4D97-AF65-F5344CB8AC3E}">
        <p14:creationId xmlns:p14="http://schemas.microsoft.com/office/powerpoint/2010/main" val="2305017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479268" cy="369332"/>
          </a:xfrm>
          <a:prstGeom prst="rect">
            <a:avLst/>
          </a:prstGeom>
          <a:noFill/>
        </p:spPr>
        <p:txBody>
          <a:bodyPr wrap="none" rtlCol="0">
            <a:spAutoFit/>
          </a:bodyPr>
          <a:lstStyle/>
          <a:p>
            <a:r>
              <a:rPr lang="en-US" b="1" dirty="0" smtClean="0">
                <a:solidFill>
                  <a:srgbClr val="FFFF99"/>
                </a:solidFill>
              </a:rPr>
              <a:t>Introduction to </a:t>
            </a:r>
            <a:r>
              <a:rPr lang="en-US" b="1" smtClean="0">
                <a:solidFill>
                  <a:srgbClr val="FFFF99"/>
                </a:solidFill>
              </a:rPr>
              <a:t>Senate </a:t>
            </a:r>
            <a:endParaRPr lang="en-US" b="1" dirty="0">
              <a:solidFill>
                <a:srgbClr val="FFFF99"/>
              </a:solidFill>
            </a:endParaRPr>
          </a:p>
        </p:txBody>
      </p:sp>
      <p:sp>
        <p:nvSpPr>
          <p:cNvPr id="3" name="TextBox 2"/>
          <p:cNvSpPr txBox="1"/>
          <p:nvPr/>
        </p:nvSpPr>
        <p:spPr>
          <a:xfrm>
            <a:off x="457200" y="1371600"/>
            <a:ext cx="5198859" cy="4124206"/>
          </a:xfrm>
          <a:prstGeom prst="rect">
            <a:avLst/>
          </a:prstGeom>
          <a:noFill/>
        </p:spPr>
        <p:txBody>
          <a:bodyPr wrap="none" rtlCol="0">
            <a:spAutoFit/>
          </a:bodyPr>
          <a:lstStyle/>
          <a:p>
            <a:r>
              <a:rPr lang="en-US" dirty="0" smtClean="0">
                <a:solidFill>
                  <a:srgbClr val="FFFF99"/>
                </a:solidFill>
              </a:rPr>
              <a:t>Composition of the Senate:</a:t>
            </a:r>
          </a:p>
          <a:p>
            <a:endParaRPr lang="en-US" dirty="0" smtClean="0"/>
          </a:p>
          <a:p>
            <a:r>
              <a:rPr lang="en-US" dirty="0" smtClean="0">
                <a:solidFill>
                  <a:srgbClr val="FFFF99"/>
                </a:solidFill>
              </a:rPr>
              <a:t>Senators-at-</a:t>
            </a:r>
            <a:r>
              <a:rPr lang="en-US" dirty="0">
                <a:solidFill>
                  <a:srgbClr val="FFFF99"/>
                </a:solidFill>
              </a:rPr>
              <a:t>L</a:t>
            </a:r>
            <a:r>
              <a:rPr lang="en-US" dirty="0" smtClean="0">
                <a:solidFill>
                  <a:srgbClr val="FFFF99"/>
                </a:solidFill>
              </a:rPr>
              <a:t>arge (10)</a:t>
            </a:r>
          </a:p>
          <a:p>
            <a:pPr marL="285750" indent="-285750">
              <a:buFont typeface="Arial" panose="020B0604020202020204" pitchFamily="34" charset="0"/>
              <a:buChar char="•"/>
            </a:pPr>
            <a:r>
              <a:rPr lang="en-US" sz="1600" dirty="0" smtClean="0"/>
              <a:t>Open Category (4):</a:t>
            </a:r>
          </a:p>
          <a:p>
            <a:pPr marL="742950" lvl="1" indent="-285750">
              <a:buFont typeface="Arial" panose="020B0604020202020204" pitchFamily="34" charset="0"/>
              <a:buChar char="•"/>
            </a:pPr>
            <a:r>
              <a:rPr lang="en-US" sz="1600" dirty="0" smtClean="0"/>
              <a:t>Martin </a:t>
            </a:r>
            <a:r>
              <a:rPr lang="en-US" sz="1600" dirty="0" err="1" smtClean="0"/>
              <a:t>Manjak</a:t>
            </a:r>
            <a:r>
              <a:rPr lang="en-US" sz="1600" dirty="0" smtClean="0"/>
              <a:t> (ITS)</a:t>
            </a:r>
          </a:p>
          <a:p>
            <a:pPr marL="742950" lvl="1" indent="-285750">
              <a:buFont typeface="Arial" panose="020B0604020202020204" pitchFamily="34" charset="0"/>
              <a:buChar char="•"/>
            </a:pPr>
            <a:r>
              <a:rPr lang="en-US" sz="1600" dirty="0" smtClean="0"/>
              <a:t>Vivien Ng (Women’s, Gender, and </a:t>
            </a:r>
            <a:r>
              <a:rPr lang="en-US" sz="1600" smtClean="0"/>
              <a:t>Sexuality Studies)</a:t>
            </a:r>
            <a:endParaRPr lang="en-US" sz="1600" dirty="0" smtClean="0"/>
          </a:p>
          <a:p>
            <a:pPr marL="742950" lvl="1" indent="-285750">
              <a:buFont typeface="Arial" panose="020B0604020202020204" pitchFamily="34" charset="0"/>
              <a:buChar char="•"/>
            </a:pPr>
            <a:r>
              <a:rPr lang="en-US" sz="1600" dirty="0" smtClean="0"/>
              <a:t>Alison Craig  (WCI)</a:t>
            </a:r>
          </a:p>
          <a:p>
            <a:pPr marL="742950" lvl="1" indent="-285750">
              <a:buFont typeface="Arial" panose="020B0604020202020204" pitchFamily="34" charset="0"/>
              <a:buChar char="•"/>
            </a:pPr>
            <a:r>
              <a:rPr lang="en-US" sz="1600" dirty="0" smtClean="0"/>
              <a:t>Maritza Martinez (EOP)</a:t>
            </a:r>
          </a:p>
          <a:p>
            <a:pPr marL="285750" indent="-285750">
              <a:buFont typeface="Arial" panose="020B0604020202020204" pitchFamily="34" charset="0"/>
              <a:buChar char="•"/>
            </a:pPr>
            <a:r>
              <a:rPr lang="en-US" sz="1600" dirty="0" smtClean="0"/>
              <a:t>Professional (4) :</a:t>
            </a:r>
          </a:p>
          <a:p>
            <a:pPr marL="742950" lvl="1" indent="-285750">
              <a:buFont typeface="Arial" panose="020B0604020202020204" pitchFamily="34" charset="0"/>
              <a:buChar char="•"/>
            </a:pPr>
            <a:r>
              <a:rPr lang="en-US" sz="1600" dirty="0" smtClean="0"/>
              <a:t>Greta Petry (Media Relations)</a:t>
            </a:r>
          </a:p>
          <a:p>
            <a:pPr marL="742950" lvl="1" indent="-285750">
              <a:buFont typeface="Arial" panose="020B0604020202020204" pitchFamily="34" charset="0"/>
              <a:buChar char="•"/>
            </a:pPr>
            <a:r>
              <a:rPr lang="en-US" sz="1600" dirty="0" smtClean="0"/>
              <a:t>Catherine Parker (Career Services)</a:t>
            </a:r>
          </a:p>
          <a:p>
            <a:pPr marL="742950" lvl="1" indent="-285750">
              <a:buFont typeface="Arial" panose="020B0604020202020204" pitchFamily="34" charset="0"/>
              <a:buChar char="•"/>
            </a:pPr>
            <a:r>
              <a:rPr lang="en-US" sz="1600" dirty="0" smtClean="0"/>
              <a:t>Michael Jaromin (Student Success)</a:t>
            </a:r>
          </a:p>
          <a:p>
            <a:pPr marL="742950" lvl="1" indent="-285750">
              <a:buFont typeface="Arial" panose="020B0604020202020204" pitchFamily="34" charset="0"/>
              <a:buChar char="•"/>
            </a:pPr>
            <a:r>
              <a:rPr lang="en-US" sz="1600" dirty="0" smtClean="0"/>
              <a:t>Chris Moore (ITS)</a:t>
            </a:r>
          </a:p>
          <a:p>
            <a:pPr marL="285750" indent="-285750">
              <a:buFont typeface="Arial" panose="020B0604020202020204" pitchFamily="34" charset="0"/>
              <a:buChar char="•"/>
            </a:pPr>
            <a:r>
              <a:rPr lang="en-US" sz="1600" dirty="0" smtClean="0"/>
              <a:t>Part-Time (2):</a:t>
            </a:r>
          </a:p>
          <a:p>
            <a:pPr marL="742950" lvl="1" indent="-285750">
              <a:buFont typeface="Arial" panose="020B0604020202020204" pitchFamily="34" charset="0"/>
              <a:buChar char="•"/>
            </a:pPr>
            <a:r>
              <a:rPr lang="en-US" sz="1600" dirty="0" smtClean="0"/>
              <a:t>David Mamorella (ITS)</a:t>
            </a:r>
          </a:p>
          <a:p>
            <a:pPr marL="742950" lvl="1" indent="-285750">
              <a:buFont typeface="Arial" panose="020B0604020202020204" pitchFamily="34" charset="0"/>
              <a:buChar char="•"/>
            </a:pPr>
            <a:r>
              <a:rPr lang="en-US" sz="1600" dirty="0" smtClean="0"/>
              <a:t>Holly McKenna (</a:t>
            </a:r>
            <a:r>
              <a:rPr lang="en-US" sz="1600" smtClean="0"/>
              <a:t>English)</a:t>
            </a:r>
            <a:endParaRPr lang="en-US" sz="1600" dirty="0" smtClean="0"/>
          </a:p>
        </p:txBody>
      </p:sp>
    </p:spTree>
    <p:extLst>
      <p:ext uri="{BB962C8B-B14F-4D97-AF65-F5344CB8AC3E}">
        <p14:creationId xmlns:p14="http://schemas.microsoft.com/office/powerpoint/2010/main" val="1702658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479268" cy="369332"/>
          </a:xfrm>
          <a:prstGeom prst="rect">
            <a:avLst/>
          </a:prstGeom>
          <a:noFill/>
        </p:spPr>
        <p:txBody>
          <a:bodyPr wrap="none" rtlCol="0">
            <a:spAutoFit/>
          </a:bodyPr>
          <a:lstStyle/>
          <a:p>
            <a:r>
              <a:rPr lang="en-US" b="1" dirty="0" smtClean="0">
                <a:solidFill>
                  <a:srgbClr val="FFFF99"/>
                </a:solidFill>
              </a:rPr>
              <a:t>Introduction to </a:t>
            </a:r>
            <a:r>
              <a:rPr lang="en-US" b="1" smtClean="0">
                <a:solidFill>
                  <a:srgbClr val="FFFF99"/>
                </a:solidFill>
              </a:rPr>
              <a:t>Senate </a:t>
            </a:r>
            <a:endParaRPr lang="en-US" b="1" dirty="0">
              <a:solidFill>
                <a:srgbClr val="FFFF99"/>
              </a:solidFill>
            </a:endParaRPr>
          </a:p>
        </p:txBody>
      </p:sp>
      <p:sp>
        <p:nvSpPr>
          <p:cNvPr id="3" name="TextBox 2"/>
          <p:cNvSpPr txBox="1"/>
          <p:nvPr/>
        </p:nvSpPr>
        <p:spPr>
          <a:xfrm>
            <a:off x="493427" y="1371600"/>
            <a:ext cx="3011773" cy="2062103"/>
          </a:xfrm>
          <a:prstGeom prst="rect">
            <a:avLst/>
          </a:prstGeom>
          <a:noFill/>
        </p:spPr>
        <p:txBody>
          <a:bodyPr wrap="square" rtlCol="0">
            <a:spAutoFit/>
          </a:bodyPr>
          <a:lstStyle/>
          <a:p>
            <a:r>
              <a:rPr lang="en-US" sz="1600" dirty="0" smtClean="0">
                <a:solidFill>
                  <a:srgbClr val="FFFF99"/>
                </a:solidFill>
              </a:rPr>
              <a:t>Composition of the Senate:</a:t>
            </a:r>
          </a:p>
          <a:p>
            <a:endParaRPr lang="en-US" sz="1600" dirty="0" smtClean="0"/>
          </a:p>
          <a:p>
            <a:endParaRPr lang="en-US" sz="1600" dirty="0" smtClean="0"/>
          </a:p>
          <a:p>
            <a:r>
              <a:rPr lang="en-US" sz="1600" b="1" dirty="0" smtClean="0">
                <a:solidFill>
                  <a:srgbClr val="FFFF99"/>
                </a:solidFill>
              </a:rPr>
              <a:t>Graduate Senators (4)</a:t>
            </a:r>
            <a:endParaRPr lang="en-US" sz="1600" b="1" dirty="0">
              <a:solidFill>
                <a:srgbClr val="FFFF99"/>
              </a:solidFill>
            </a:endParaRPr>
          </a:p>
          <a:p>
            <a:pPr marL="285750" indent="-285750">
              <a:buFont typeface="Arial" panose="020B0604020202020204" pitchFamily="34" charset="0"/>
              <a:buChar char="•"/>
            </a:pPr>
            <a:r>
              <a:rPr lang="en-US" sz="1600" dirty="0" err="1" smtClean="0">
                <a:solidFill>
                  <a:srgbClr val="FFFFFF"/>
                </a:solidFill>
              </a:rPr>
              <a:t>Nakissa</a:t>
            </a:r>
            <a:r>
              <a:rPr lang="en-US" sz="1600" dirty="0" smtClean="0">
                <a:solidFill>
                  <a:srgbClr val="FFFFFF"/>
                </a:solidFill>
              </a:rPr>
              <a:t> </a:t>
            </a:r>
            <a:r>
              <a:rPr lang="en-US" sz="1600" dirty="0" err="1" smtClean="0">
                <a:solidFill>
                  <a:srgbClr val="FFFFFF"/>
                </a:solidFill>
              </a:rPr>
              <a:t>Jahanbani</a:t>
            </a:r>
            <a:endParaRPr lang="en-US" sz="1600" dirty="0" smtClean="0">
              <a:solidFill>
                <a:srgbClr val="FFFFFF"/>
              </a:solidFill>
            </a:endParaRPr>
          </a:p>
          <a:p>
            <a:pPr marL="285750" indent="-285750">
              <a:buFont typeface="Arial" panose="020B0604020202020204" pitchFamily="34" charset="0"/>
              <a:buChar char="•"/>
            </a:pPr>
            <a:r>
              <a:rPr lang="en-US" sz="1600" dirty="0" smtClean="0">
                <a:solidFill>
                  <a:srgbClr val="FFFFFF"/>
                </a:solidFill>
              </a:rPr>
              <a:t>Henry Curtis</a:t>
            </a:r>
          </a:p>
          <a:p>
            <a:pPr marL="285750" indent="-285750">
              <a:buFont typeface="Arial" panose="020B0604020202020204" pitchFamily="34" charset="0"/>
              <a:buChar char="•"/>
            </a:pPr>
            <a:r>
              <a:rPr lang="en-US" sz="1600" dirty="0" smtClean="0">
                <a:solidFill>
                  <a:srgbClr val="FFFFFF"/>
                </a:solidFill>
              </a:rPr>
              <a:t>Tiffany Charles</a:t>
            </a:r>
          </a:p>
          <a:p>
            <a:pPr marL="285750" indent="-285750">
              <a:buFont typeface="Arial" panose="020B0604020202020204" pitchFamily="34" charset="0"/>
              <a:buChar char="•"/>
            </a:pPr>
            <a:r>
              <a:rPr lang="en-US" sz="1600" dirty="0" smtClean="0">
                <a:solidFill>
                  <a:srgbClr val="FFFFFF"/>
                </a:solidFill>
              </a:rPr>
              <a:t>Hanna </a:t>
            </a:r>
            <a:r>
              <a:rPr lang="en-US" sz="1600" dirty="0" err="1" smtClean="0">
                <a:solidFill>
                  <a:srgbClr val="FFFFFF"/>
                </a:solidFill>
              </a:rPr>
              <a:t>Pageau</a:t>
            </a:r>
            <a:endParaRPr lang="en-US" sz="1600" dirty="0" smtClean="0">
              <a:solidFill>
                <a:srgbClr val="FFFFFF"/>
              </a:solidFill>
            </a:endParaRPr>
          </a:p>
        </p:txBody>
      </p:sp>
      <p:sp>
        <p:nvSpPr>
          <p:cNvPr id="4" name="TextBox 3"/>
          <p:cNvSpPr txBox="1"/>
          <p:nvPr/>
        </p:nvSpPr>
        <p:spPr>
          <a:xfrm>
            <a:off x="3352800" y="2145919"/>
            <a:ext cx="2540952" cy="830997"/>
          </a:xfrm>
          <a:prstGeom prst="rect">
            <a:avLst/>
          </a:prstGeom>
          <a:noFill/>
        </p:spPr>
        <p:txBody>
          <a:bodyPr wrap="none" rtlCol="0">
            <a:spAutoFit/>
          </a:bodyPr>
          <a:lstStyle/>
          <a:p>
            <a:r>
              <a:rPr lang="en-US" sz="1600" b="1" dirty="0" smtClean="0">
                <a:solidFill>
                  <a:srgbClr val="FFFF99"/>
                </a:solidFill>
              </a:rPr>
              <a:t>Undergraduate Senators (8)</a:t>
            </a:r>
          </a:p>
          <a:p>
            <a:pPr marL="285750" indent="-285750">
              <a:buFont typeface="Arial" panose="020B0604020202020204" pitchFamily="34" charset="0"/>
              <a:buChar char="•"/>
            </a:pPr>
            <a:r>
              <a:rPr lang="en-US" sz="1600" dirty="0" smtClean="0">
                <a:solidFill>
                  <a:srgbClr val="FFFFFF"/>
                </a:solidFill>
              </a:rPr>
              <a:t>TBA</a:t>
            </a:r>
          </a:p>
          <a:p>
            <a:endParaRPr lang="en-US" sz="1600" dirty="0" smtClean="0"/>
          </a:p>
        </p:txBody>
      </p:sp>
    </p:spTree>
    <p:extLst>
      <p:ext uri="{BB962C8B-B14F-4D97-AF65-F5344CB8AC3E}">
        <p14:creationId xmlns:p14="http://schemas.microsoft.com/office/powerpoint/2010/main" val="3049494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7071167" cy="646331"/>
          </a:xfrm>
          <a:prstGeom prst="rect">
            <a:avLst/>
          </a:prstGeom>
          <a:noFill/>
        </p:spPr>
        <p:txBody>
          <a:bodyPr wrap="none" rtlCol="0">
            <a:spAutoFit/>
          </a:bodyPr>
          <a:lstStyle/>
          <a:p>
            <a:r>
              <a:rPr lang="en-US" b="1" dirty="0" smtClean="0">
                <a:solidFill>
                  <a:srgbClr val="FFFF99"/>
                </a:solidFill>
              </a:rPr>
              <a:t>Introduction to the Senate</a:t>
            </a:r>
          </a:p>
          <a:p>
            <a:r>
              <a:rPr lang="en-US" b="1" dirty="0" smtClean="0">
                <a:solidFill>
                  <a:srgbClr val="FFFF99"/>
                </a:solidFill>
              </a:rPr>
              <a:t>Faculty Bylaws, Article II. Section 4—Executive Committee of the Senate</a:t>
            </a:r>
            <a:endParaRPr lang="en-US" b="1" dirty="0">
              <a:solidFill>
                <a:srgbClr val="FFFF99"/>
              </a:solidFill>
            </a:endParaRPr>
          </a:p>
        </p:txBody>
      </p:sp>
      <p:sp>
        <p:nvSpPr>
          <p:cNvPr id="4" name="Rectangle 3"/>
          <p:cNvSpPr/>
          <p:nvPr/>
        </p:nvSpPr>
        <p:spPr>
          <a:xfrm>
            <a:off x="533400" y="1524000"/>
            <a:ext cx="6019800" cy="4031873"/>
          </a:xfrm>
          <a:prstGeom prst="rect">
            <a:avLst/>
          </a:prstGeom>
        </p:spPr>
        <p:txBody>
          <a:bodyPr wrap="square">
            <a:spAutoFit/>
          </a:bodyPr>
          <a:lstStyle/>
          <a:p>
            <a:r>
              <a:rPr lang="en-US" sz="1600" dirty="0"/>
              <a:t>4.1 Composition:</a:t>
            </a:r>
          </a:p>
          <a:p>
            <a:r>
              <a:rPr lang="en-US" sz="1600" dirty="0"/>
              <a:t>The President of the University, </a:t>
            </a:r>
            <a:r>
              <a:rPr lang="en-US" sz="1600" i="1" dirty="0"/>
              <a:t>ex </a:t>
            </a:r>
            <a:r>
              <a:rPr lang="en-US" sz="1600" i="1" dirty="0" smtClean="0"/>
              <a:t>officio</a:t>
            </a:r>
            <a:r>
              <a:rPr lang="en-US" sz="1600" dirty="0"/>
              <a:t> </a:t>
            </a:r>
            <a:r>
              <a:rPr lang="en-US" sz="1600" i="1" dirty="0" smtClean="0"/>
              <a:t>non-voting</a:t>
            </a:r>
            <a:endParaRPr lang="en-US" sz="1600" i="1" dirty="0"/>
          </a:p>
          <a:p>
            <a:r>
              <a:rPr lang="en-US" sz="1600" dirty="0"/>
              <a:t>The Provost of the University, </a:t>
            </a:r>
            <a:r>
              <a:rPr lang="en-US" sz="1600" i="1" dirty="0"/>
              <a:t>ex </a:t>
            </a:r>
            <a:r>
              <a:rPr lang="en-US" sz="1600" i="1" dirty="0" smtClean="0"/>
              <a:t>officio</a:t>
            </a:r>
            <a:r>
              <a:rPr lang="en-US" sz="1600" dirty="0"/>
              <a:t> </a:t>
            </a:r>
            <a:r>
              <a:rPr lang="en-US" sz="1600" dirty="0" smtClean="0"/>
              <a:t>non-voting;</a:t>
            </a:r>
            <a:endParaRPr lang="en-US" sz="1600" dirty="0"/>
          </a:p>
          <a:p>
            <a:r>
              <a:rPr lang="en-US" sz="1600" dirty="0"/>
              <a:t>The Chair of the Senate (who shall serve as Chair of the Executive Committee</a:t>
            </a:r>
            <a:r>
              <a:rPr lang="en-US" sz="1600" i="1" dirty="0"/>
              <a:t>), ex </a:t>
            </a:r>
            <a:r>
              <a:rPr lang="en-US" sz="1600" i="1" dirty="0" smtClean="0"/>
              <a:t>officio</a:t>
            </a:r>
            <a:r>
              <a:rPr lang="en-US" sz="1600" dirty="0" smtClean="0"/>
              <a:t>, </a:t>
            </a:r>
            <a:r>
              <a:rPr lang="en-US" sz="1600" i="1" dirty="0" smtClean="0"/>
              <a:t>voting;</a:t>
            </a:r>
            <a:endParaRPr lang="en-US" sz="1600" i="1" dirty="0"/>
          </a:p>
          <a:p>
            <a:r>
              <a:rPr lang="en-US" sz="1600" dirty="0"/>
              <a:t>The immediate Past Chair of the Senate, </a:t>
            </a:r>
            <a:r>
              <a:rPr lang="en-US" sz="1600" i="1" dirty="0"/>
              <a:t>ex </a:t>
            </a:r>
            <a:r>
              <a:rPr lang="en-US" sz="1600" i="1" dirty="0" smtClean="0"/>
              <a:t>officio</a:t>
            </a:r>
            <a:r>
              <a:rPr lang="en-US" sz="1600" dirty="0" smtClean="0"/>
              <a:t> </a:t>
            </a:r>
            <a:r>
              <a:rPr lang="en-US" sz="1600" i="1" dirty="0" smtClean="0"/>
              <a:t>voting;</a:t>
            </a:r>
            <a:endParaRPr lang="en-US" sz="1600" i="1" dirty="0"/>
          </a:p>
          <a:p>
            <a:r>
              <a:rPr lang="en-US" sz="1600" dirty="0"/>
              <a:t>The Vice Chair of the Senate, </a:t>
            </a:r>
            <a:r>
              <a:rPr lang="en-US" sz="1600" i="1" dirty="0"/>
              <a:t>ex </a:t>
            </a:r>
            <a:r>
              <a:rPr lang="en-US" sz="1600" i="1" dirty="0" smtClean="0"/>
              <a:t>officio</a:t>
            </a:r>
            <a:r>
              <a:rPr lang="en-US" sz="1600" dirty="0" smtClean="0"/>
              <a:t> </a:t>
            </a:r>
            <a:r>
              <a:rPr lang="en-US" sz="1600" i="1" dirty="0" smtClean="0"/>
              <a:t>voting;</a:t>
            </a:r>
            <a:endParaRPr lang="en-US" sz="1600" i="1" dirty="0"/>
          </a:p>
          <a:p>
            <a:r>
              <a:rPr lang="en-US" sz="1600" dirty="0"/>
              <a:t>The Secretary of the Senate, </a:t>
            </a:r>
            <a:r>
              <a:rPr lang="en-US" sz="1600" i="1" dirty="0"/>
              <a:t>ex </a:t>
            </a:r>
            <a:r>
              <a:rPr lang="en-US" sz="1600" i="1" dirty="0" smtClean="0"/>
              <a:t>officio</a:t>
            </a:r>
            <a:r>
              <a:rPr lang="en-US" sz="1600" dirty="0"/>
              <a:t> </a:t>
            </a:r>
            <a:r>
              <a:rPr lang="en-US" sz="1600" i="1" dirty="0" smtClean="0"/>
              <a:t>voting</a:t>
            </a:r>
            <a:r>
              <a:rPr lang="en-US" sz="1600" dirty="0" smtClean="0"/>
              <a:t>;</a:t>
            </a:r>
            <a:endParaRPr lang="en-US" sz="1600" dirty="0"/>
          </a:p>
          <a:p>
            <a:r>
              <a:rPr lang="en-US" sz="1600" dirty="0"/>
              <a:t>The Chairs of the Senate Councils, </a:t>
            </a:r>
            <a:r>
              <a:rPr lang="en-US" sz="1600" i="1" dirty="0"/>
              <a:t>ex </a:t>
            </a:r>
            <a:r>
              <a:rPr lang="en-US" sz="1600" i="1" dirty="0" smtClean="0"/>
              <a:t>officio</a:t>
            </a:r>
            <a:r>
              <a:rPr lang="en-US" sz="1600" dirty="0"/>
              <a:t> </a:t>
            </a:r>
            <a:r>
              <a:rPr lang="en-US" sz="1600" i="1" dirty="0" smtClean="0"/>
              <a:t>voting; </a:t>
            </a:r>
            <a:endParaRPr lang="en-US" sz="1600" i="1" dirty="0"/>
          </a:p>
          <a:p>
            <a:r>
              <a:rPr lang="en-US" sz="1600" dirty="0"/>
              <a:t>The representatives to the SUNY Senate, </a:t>
            </a:r>
            <a:r>
              <a:rPr lang="en-US" sz="1600" i="1" dirty="0"/>
              <a:t>ex </a:t>
            </a:r>
            <a:r>
              <a:rPr lang="en-US" sz="1600" i="1" dirty="0" smtClean="0"/>
              <a:t>officio</a:t>
            </a:r>
            <a:r>
              <a:rPr lang="en-US" sz="1600" dirty="0"/>
              <a:t> </a:t>
            </a:r>
            <a:r>
              <a:rPr lang="en-US" sz="1600" i="1" dirty="0" smtClean="0"/>
              <a:t>voting; </a:t>
            </a:r>
            <a:endParaRPr lang="en-US" sz="1600" i="1" dirty="0"/>
          </a:p>
          <a:p>
            <a:r>
              <a:rPr lang="en-US" sz="1600" dirty="0"/>
              <a:t>The President of the Graduate Student Organization, </a:t>
            </a:r>
            <a:r>
              <a:rPr lang="en-US" sz="1600" i="1" dirty="0"/>
              <a:t>ex </a:t>
            </a:r>
            <a:r>
              <a:rPr lang="en-US" sz="1600" i="1" dirty="0" smtClean="0"/>
              <a:t>officio voting</a:t>
            </a:r>
            <a:r>
              <a:rPr lang="en-US" sz="1600" dirty="0" smtClean="0"/>
              <a:t>, </a:t>
            </a:r>
            <a:r>
              <a:rPr lang="en-US" sz="1600" dirty="0"/>
              <a:t>or a graduate student Senator designated to serve for the year</a:t>
            </a:r>
          </a:p>
          <a:p>
            <a:r>
              <a:rPr lang="en-US" sz="1600" dirty="0"/>
              <a:t>The President of the Student Association, </a:t>
            </a:r>
            <a:r>
              <a:rPr lang="en-US" sz="1600" i="1" dirty="0"/>
              <a:t>ex </a:t>
            </a:r>
            <a:r>
              <a:rPr lang="en-US" sz="1600" i="1" dirty="0" smtClean="0"/>
              <a:t>officio voting</a:t>
            </a:r>
            <a:r>
              <a:rPr lang="en-US" sz="1600" dirty="0" smtClean="0"/>
              <a:t>, </a:t>
            </a:r>
            <a:r>
              <a:rPr lang="en-US" sz="1600" dirty="0"/>
              <a:t>or the Chair of the Student Association Senate or another undergraduate student Senator designated to serve for the year</a:t>
            </a:r>
            <a:r>
              <a:rPr lang="en-US" sz="1600" i="1" dirty="0"/>
              <a:t>.</a:t>
            </a:r>
            <a:endParaRPr lang="en-US" sz="1600" dirty="0"/>
          </a:p>
          <a:p>
            <a:r>
              <a:rPr lang="en-US" sz="1600" dirty="0"/>
              <a:t>Other </a:t>
            </a:r>
            <a:r>
              <a:rPr lang="en-US" sz="1600" i="1" dirty="0"/>
              <a:t>ex officio </a:t>
            </a:r>
            <a:r>
              <a:rPr lang="en-US" sz="1600" dirty="0"/>
              <a:t>members as designated by the Senate.</a:t>
            </a:r>
          </a:p>
        </p:txBody>
      </p:sp>
    </p:spTree>
    <p:extLst>
      <p:ext uri="{BB962C8B-B14F-4D97-AF65-F5344CB8AC3E}">
        <p14:creationId xmlns:p14="http://schemas.microsoft.com/office/powerpoint/2010/main" val="2613578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706895" cy="369332"/>
          </a:xfrm>
          <a:prstGeom prst="rect">
            <a:avLst/>
          </a:prstGeom>
          <a:noFill/>
        </p:spPr>
        <p:txBody>
          <a:bodyPr wrap="none" rtlCol="0">
            <a:spAutoFit/>
          </a:bodyPr>
          <a:lstStyle/>
          <a:p>
            <a:r>
              <a:rPr lang="en-US" b="1" dirty="0" smtClean="0">
                <a:solidFill>
                  <a:srgbClr val="FFFF99"/>
                </a:solidFill>
              </a:rPr>
              <a:t>Introduction to the Senate</a:t>
            </a:r>
            <a:endParaRPr lang="en-US" b="1" dirty="0">
              <a:solidFill>
                <a:srgbClr val="FFFF99"/>
              </a:solidFill>
            </a:endParaRPr>
          </a:p>
        </p:txBody>
      </p:sp>
      <p:sp>
        <p:nvSpPr>
          <p:cNvPr id="3" name="TextBox 2"/>
          <p:cNvSpPr txBox="1"/>
          <p:nvPr/>
        </p:nvSpPr>
        <p:spPr>
          <a:xfrm>
            <a:off x="609600" y="1676400"/>
            <a:ext cx="8347093" cy="4524315"/>
          </a:xfrm>
          <a:prstGeom prst="rect">
            <a:avLst/>
          </a:prstGeom>
          <a:noFill/>
        </p:spPr>
        <p:txBody>
          <a:bodyPr wrap="none" rtlCol="0">
            <a:spAutoFit/>
          </a:bodyPr>
          <a:lstStyle/>
          <a:p>
            <a:r>
              <a:rPr lang="en-US" b="1" u="sng" dirty="0" smtClean="0">
                <a:solidFill>
                  <a:srgbClr val="FFFF99"/>
                </a:solidFill>
              </a:rPr>
              <a:t>Standing Committees</a:t>
            </a:r>
          </a:p>
          <a:p>
            <a:endParaRPr lang="en-US" dirty="0" smtClean="0">
              <a:solidFill>
                <a:srgbClr val="FFFF99"/>
              </a:solidFill>
            </a:endParaRPr>
          </a:p>
          <a:p>
            <a:r>
              <a:rPr lang="en-US" dirty="0" smtClean="0">
                <a:solidFill>
                  <a:srgbClr val="FFFF99"/>
                </a:solidFill>
              </a:rPr>
              <a:t>CERS: </a:t>
            </a:r>
            <a:r>
              <a:rPr lang="en-US" dirty="0" smtClean="0"/>
              <a:t>	Council on Research and Scholarship</a:t>
            </a:r>
          </a:p>
          <a:p>
            <a:r>
              <a:rPr lang="en-US" dirty="0" err="1" smtClean="0">
                <a:solidFill>
                  <a:srgbClr val="FFFF99"/>
                </a:solidFill>
              </a:rPr>
              <a:t>CAFFECoR</a:t>
            </a:r>
            <a:r>
              <a:rPr lang="en-US" dirty="0" smtClean="0">
                <a:solidFill>
                  <a:srgbClr val="FFFF99"/>
                </a:solidFill>
              </a:rPr>
              <a:t>: </a:t>
            </a:r>
            <a:r>
              <a:rPr lang="en-US" sz="1600" dirty="0" smtClean="0"/>
              <a:t>Council on Academic Freedom, Freedom of Expression and Community Responsibility</a:t>
            </a:r>
          </a:p>
          <a:p>
            <a:endParaRPr lang="en-US" dirty="0" smtClean="0"/>
          </a:p>
          <a:p>
            <a:r>
              <a:rPr lang="en-US" b="1" u="sng" dirty="0" smtClean="0">
                <a:solidFill>
                  <a:srgbClr val="FFFF99"/>
                </a:solidFill>
              </a:rPr>
              <a:t>Councils</a:t>
            </a:r>
          </a:p>
          <a:p>
            <a:endParaRPr lang="en-US" dirty="0" smtClean="0">
              <a:solidFill>
                <a:srgbClr val="FFFF99"/>
              </a:solidFill>
            </a:endParaRPr>
          </a:p>
          <a:p>
            <a:r>
              <a:rPr lang="en-US" dirty="0" smtClean="0">
                <a:solidFill>
                  <a:srgbClr val="FFFF99"/>
                </a:solidFill>
              </a:rPr>
              <a:t>CAA: </a:t>
            </a:r>
            <a:r>
              <a:rPr lang="en-US" dirty="0" smtClean="0"/>
              <a:t>	Council on Academic Assessment</a:t>
            </a:r>
          </a:p>
          <a:p>
            <a:r>
              <a:rPr lang="en-US" dirty="0" smtClean="0">
                <a:solidFill>
                  <a:srgbClr val="FFFF99"/>
                </a:solidFill>
              </a:rPr>
              <a:t>COR: </a:t>
            </a:r>
            <a:r>
              <a:rPr lang="en-US" dirty="0" smtClean="0"/>
              <a:t>	Council on Research</a:t>
            </a:r>
          </a:p>
          <a:p>
            <a:r>
              <a:rPr lang="en-US" dirty="0" smtClean="0">
                <a:solidFill>
                  <a:srgbClr val="FFFF99"/>
                </a:solidFill>
              </a:rPr>
              <a:t>CPCA: </a:t>
            </a:r>
            <a:r>
              <a:rPr lang="en-US" dirty="0" smtClean="0"/>
              <a:t>	Council on Promotion and Continuing Appointment</a:t>
            </a:r>
          </a:p>
          <a:p>
            <a:r>
              <a:rPr lang="en-US" dirty="0" smtClean="0">
                <a:solidFill>
                  <a:srgbClr val="FFFF99"/>
                </a:solidFill>
              </a:rPr>
              <a:t>GAC: </a:t>
            </a:r>
            <a:r>
              <a:rPr lang="en-US" dirty="0" smtClean="0"/>
              <a:t>	Graduate Academic Council</a:t>
            </a:r>
          </a:p>
          <a:p>
            <a:r>
              <a:rPr lang="en-US" dirty="0" smtClean="0">
                <a:solidFill>
                  <a:srgbClr val="FFFF99"/>
                </a:solidFill>
              </a:rPr>
              <a:t>GOV: </a:t>
            </a:r>
            <a:r>
              <a:rPr lang="en-US" dirty="0" smtClean="0"/>
              <a:t>	Governance Council</a:t>
            </a:r>
          </a:p>
          <a:p>
            <a:r>
              <a:rPr lang="en-US" dirty="0" smtClean="0">
                <a:solidFill>
                  <a:srgbClr val="FFFF99"/>
                </a:solidFill>
              </a:rPr>
              <a:t>LISC: </a:t>
            </a:r>
            <a:r>
              <a:rPr lang="en-US" dirty="0" smtClean="0"/>
              <a:t>	Council on Libraries, Information Systems &amp; Computing</a:t>
            </a:r>
          </a:p>
          <a:p>
            <a:r>
              <a:rPr lang="en-US" dirty="0" smtClean="0">
                <a:solidFill>
                  <a:srgbClr val="FFFF99"/>
                </a:solidFill>
              </a:rPr>
              <a:t>UAC: </a:t>
            </a:r>
            <a:r>
              <a:rPr lang="en-US" dirty="0" smtClean="0"/>
              <a:t>	Undergraduate Academic Council</a:t>
            </a:r>
          </a:p>
          <a:p>
            <a:r>
              <a:rPr lang="en-US" dirty="0" smtClean="0">
                <a:solidFill>
                  <a:srgbClr val="FFFF99"/>
                </a:solidFill>
              </a:rPr>
              <a:t>ULC: </a:t>
            </a:r>
            <a:r>
              <a:rPr lang="en-US" dirty="0" smtClean="0"/>
              <a:t>	University Life Council</a:t>
            </a:r>
          </a:p>
          <a:p>
            <a:r>
              <a:rPr lang="en-US" dirty="0" smtClean="0">
                <a:solidFill>
                  <a:srgbClr val="FFFF99"/>
                </a:solidFill>
              </a:rPr>
              <a:t>UPPC: </a:t>
            </a:r>
            <a:r>
              <a:rPr lang="en-US" dirty="0" smtClean="0"/>
              <a:t>	University Planning &amp; Policy Council</a:t>
            </a:r>
            <a:endParaRPr lang="en-US" dirty="0"/>
          </a:p>
        </p:txBody>
      </p:sp>
    </p:spTree>
    <p:extLst>
      <p:ext uri="{BB962C8B-B14F-4D97-AF65-F5344CB8AC3E}">
        <p14:creationId xmlns:p14="http://schemas.microsoft.com/office/powerpoint/2010/main" val="26135782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706895" cy="369332"/>
          </a:xfrm>
          <a:prstGeom prst="rect">
            <a:avLst/>
          </a:prstGeom>
          <a:noFill/>
        </p:spPr>
        <p:txBody>
          <a:bodyPr wrap="none" rtlCol="0">
            <a:spAutoFit/>
          </a:bodyPr>
          <a:lstStyle/>
          <a:p>
            <a:r>
              <a:rPr lang="en-US" b="1" dirty="0" smtClean="0">
                <a:solidFill>
                  <a:srgbClr val="FFFF99"/>
                </a:solidFill>
              </a:rPr>
              <a:t>Introduction to the Senate</a:t>
            </a:r>
            <a:endParaRPr lang="en-US" b="1" dirty="0">
              <a:solidFill>
                <a:srgbClr val="FFFF99"/>
              </a:solidFill>
            </a:endParaRPr>
          </a:p>
        </p:txBody>
      </p:sp>
      <p:sp>
        <p:nvSpPr>
          <p:cNvPr id="3" name="TextBox 2"/>
          <p:cNvSpPr txBox="1"/>
          <p:nvPr/>
        </p:nvSpPr>
        <p:spPr>
          <a:xfrm>
            <a:off x="685800" y="1905000"/>
            <a:ext cx="1735860" cy="1200329"/>
          </a:xfrm>
          <a:prstGeom prst="rect">
            <a:avLst/>
          </a:prstGeom>
          <a:noFill/>
        </p:spPr>
        <p:txBody>
          <a:bodyPr wrap="none" rtlCol="0">
            <a:spAutoFit/>
          </a:bodyPr>
          <a:lstStyle/>
          <a:p>
            <a:r>
              <a:rPr lang="en-US" i="1" dirty="0" smtClean="0">
                <a:hlinkClick r:id="rId3"/>
              </a:rPr>
              <a:t>Legislation:</a:t>
            </a:r>
            <a:endParaRPr lang="en-US" i="1" dirty="0" smtClean="0"/>
          </a:p>
          <a:p>
            <a:pPr marL="285750" indent="-285750">
              <a:buFont typeface="Arial" panose="020B0604020202020204" pitchFamily="34" charset="0"/>
              <a:buChar char="•"/>
            </a:pPr>
            <a:r>
              <a:rPr lang="en-US" dirty="0" smtClean="0"/>
              <a:t>Bills</a:t>
            </a:r>
          </a:p>
          <a:p>
            <a:pPr marL="285750" indent="-285750">
              <a:buFont typeface="Arial" panose="020B0604020202020204" pitchFamily="34" charset="0"/>
              <a:buChar char="•"/>
            </a:pPr>
            <a:r>
              <a:rPr lang="en-US" dirty="0" smtClean="0"/>
              <a:t>Resolutions</a:t>
            </a:r>
          </a:p>
          <a:p>
            <a:pPr marL="285750" indent="-285750">
              <a:buFont typeface="Arial" panose="020B0604020202020204" pitchFamily="34" charset="0"/>
              <a:buChar char="•"/>
            </a:pPr>
            <a:r>
              <a:rPr lang="en-US" dirty="0" smtClean="0"/>
              <a:t>Amendments</a:t>
            </a:r>
            <a:endParaRPr lang="en-US" dirty="0"/>
          </a:p>
        </p:txBody>
      </p:sp>
    </p:spTree>
    <p:extLst>
      <p:ext uri="{BB962C8B-B14F-4D97-AF65-F5344CB8AC3E}">
        <p14:creationId xmlns:p14="http://schemas.microsoft.com/office/powerpoint/2010/main" val="260171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46533" y="263880"/>
            <a:ext cx="1720344" cy="523220"/>
          </a:xfrm>
          <a:prstGeom prst="rect">
            <a:avLst/>
          </a:prstGeom>
          <a:noFill/>
        </p:spPr>
        <p:txBody>
          <a:bodyPr wrap="none" rtlCol="0">
            <a:spAutoFit/>
          </a:bodyPr>
          <a:lstStyle/>
          <a:p>
            <a:pPr algn="ctr"/>
            <a:r>
              <a:rPr lang="en-US" sz="1400" b="1" i="1" dirty="0" smtClean="0">
                <a:latin typeface="Times New Roman" panose="02020603050405020304" pitchFamily="18" charset="0"/>
                <a:cs typeface="Times New Roman" panose="02020603050405020304" pitchFamily="18" charset="0"/>
              </a:rPr>
              <a:t>Imaginary</a:t>
            </a:r>
          </a:p>
          <a:p>
            <a:pPr algn="ctr"/>
            <a:r>
              <a:rPr lang="en-US" sz="1400" b="1" dirty="0" smtClean="0">
                <a:latin typeface="Times New Roman" panose="02020603050405020304" pitchFamily="18" charset="0"/>
                <a:cs typeface="Times New Roman" panose="02020603050405020304" pitchFamily="18" charset="0"/>
              </a:rPr>
              <a:t>Senate </a:t>
            </a:r>
            <a:r>
              <a:rPr lang="en-US" sz="1400" b="1" smtClean="0">
                <a:latin typeface="Times New Roman" panose="02020603050405020304" pitchFamily="18" charset="0"/>
                <a:cs typeface="Times New Roman" panose="02020603050405020304" pitchFamily="18" charset="0"/>
              </a:rPr>
              <a:t>Bill 1516-01I</a:t>
            </a:r>
            <a:endParaRPr lang="en-US" sz="1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987525" y="525490"/>
            <a:ext cx="3092962" cy="954107"/>
          </a:xfrm>
          <a:prstGeom prst="rect">
            <a:avLst/>
          </a:prstGeom>
          <a:noFill/>
        </p:spPr>
        <p:txBody>
          <a:bodyPr wrap="none" rtlCol="0">
            <a:spAutoFit/>
          </a:bodyPr>
          <a:lstStyle/>
          <a:p>
            <a:pPr algn="ctr"/>
            <a:r>
              <a:rPr lang="en-US" sz="1400" b="1" dirty="0" smtClean="0">
                <a:latin typeface="Times New Roman" panose="02020603050405020304" pitchFamily="18" charset="0"/>
                <a:cs typeface="Times New Roman" panose="02020603050405020304" pitchFamily="18" charset="0"/>
              </a:rPr>
              <a:t>UNIVERSITY SENATE</a:t>
            </a:r>
          </a:p>
          <a:p>
            <a:pPr algn="ctr"/>
            <a:endParaRPr lang="en-US" sz="1400" dirty="0">
              <a:latin typeface="Times New Roman" panose="02020603050405020304" pitchFamily="18" charset="0"/>
              <a:cs typeface="Times New Roman" panose="02020603050405020304" pitchFamily="18" charset="0"/>
            </a:endParaRPr>
          </a:p>
          <a:p>
            <a:pPr algn="ctr"/>
            <a:r>
              <a:rPr lang="en-US" sz="1400" dirty="0" smtClean="0">
                <a:latin typeface="Times New Roman" panose="02020603050405020304" pitchFamily="18" charset="0"/>
                <a:cs typeface="Times New Roman" panose="02020603050405020304" pitchFamily="18" charset="0"/>
              </a:rPr>
              <a:t>UNIVERSITY AT ALBANY</a:t>
            </a:r>
          </a:p>
          <a:p>
            <a:pPr algn="ctr"/>
            <a:r>
              <a:rPr lang="en-US" sz="1400" dirty="0" smtClean="0">
                <a:latin typeface="Times New Roman" panose="02020603050405020304" pitchFamily="18" charset="0"/>
                <a:cs typeface="Times New Roman" panose="02020603050405020304" pitchFamily="18" charset="0"/>
              </a:rPr>
              <a:t>STATE UNIVERSITY OF NEW YORK</a:t>
            </a:r>
            <a:endParaRPr lang="en-US"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15686" y="1676400"/>
            <a:ext cx="3607078" cy="738664"/>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Introduced by:	UAC</a:t>
            </a: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Date:		September 28,  2015</a:t>
            </a:r>
          </a:p>
        </p:txBody>
      </p:sp>
      <p:sp>
        <p:nvSpPr>
          <p:cNvPr id="6" name="TextBox 5"/>
          <p:cNvSpPr txBox="1"/>
          <p:nvPr/>
        </p:nvSpPr>
        <p:spPr>
          <a:xfrm>
            <a:off x="966438" y="2897088"/>
            <a:ext cx="7796561" cy="307777"/>
          </a:xfrm>
          <a:prstGeom prst="rect">
            <a:avLst/>
          </a:prstGeom>
          <a:noFill/>
        </p:spPr>
        <p:txBody>
          <a:bodyPr wrap="square" rtlCol="0">
            <a:spAutoFit/>
          </a:bodyPr>
          <a:lstStyle/>
          <a:p>
            <a:r>
              <a:rPr lang="en-US" sz="1400" b="1" dirty="0" smtClean="0">
                <a:latin typeface="Times New Roman" panose="02020603050405020304" pitchFamily="18" charset="0"/>
                <a:cs typeface="Times New Roman" panose="02020603050405020304" pitchFamily="18" charset="0"/>
              </a:rPr>
              <a:t>PROPOSAL TO ESTABLISH A </a:t>
            </a:r>
            <a:r>
              <a:rPr lang="en-US" sz="1400" b="1" smtClean="0">
                <a:latin typeface="Times New Roman" panose="02020603050405020304" pitchFamily="18" charset="0"/>
                <a:cs typeface="Times New Roman" panose="02020603050405020304" pitchFamily="18" charset="0"/>
              </a:rPr>
              <a:t>NEW INTERDISCIPLINARY MAJOR IN Monkey Business </a:t>
            </a:r>
            <a:endParaRPr lang="en-US" sz="14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581400"/>
            <a:ext cx="8209170" cy="1815882"/>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IT IS HEREBY PROPOSED THAT THE FOLLOWING BE ADOPTED:</a:t>
            </a:r>
          </a:p>
          <a:p>
            <a:endParaRPr lang="en-US" sz="1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That the University Senate approves the </a:t>
            </a:r>
            <a:r>
              <a:rPr lang="en-US" sz="1400" smtClean="0">
                <a:latin typeface="Times New Roman" panose="02020603050405020304" pitchFamily="18" charset="0"/>
                <a:cs typeface="Times New Roman" panose="02020603050405020304" pitchFamily="18" charset="0"/>
              </a:rPr>
              <a:t>attached joint proposal </a:t>
            </a:r>
            <a:r>
              <a:rPr lang="en-US" sz="1400" dirty="0" smtClean="0">
                <a:latin typeface="Times New Roman" panose="02020603050405020304" pitchFamily="18" charset="0"/>
                <a:cs typeface="Times New Roman" panose="02020603050405020304" pitchFamily="18" charset="0"/>
              </a:rPr>
              <a:t>from </a:t>
            </a:r>
            <a:r>
              <a:rPr lang="en-US" sz="1400" smtClean="0">
                <a:latin typeface="Times New Roman" panose="02020603050405020304" pitchFamily="18" charset="0"/>
                <a:cs typeface="Times New Roman" panose="02020603050405020304" pitchFamily="18" charset="0"/>
              </a:rPr>
              <a:t>the Department of Zoology </a:t>
            </a:r>
          </a:p>
          <a:p>
            <a:r>
              <a:rPr lang="en-US" sz="1400">
                <a:latin typeface="Times New Roman" panose="02020603050405020304" pitchFamily="18" charset="0"/>
                <a:cs typeface="Times New Roman" panose="02020603050405020304" pitchFamily="18" charset="0"/>
              </a:rPr>
              <a:t> </a:t>
            </a:r>
            <a:r>
              <a:rPr lang="en-US" sz="1400" smtClean="0">
                <a:latin typeface="Times New Roman" panose="02020603050405020304" pitchFamily="18" charset="0"/>
                <a:cs typeface="Times New Roman" panose="02020603050405020304" pitchFamily="18" charset="0"/>
              </a:rPr>
              <a:t>       (College </a:t>
            </a:r>
            <a:r>
              <a:rPr lang="en-US" sz="1400" dirty="0" smtClean="0">
                <a:latin typeface="Times New Roman" panose="02020603050405020304" pitchFamily="18" charset="0"/>
                <a:cs typeface="Times New Roman" panose="02020603050405020304" pitchFamily="18" charset="0"/>
              </a:rPr>
              <a:t>of Arts </a:t>
            </a:r>
            <a:r>
              <a:rPr lang="en-US" sz="1400" smtClean="0">
                <a:latin typeface="Times New Roman" panose="02020603050405020304" pitchFamily="18" charset="0"/>
                <a:cs typeface="Times New Roman" panose="02020603050405020304" pitchFamily="18" charset="0"/>
              </a:rPr>
              <a:t>and Sciences) and the Department of Management (School of Business) to </a:t>
            </a:r>
            <a:br>
              <a:rPr lang="en-US" sz="1400" smtClean="0">
                <a:latin typeface="Times New Roman" panose="02020603050405020304" pitchFamily="18" charset="0"/>
                <a:cs typeface="Times New Roman" panose="02020603050405020304" pitchFamily="18" charset="0"/>
              </a:rPr>
            </a:br>
            <a:r>
              <a:rPr lang="en-US" sz="1400">
                <a:latin typeface="Times New Roman" panose="02020603050405020304" pitchFamily="18" charset="0"/>
                <a:cs typeface="Times New Roman" panose="02020603050405020304" pitchFamily="18" charset="0"/>
              </a:rPr>
              <a:t> </a:t>
            </a:r>
            <a:r>
              <a:rPr lang="en-US" sz="1400" smtClean="0">
                <a:latin typeface="Times New Roman" panose="02020603050405020304" pitchFamily="18" charset="0"/>
                <a:cs typeface="Times New Roman" panose="02020603050405020304" pitchFamily="18" charset="0"/>
              </a:rPr>
              <a:t>       establish an interdisciplinary undergraduate </a:t>
            </a:r>
            <a:r>
              <a:rPr lang="en-US" sz="1400" dirty="0" smtClean="0">
                <a:latin typeface="Times New Roman" panose="02020603050405020304" pitchFamily="18" charset="0"/>
                <a:cs typeface="Times New Roman" panose="02020603050405020304" pitchFamily="18" charset="0"/>
              </a:rPr>
              <a:t>major </a:t>
            </a:r>
            <a:r>
              <a:rPr lang="en-US" sz="1400" smtClean="0">
                <a:latin typeface="Times New Roman" panose="02020603050405020304" pitchFamily="18" charset="0"/>
                <a:cs typeface="Times New Roman" panose="02020603050405020304" pitchFamily="18" charset="0"/>
              </a:rPr>
              <a:t>in Monkey Business </a:t>
            </a:r>
            <a:r>
              <a:rPr lang="en-US" sz="1400" dirty="0" smtClean="0">
                <a:latin typeface="Times New Roman" panose="02020603050405020304" pitchFamily="18" charset="0"/>
                <a:cs typeface="Times New Roman" panose="02020603050405020304" pitchFamily="18" charset="0"/>
              </a:rPr>
              <a:t>as approved by the </a:t>
            </a:r>
            <a:r>
              <a:rPr lang="en-US" sz="1400" smtClean="0">
                <a:latin typeface="Times New Roman" panose="02020603050405020304" pitchFamily="18" charset="0"/>
                <a:cs typeface="Times New Roman" panose="02020603050405020304" pitchFamily="18" charset="0"/>
              </a:rPr>
              <a:t>Undergraduate </a:t>
            </a:r>
          </a:p>
          <a:p>
            <a:r>
              <a:rPr lang="en-US" sz="1400" smtClean="0">
                <a:latin typeface="Times New Roman" panose="02020603050405020304" pitchFamily="18" charset="0"/>
                <a:cs typeface="Times New Roman" panose="02020603050405020304" pitchFamily="18" charset="0"/>
              </a:rPr>
              <a:t>        Academic </a:t>
            </a:r>
            <a:r>
              <a:rPr lang="en-US" sz="1400" dirty="0" smtClean="0">
                <a:latin typeface="Times New Roman" panose="02020603050405020304" pitchFamily="18" charset="0"/>
                <a:cs typeface="Times New Roman" panose="02020603050405020304" pitchFamily="18" charset="0"/>
              </a:rPr>
              <a:t>Council </a:t>
            </a:r>
            <a:r>
              <a:rPr lang="en-US" sz="1400" smtClean="0">
                <a:latin typeface="Times New Roman" panose="02020603050405020304" pitchFamily="18" charset="0"/>
                <a:cs typeface="Times New Roman" panose="02020603050405020304" pitchFamily="18" charset="0"/>
              </a:rPr>
              <a:t>and the University </a:t>
            </a:r>
            <a:r>
              <a:rPr lang="en-US" sz="1400" dirty="0" smtClean="0">
                <a:latin typeface="Times New Roman" panose="02020603050405020304" pitchFamily="18" charset="0"/>
                <a:cs typeface="Times New Roman" panose="02020603050405020304" pitchFamily="18" charset="0"/>
              </a:rPr>
              <a:t>Planning &amp; Policy Council. </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That the proposed program become effective in the </a:t>
            </a:r>
            <a:r>
              <a:rPr lang="en-US" sz="1400" smtClean="0">
                <a:latin typeface="Times New Roman" panose="02020603050405020304" pitchFamily="18" charset="0"/>
                <a:cs typeface="Times New Roman" panose="02020603050405020304" pitchFamily="18" charset="0"/>
              </a:rPr>
              <a:t>Spring 2016 </a:t>
            </a:r>
            <a:r>
              <a:rPr lang="en-US" sz="1400" dirty="0" smtClean="0">
                <a:latin typeface="Times New Roman" panose="02020603050405020304" pitchFamily="18" charset="0"/>
                <a:cs typeface="Times New Roman" panose="02020603050405020304" pitchFamily="18" charset="0"/>
              </a:rPr>
              <a:t>semester.</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That this proposal be forwarded to the President for approval.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55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3731021" cy="369332"/>
          </a:xfrm>
          <a:prstGeom prst="rect">
            <a:avLst/>
          </a:prstGeom>
          <a:noFill/>
        </p:spPr>
        <p:txBody>
          <a:bodyPr wrap="none" rtlCol="0">
            <a:spAutoFit/>
          </a:bodyPr>
          <a:lstStyle/>
          <a:p>
            <a:r>
              <a:rPr lang="en-US" b="1" dirty="0" smtClean="0">
                <a:solidFill>
                  <a:srgbClr val="FFFF99"/>
                </a:solidFill>
              </a:rPr>
              <a:t>Approval of Minutes of May 11, 2015</a:t>
            </a:r>
            <a:endParaRPr lang="en-US" b="1" dirty="0">
              <a:solidFill>
                <a:srgbClr val="FFFF99"/>
              </a:solidFill>
            </a:endParaRPr>
          </a:p>
        </p:txBody>
      </p:sp>
    </p:spTree>
    <p:extLst>
      <p:ext uri="{BB962C8B-B14F-4D97-AF65-F5344CB8AC3E}">
        <p14:creationId xmlns:p14="http://schemas.microsoft.com/office/powerpoint/2010/main" val="20781382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64468" y="1600200"/>
            <a:ext cx="5670720" cy="461665"/>
          </a:xfrm>
          <a:prstGeom prst="rect">
            <a:avLst/>
          </a:prstGeom>
          <a:noFill/>
        </p:spPr>
        <p:txBody>
          <a:bodyPr wrap="none" rtlCol="0">
            <a:spAutoFit/>
          </a:bodyPr>
          <a:lstStyle/>
          <a:p>
            <a:r>
              <a:rPr lang="en-US" sz="2400" dirty="0" smtClean="0"/>
              <a:t>Motion to approve (</a:t>
            </a:r>
            <a:r>
              <a:rPr lang="en-US" sz="2400" i="1" dirty="0" smtClean="0"/>
              <a:t>imaginary</a:t>
            </a:r>
            <a:r>
              <a:rPr lang="en-US" sz="2400" dirty="0" smtClean="0"/>
              <a:t>) </a:t>
            </a:r>
            <a:r>
              <a:rPr lang="en-US" sz="2400" smtClean="0"/>
              <a:t>Bill </a:t>
            </a:r>
            <a:r>
              <a:rPr lang="en-US" sz="2400" smtClean="0"/>
              <a:t>1516-01I</a:t>
            </a:r>
            <a:endParaRPr lang="en-US" sz="2400" dirty="0"/>
          </a:p>
        </p:txBody>
      </p:sp>
      <p:sp>
        <p:nvSpPr>
          <p:cNvPr id="3" name="TextBox 2"/>
          <p:cNvSpPr txBox="1"/>
          <p:nvPr/>
        </p:nvSpPr>
        <p:spPr>
          <a:xfrm>
            <a:off x="3418721" y="2362200"/>
            <a:ext cx="1656223" cy="1200329"/>
          </a:xfrm>
          <a:prstGeom prst="rect">
            <a:avLst/>
          </a:prstGeom>
          <a:noFill/>
        </p:spPr>
        <p:txBody>
          <a:bodyPr wrap="none" rtlCol="0">
            <a:spAutoFit/>
          </a:bodyPr>
          <a:lstStyle/>
          <a:p>
            <a:pPr marL="342900" indent="-342900">
              <a:buAutoNum type="alphaUcParenR"/>
            </a:pPr>
            <a:r>
              <a:rPr lang="en-US" sz="2400" dirty="0" smtClean="0"/>
              <a:t>In Favor</a:t>
            </a:r>
          </a:p>
          <a:p>
            <a:pPr marL="342900" indent="-342900">
              <a:buAutoNum type="alphaUcParenR"/>
            </a:pPr>
            <a:r>
              <a:rPr lang="en-US" sz="2400" dirty="0" smtClean="0"/>
              <a:t>Opposed</a:t>
            </a:r>
          </a:p>
          <a:p>
            <a:pPr marL="342900" indent="-342900">
              <a:buAutoNum type="alphaUcParenR"/>
            </a:pPr>
            <a:r>
              <a:rPr lang="en-US" sz="2400" dirty="0" smtClean="0"/>
              <a:t>Abstain</a:t>
            </a:r>
            <a:endParaRPr lang="en-US" sz="2400" dirty="0"/>
          </a:p>
        </p:txBody>
      </p:sp>
    </p:spTree>
    <p:extLst>
      <p:ext uri="{BB962C8B-B14F-4D97-AF65-F5344CB8AC3E}">
        <p14:creationId xmlns:p14="http://schemas.microsoft.com/office/powerpoint/2010/main" val="4896309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76813" y="263880"/>
            <a:ext cx="2398413" cy="523220"/>
          </a:xfrm>
          <a:prstGeom prst="rect">
            <a:avLst/>
          </a:prstGeom>
          <a:noFill/>
        </p:spPr>
        <p:txBody>
          <a:bodyPr wrap="none" rtlCol="0">
            <a:spAutoFit/>
          </a:bodyPr>
          <a:lstStyle/>
          <a:p>
            <a:pPr algn="ctr"/>
            <a:r>
              <a:rPr lang="en-US" sz="1400" b="1" i="1" dirty="0" smtClean="0">
                <a:latin typeface="Times New Roman" panose="02020603050405020304" pitchFamily="18" charset="0"/>
                <a:cs typeface="Times New Roman" panose="02020603050405020304" pitchFamily="18" charset="0"/>
              </a:rPr>
              <a:t>Imaginary</a:t>
            </a:r>
          </a:p>
          <a:p>
            <a:pPr algn="ctr"/>
            <a:r>
              <a:rPr lang="en-US" sz="1400" b="1" dirty="0" smtClean="0">
                <a:latin typeface="Times New Roman" panose="02020603050405020304" pitchFamily="18" charset="0"/>
                <a:cs typeface="Times New Roman" panose="02020603050405020304" pitchFamily="18" charset="0"/>
              </a:rPr>
              <a:t>Senate </a:t>
            </a:r>
            <a:r>
              <a:rPr lang="en-US" sz="1400" b="1" smtClean="0">
                <a:latin typeface="Times New Roman" panose="02020603050405020304" pitchFamily="18" charset="0"/>
                <a:cs typeface="Times New Roman" panose="02020603050405020304" pitchFamily="18" charset="0"/>
              </a:rPr>
              <a:t>Resolution </a:t>
            </a:r>
            <a:r>
              <a:rPr lang="en-US" sz="1400" b="1" smtClean="0">
                <a:latin typeface="Times New Roman" panose="02020603050405020304" pitchFamily="18" charset="0"/>
                <a:cs typeface="Times New Roman" panose="02020603050405020304" pitchFamily="18" charset="0"/>
              </a:rPr>
              <a:t>1314-17IR</a:t>
            </a:r>
            <a:endParaRPr lang="en-US" sz="1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987525" y="525490"/>
            <a:ext cx="3092962" cy="954107"/>
          </a:xfrm>
          <a:prstGeom prst="rect">
            <a:avLst/>
          </a:prstGeom>
          <a:noFill/>
        </p:spPr>
        <p:txBody>
          <a:bodyPr wrap="none" rtlCol="0">
            <a:spAutoFit/>
          </a:bodyPr>
          <a:lstStyle/>
          <a:p>
            <a:pPr algn="ctr"/>
            <a:r>
              <a:rPr lang="en-US" sz="1400" b="1" dirty="0" smtClean="0">
                <a:latin typeface="Times New Roman" panose="02020603050405020304" pitchFamily="18" charset="0"/>
                <a:cs typeface="Times New Roman" panose="02020603050405020304" pitchFamily="18" charset="0"/>
              </a:rPr>
              <a:t>UNIVERSITY SENATE</a:t>
            </a:r>
          </a:p>
          <a:p>
            <a:pPr algn="ctr"/>
            <a:endParaRPr lang="en-US" sz="1400" dirty="0">
              <a:latin typeface="Times New Roman" panose="02020603050405020304" pitchFamily="18" charset="0"/>
              <a:cs typeface="Times New Roman" panose="02020603050405020304" pitchFamily="18" charset="0"/>
            </a:endParaRPr>
          </a:p>
          <a:p>
            <a:pPr algn="ctr"/>
            <a:r>
              <a:rPr lang="en-US" sz="1400" dirty="0" smtClean="0">
                <a:latin typeface="Times New Roman" panose="02020603050405020304" pitchFamily="18" charset="0"/>
                <a:cs typeface="Times New Roman" panose="02020603050405020304" pitchFamily="18" charset="0"/>
              </a:rPr>
              <a:t>UNIVERSITY AT ALBANY</a:t>
            </a:r>
          </a:p>
          <a:p>
            <a:pPr algn="ctr"/>
            <a:r>
              <a:rPr lang="en-US" sz="1400" dirty="0" smtClean="0">
                <a:latin typeface="Times New Roman" panose="02020603050405020304" pitchFamily="18" charset="0"/>
                <a:cs typeface="Times New Roman" panose="02020603050405020304" pitchFamily="18" charset="0"/>
              </a:rPr>
              <a:t>STATE UNIVERSITY OF NEW YORK</a:t>
            </a:r>
            <a:endParaRPr lang="en-US"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15686" y="1676400"/>
            <a:ext cx="3462807" cy="738664"/>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Introduced by:	ULC</a:t>
            </a: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Date:		November 12, 2013</a:t>
            </a:r>
          </a:p>
        </p:txBody>
      </p:sp>
      <p:sp>
        <p:nvSpPr>
          <p:cNvPr id="6" name="TextBox 5"/>
          <p:cNvSpPr txBox="1"/>
          <p:nvPr/>
        </p:nvSpPr>
        <p:spPr>
          <a:xfrm>
            <a:off x="1066800" y="2876805"/>
            <a:ext cx="6635278" cy="307777"/>
          </a:xfrm>
          <a:prstGeom prst="rect">
            <a:avLst/>
          </a:prstGeom>
          <a:noFill/>
        </p:spPr>
        <p:txBody>
          <a:bodyPr wrap="none" rtlCol="0">
            <a:spAutoFit/>
          </a:bodyPr>
          <a:lstStyle/>
          <a:p>
            <a:r>
              <a:rPr lang="en-US" sz="1400" b="1" dirty="0" smtClean="0">
                <a:latin typeface="Times New Roman" panose="02020603050405020304" pitchFamily="18" charset="0"/>
                <a:cs typeface="Times New Roman" panose="02020603050405020304" pitchFamily="18" charset="0"/>
              </a:rPr>
              <a:t>RESOLUTION TO PROVIDE COOKIES AND COFFEE AT SENATE MEETINGS</a:t>
            </a:r>
            <a:endParaRPr lang="en-US" sz="14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581400"/>
            <a:ext cx="7702686" cy="2031325"/>
          </a:xfrm>
          <a:prstGeom prst="rect">
            <a:avLst/>
          </a:prstGeom>
          <a:noFill/>
        </p:spPr>
        <p:txBody>
          <a:bodyPr wrap="none" rtlCol="0">
            <a:spAutoFit/>
          </a:bodyPr>
          <a:lstStyle/>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Whereas Senators are very busy people and often do not have time for lunch;</a:t>
            </a:r>
          </a:p>
          <a:p>
            <a:endParaRPr lang="en-US"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Whereas Senate meetings are held mid-afternoon at 2:45;</a:t>
            </a:r>
          </a:p>
          <a:p>
            <a:endParaRPr lang="en-US" sz="14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Whereas sugar and caffeine facilitate efficiency;</a:t>
            </a:r>
          </a:p>
          <a:p>
            <a:endParaRPr lang="en-US" sz="1400" dirty="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Be it resolved that the University Senate endorses the provision of cookies and coffee at Senate meetings.</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87128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698170"/>
            <a:ext cx="6785832" cy="461665"/>
          </a:xfrm>
          <a:prstGeom prst="rect">
            <a:avLst/>
          </a:prstGeom>
          <a:noFill/>
        </p:spPr>
        <p:txBody>
          <a:bodyPr wrap="none" rtlCol="0">
            <a:spAutoFit/>
          </a:bodyPr>
          <a:lstStyle/>
          <a:p>
            <a:r>
              <a:rPr lang="en-US" sz="2400" dirty="0" smtClean="0"/>
              <a:t>Motion to approve (</a:t>
            </a:r>
            <a:r>
              <a:rPr lang="en-US" sz="2400" i="1" dirty="0" smtClean="0"/>
              <a:t>imaginary</a:t>
            </a:r>
            <a:r>
              <a:rPr lang="en-US" sz="2400" dirty="0" smtClean="0"/>
              <a:t>) </a:t>
            </a:r>
            <a:r>
              <a:rPr lang="en-US" sz="2400" smtClean="0"/>
              <a:t>Resolution </a:t>
            </a:r>
            <a:r>
              <a:rPr lang="en-US" sz="2400" smtClean="0"/>
              <a:t>1314-17IR</a:t>
            </a:r>
            <a:endParaRPr lang="en-US" sz="2400" dirty="0"/>
          </a:p>
        </p:txBody>
      </p:sp>
      <p:sp>
        <p:nvSpPr>
          <p:cNvPr id="3" name="TextBox 2"/>
          <p:cNvSpPr txBox="1"/>
          <p:nvPr/>
        </p:nvSpPr>
        <p:spPr>
          <a:xfrm>
            <a:off x="3418721" y="2362200"/>
            <a:ext cx="1656223" cy="1200329"/>
          </a:xfrm>
          <a:prstGeom prst="rect">
            <a:avLst/>
          </a:prstGeom>
          <a:noFill/>
        </p:spPr>
        <p:txBody>
          <a:bodyPr wrap="none" rtlCol="0">
            <a:spAutoFit/>
          </a:bodyPr>
          <a:lstStyle/>
          <a:p>
            <a:pPr marL="342900" indent="-342900">
              <a:buAutoNum type="alphaUcParenR"/>
            </a:pPr>
            <a:r>
              <a:rPr lang="en-US" sz="2400" dirty="0" smtClean="0"/>
              <a:t>In Favor</a:t>
            </a:r>
          </a:p>
          <a:p>
            <a:pPr marL="342900" indent="-342900">
              <a:buAutoNum type="alphaUcParenR"/>
            </a:pPr>
            <a:r>
              <a:rPr lang="en-US" sz="2400" dirty="0" smtClean="0"/>
              <a:t>Opposed</a:t>
            </a:r>
          </a:p>
          <a:p>
            <a:pPr marL="342900" indent="-342900">
              <a:buAutoNum type="alphaUcParenR"/>
            </a:pPr>
            <a:r>
              <a:rPr lang="en-US" sz="2400" dirty="0" smtClean="0"/>
              <a:t>Abstain</a:t>
            </a:r>
            <a:endParaRPr lang="en-US" sz="2400" dirty="0"/>
          </a:p>
        </p:txBody>
      </p:sp>
    </p:spTree>
    <p:extLst>
      <p:ext uri="{BB962C8B-B14F-4D97-AF65-F5344CB8AC3E}">
        <p14:creationId xmlns:p14="http://schemas.microsoft.com/office/powerpoint/2010/main" val="3310420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04198" y="230085"/>
            <a:ext cx="3177152" cy="523220"/>
          </a:xfrm>
          <a:prstGeom prst="rect">
            <a:avLst/>
          </a:prstGeom>
          <a:noFill/>
        </p:spPr>
        <p:txBody>
          <a:bodyPr wrap="none" rtlCol="0">
            <a:spAutoFit/>
          </a:bodyPr>
          <a:lstStyle/>
          <a:p>
            <a:pPr algn="ctr"/>
            <a:r>
              <a:rPr lang="en-US" sz="1400" b="1" i="1" dirty="0" smtClean="0">
                <a:latin typeface="Times New Roman" panose="02020603050405020304" pitchFamily="18" charset="0"/>
                <a:cs typeface="Times New Roman" panose="02020603050405020304" pitchFamily="18" charset="0"/>
              </a:rPr>
              <a:t>Imaginary</a:t>
            </a:r>
          </a:p>
          <a:p>
            <a:pPr algn="ctr"/>
            <a:r>
              <a:rPr lang="en-US" sz="1400" b="1" dirty="0" smtClean="0">
                <a:latin typeface="Times New Roman" panose="02020603050405020304" pitchFamily="18" charset="0"/>
                <a:cs typeface="Times New Roman" panose="02020603050405020304" pitchFamily="18" charset="0"/>
              </a:rPr>
              <a:t>Senate Charter </a:t>
            </a:r>
            <a:r>
              <a:rPr lang="en-US" sz="1400" b="1" smtClean="0">
                <a:latin typeface="Times New Roman" panose="02020603050405020304" pitchFamily="18" charset="0"/>
                <a:cs typeface="Times New Roman" panose="02020603050405020304" pitchFamily="18" charset="0"/>
              </a:rPr>
              <a:t>Amendment </a:t>
            </a:r>
            <a:r>
              <a:rPr lang="en-US" sz="1400" b="1" smtClean="0">
                <a:latin typeface="Times New Roman" panose="02020603050405020304" pitchFamily="18" charset="0"/>
                <a:cs typeface="Times New Roman" panose="02020603050405020304" pitchFamily="18" charset="0"/>
              </a:rPr>
              <a:t>1314-08IA</a:t>
            </a:r>
            <a:endParaRPr lang="en-US" sz="1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2987524" y="525490"/>
            <a:ext cx="3092962" cy="954107"/>
          </a:xfrm>
          <a:prstGeom prst="rect">
            <a:avLst/>
          </a:prstGeom>
          <a:noFill/>
        </p:spPr>
        <p:txBody>
          <a:bodyPr wrap="none" rtlCol="0">
            <a:spAutoFit/>
          </a:bodyPr>
          <a:lstStyle/>
          <a:p>
            <a:pPr algn="ctr"/>
            <a:r>
              <a:rPr lang="en-US" sz="1400" b="1" dirty="0" smtClean="0">
                <a:latin typeface="Times New Roman" panose="02020603050405020304" pitchFamily="18" charset="0"/>
                <a:cs typeface="Times New Roman" panose="02020603050405020304" pitchFamily="18" charset="0"/>
              </a:rPr>
              <a:t>UNIVERSITY SENATE</a:t>
            </a:r>
          </a:p>
          <a:p>
            <a:pPr algn="ctr"/>
            <a:endParaRPr lang="en-US" sz="1400" dirty="0">
              <a:latin typeface="Times New Roman" panose="02020603050405020304" pitchFamily="18" charset="0"/>
              <a:cs typeface="Times New Roman" panose="02020603050405020304" pitchFamily="18" charset="0"/>
            </a:endParaRPr>
          </a:p>
          <a:p>
            <a:pPr algn="ctr"/>
            <a:r>
              <a:rPr lang="en-US" sz="1400" dirty="0" smtClean="0">
                <a:latin typeface="Times New Roman" panose="02020603050405020304" pitchFamily="18" charset="0"/>
                <a:cs typeface="Times New Roman" panose="02020603050405020304" pitchFamily="18" charset="0"/>
              </a:rPr>
              <a:t>UNIVERSITY AT ALBANY</a:t>
            </a:r>
          </a:p>
          <a:p>
            <a:pPr algn="ctr"/>
            <a:r>
              <a:rPr lang="en-US" sz="1400" dirty="0" smtClean="0">
                <a:latin typeface="Times New Roman" panose="02020603050405020304" pitchFamily="18" charset="0"/>
                <a:cs typeface="Times New Roman" panose="02020603050405020304" pitchFamily="18" charset="0"/>
              </a:rPr>
              <a:t>STATE UNIVERSITY OF NEW YORK</a:t>
            </a:r>
            <a:endParaRPr lang="en-US"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33400" y="1676400"/>
            <a:ext cx="3514104" cy="738664"/>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Introduced by:	Governance Council</a:t>
            </a: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Date:		October 15, 2014</a:t>
            </a:r>
          </a:p>
        </p:txBody>
      </p:sp>
      <p:sp>
        <p:nvSpPr>
          <p:cNvPr id="6" name="TextBox 5"/>
          <p:cNvSpPr txBox="1"/>
          <p:nvPr/>
        </p:nvSpPr>
        <p:spPr>
          <a:xfrm>
            <a:off x="1373525" y="2743199"/>
            <a:ext cx="6320961" cy="307777"/>
          </a:xfrm>
          <a:prstGeom prst="rect">
            <a:avLst/>
          </a:prstGeom>
          <a:noFill/>
        </p:spPr>
        <p:txBody>
          <a:bodyPr wrap="none" rtlCol="0">
            <a:spAutoFit/>
          </a:bodyPr>
          <a:lstStyle/>
          <a:p>
            <a:r>
              <a:rPr lang="en-US" sz="1400" b="1" dirty="0" smtClean="0">
                <a:latin typeface="Times New Roman" panose="02020603050405020304" pitchFamily="18" charset="0"/>
                <a:cs typeface="Times New Roman" panose="02020603050405020304" pitchFamily="18" charset="0"/>
              </a:rPr>
              <a:t>Amendment RE: Changing the Name of the Committee on Council Nominations</a:t>
            </a:r>
            <a:endParaRPr lang="en-US" sz="14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533400" y="3581400"/>
            <a:ext cx="5896166" cy="954107"/>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IT IS HEREBY PROPOSED THAT THE FOLLOWING BE ADOPTED:</a:t>
            </a:r>
          </a:p>
          <a:p>
            <a:endParaRPr lang="en-US" sz="1400" dirty="0" smtClean="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That the proposed amendment of the University Senate Charter be adopted.</a:t>
            </a:r>
          </a:p>
          <a:p>
            <a:pPr marL="285750" indent="-285750">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That this amendment go into effect in the Fall semester of 2015</a:t>
            </a:r>
          </a:p>
        </p:txBody>
      </p:sp>
      <p:sp>
        <p:nvSpPr>
          <p:cNvPr id="5" name="TextBox 4"/>
          <p:cNvSpPr txBox="1"/>
          <p:nvPr/>
        </p:nvSpPr>
        <p:spPr>
          <a:xfrm>
            <a:off x="533400" y="5181600"/>
            <a:ext cx="4858923" cy="1169551"/>
          </a:xfrm>
          <a:prstGeom prst="rect">
            <a:avLst/>
          </a:prstGeom>
          <a:noFill/>
        </p:spPr>
        <p:txBody>
          <a:bodyPr wrap="none" rtlCol="0">
            <a:spAutoFit/>
          </a:bodyPr>
          <a:lstStyle/>
          <a:p>
            <a:r>
              <a:rPr lang="en-US" sz="1400" dirty="0" smtClean="0">
                <a:latin typeface="Times New Roman" panose="02020603050405020304" pitchFamily="18" charset="0"/>
                <a:cs typeface="Times New Roman" panose="02020603050405020304" pitchFamily="18" charset="0"/>
              </a:rPr>
              <a:t>Current Charter:</a:t>
            </a:r>
          </a:p>
          <a:p>
            <a:r>
              <a:rPr lang="en-US" sz="1400" dirty="0" smtClean="0">
                <a:latin typeface="Times New Roman" panose="02020603050405020304" pitchFamily="18" charset="0"/>
                <a:cs typeface="Times New Roman" panose="02020603050405020304" pitchFamily="18" charset="0"/>
              </a:rPr>
              <a:t>X.1.5 The Committee on Council Nominations shall consist of…</a:t>
            </a: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Proposed Revision:</a:t>
            </a:r>
          </a:p>
          <a:p>
            <a:r>
              <a:rPr lang="en-US" sz="1400" dirty="0" smtClean="0">
                <a:latin typeface="Times New Roman" panose="02020603050405020304" pitchFamily="18" charset="0"/>
                <a:cs typeface="Times New Roman" panose="02020603050405020304" pitchFamily="18" charset="0"/>
              </a:rPr>
              <a:t>X.1.5 The Arm Twisting Council shall consist of…</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3309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5200" y="1600200"/>
            <a:ext cx="1583832" cy="461665"/>
          </a:xfrm>
          <a:prstGeom prst="rect">
            <a:avLst/>
          </a:prstGeom>
          <a:noFill/>
        </p:spPr>
        <p:txBody>
          <a:bodyPr wrap="none" rtlCol="0">
            <a:spAutoFit/>
          </a:bodyPr>
          <a:lstStyle/>
          <a:p>
            <a:r>
              <a:rPr lang="en-US" sz="2400" dirty="0" smtClean="0">
                <a:solidFill>
                  <a:srgbClr val="FFFF99"/>
                </a:solidFill>
              </a:rPr>
              <a:t>Questions?</a:t>
            </a:r>
            <a:endParaRPr lang="en-US" sz="2400" dirty="0">
              <a:solidFill>
                <a:srgbClr val="FFFF99"/>
              </a:solidFill>
            </a:endParaRPr>
          </a:p>
        </p:txBody>
      </p:sp>
    </p:spTree>
    <p:extLst>
      <p:ext uri="{BB962C8B-B14F-4D97-AF65-F5344CB8AC3E}">
        <p14:creationId xmlns:p14="http://schemas.microsoft.com/office/powerpoint/2010/main" val="32555183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600200"/>
            <a:ext cx="1467261" cy="369332"/>
          </a:xfrm>
          <a:prstGeom prst="rect">
            <a:avLst/>
          </a:prstGeom>
          <a:noFill/>
        </p:spPr>
        <p:txBody>
          <a:bodyPr wrap="none" rtlCol="0">
            <a:spAutoFit/>
          </a:bodyPr>
          <a:lstStyle/>
          <a:p>
            <a:r>
              <a:rPr lang="en-US" dirty="0" smtClean="0">
                <a:solidFill>
                  <a:srgbClr val="FFFF99"/>
                </a:solidFill>
              </a:rPr>
              <a:t>Other reports</a:t>
            </a:r>
            <a:endParaRPr lang="en-US" dirty="0">
              <a:solidFill>
                <a:srgbClr val="FFFF99"/>
              </a:solidFill>
            </a:endParaRPr>
          </a:p>
        </p:txBody>
      </p:sp>
    </p:spTree>
    <p:extLst>
      <p:ext uri="{BB962C8B-B14F-4D97-AF65-F5344CB8AC3E}">
        <p14:creationId xmlns:p14="http://schemas.microsoft.com/office/powerpoint/2010/main" val="4070315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1" y="1524000"/>
            <a:ext cx="5755384" cy="369332"/>
          </a:xfrm>
          <a:prstGeom prst="rect">
            <a:avLst/>
          </a:prstGeom>
        </p:spPr>
        <p:txBody>
          <a:bodyPr wrap="square">
            <a:spAutoFit/>
          </a:bodyPr>
          <a:lstStyle/>
          <a:p>
            <a:r>
              <a:rPr lang="en-US">
                <a:solidFill>
                  <a:srgbClr val="FFFF99"/>
                </a:solidFill>
              </a:rPr>
              <a:t>CHEH Update – </a:t>
            </a:r>
            <a:r>
              <a:rPr lang="en-US" smtClean="0">
                <a:solidFill>
                  <a:srgbClr val="FFFF99"/>
                </a:solidFill>
              </a:rPr>
              <a:t>Dean David </a:t>
            </a:r>
            <a:r>
              <a:rPr lang="en-US">
                <a:solidFill>
                  <a:srgbClr val="FFFF99"/>
                </a:solidFill>
              </a:rPr>
              <a:t>Rousseau</a:t>
            </a:r>
            <a:endParaRPr lang="en-US" dirty="0">
              <a:solidFill>
                <a:srgbClr val="FFFF99"/>
              </a:solidFill>
            </a:endParaRPr>
          </a:p>
        </p:txBody>
      </p:sp>
    </p:spTree>
    <p:extLst>
      <p:ext uri="{BB962C8B-B14F-4D97-AF65-F5344CB8AC3E}">
        <p14:creationId xmlns:p14="http://schemas.microsoft.com/office/powerpoint/2010/main" val="21850707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7543800" cy="1754326"/>
          </a:xfrm>
          <a:prstGeom prst="rect">
            <a:avLst/>
          </a:prstGeom>
        </p:spPr>
        <p:txBody>
          <a:bodyPr wrap="square">
            <a:spAutoFit/>
          </a:bodyPr>
          <a:lstStyle/>
          <a:p>
            <a:r>
              <a:rPr lang="en-US" b="1">
                <a:solidFill>
                  <a:srgbClr val="FFFF99"/>
                </a:solidFill>
              </a:rPr>
              <a:t>UFS (University Faculty Senator’s Report) – J. Philippe Abraham, Walter Little &amp; John </a:t>
            </a:r>
            <a:r>
              <a:rPr lang="en-US" b="1" smtClean="0">
                <a:solidFill>
                  <a:srgbClr val="FFFF99"/>
                </a:solidFill>
              </a:rPr>
              <a:t>Schmidt</a:t>
            </a:r>
          </a:p>
          <a:p>
            <a:endParaRPr lang="en-US" b="1"/>
          </a:p>
          <a:p>
            <a:r>
              <a:rPr lang="en-US" smtClean="0"/>
              <a:t>The </a:t>
            </a:r>
            <a:r>
              <a:rPr lang="en-US"/>
              <a:t>UFS Senators look forward to the Fall Plenary at Buffalo State on October 22-24.</a:t>
            </a:r>
          </a:p>
          <a:p>
            <a:r>
              <a:rPr lang="en-US" b="1"/>
              <a:t> </a:t>
            </a:r>
            <a:endParaRPr lang="en-US"/>
          </a:p>
        </p:txBody>
      </p:sp>
    </p:spTree>
    <p:extLst>
      <p:ext uri="{BB962C8B-B14F-4D97-AF65-F5344CB8AC3E}">
        <p14:creationId xmlns:p14="http://schemas.microsoft.com/office/powerpoint/2010/main" val="24070809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56846"/>
            <a:ext cx="8153400" cy="369332"/>
          </a:xfrm>
          <a:prstGeom prst="rect">
            <a:avLst/>
          </a:prstGeom>
          <a:noFill/>
        </p:spPr>
        <p:txBody>
          <a:bodyPr wrap="square" rtlCol="0">
            <a:spAutoFit/>
          </a:bodyPr>
          <a:lstStyle/>
          <a:p>
            <a:r>
              <a:rPr lang="en-US" b="1" dirty="0" smtClean="0">
                <a:solidFill>
                  <a:srgbClr val="FFFF99"/>
                </a:solidFill>
              </a:rPr>
              <a:t>Graduate Student Association Report – </a:t>
            </a:r>
            <a:r>
              <a:rPr lang="en-US" dirty="0" smtClean="0">
                <a:solidFill>
                  <a:srgbClr val="FFFF99"/>
                </a:solidFill>
              </a:rPr>
              <a:t>Robert Beach, GSA President</a:t>
            </a:r>
            <a:endParaRPr lang="en-US" sz="1600" dirty="0" smtClean="0">
              <a:solidFill>
                <a:srgbClr val="FFFF99"/>
              </a:solidFill>
            </a:endParaRPr>
          </a:p>
        </p:txBody>
      </p:sp>
      <p:sp>
        <p:nvSpPr>
          <p:cNvPr id="6" name="TextBox 5"/>
          <p:cNvSpPr txBox="1"/>
          <p:nvPr/>
        </p:nvSpPr>
        <p:spPr>
          <a:xfrm>
            <a:off x="354367" y="1454666"/>
            <a:ext cx="8229600" cy="4247317"/>
          </a:xfrm>
          <a:prstGeom prst="rect">
            <a:avLst/>
          </a:prstGeom>
          <a:noFill/>
        </p:spPr>
        <p:txBody>
          <a:bodyPr wrap="square" rtlCol="0">
            <a:spAutoFit/>
          </a:bodyPr>
          <a:lstStyle/>
          <a:p>
            <a:r>
              <a:rPr lang="en-US" dirty="0"/>
              <a:t>I am happy to report that we have put together an exceptional senate and senate council team in the GSA. Our representatives are as follows:</a:t>
            </a:r>
          </a:p>
          <a:p>
            <a:r>
              <a:rPr lang="en-US" dirty="0"/>
              <a:t> </a:t>
            </a:r>
          </a:p>
          <a:p>
            <a:r>
              <a:rPr lang="en-US" dirty="0"/>
              <a:t>GOV: Caitlin </a:t>
            </a:r>
            <a:r>
              <a:rPr lang="en-US" dirty="0" err="1"/>
              <a:t>Janiszewski</a:t>
            </a:r>
            <a:endParaRPr lang="en-US" dirty="0"/>
          </a:p>
          <a:p>
            <a:r>
              <a:rPr lang="en-US" dirty="0"/>
              <a:t>COR: Hanna </a:t>
            </a:r>
            <a:r>
              <a:rPr lang="en-US" dirty="0" err="1"/>
              <a:t>Pageau</a:t>
            </a:r>
            <a:r>
              <a:rPr lang="en-US" dirty="0"/>
              <a:t> (Lead Senator), </a:t>
            </a:r>
            <a:r>
              <a:rPr lang="en-US" dirty="0" err="1"/>
              <a:t>Hirah</a:t>
            </a:r>
            <a:r>
              <a:rPr lang="en-US" dirty="0"/>
              <a:t> Mir</a:t>
            </a:r>
          </a:p>
          <a:p>
            <a:r>
              <a:rPr lang="en-US" dirty="0"/>
              <a:t>GAC: Rebecca Prince, Cristina Herrera, Tiffany Charles (Senator)</a:t>
            </a:r>
          </a:p>
          <a:p>
            <a:r>
              <a:rPr lang="en-US" dirty="0"/>
              <a:t>UPPC: </a:t>
            </a:r>
            <a:r>
              <a:rPr lang="en-US" dirty="0" err="1"/>
              <a:t>Nakissa</a:t>
            </a:r>
            <a:r>
              <a:rPr lang="en-US" dirty="0"/>
              <a:t> </a:t>
            </a:r>
            <a:r>
              <a:rPr lang="en-US" dirty="0" err="1"/>
              <a:t>Jahanbani</a:t>
            </a:r>
            <a:r>
              <a:rPr lang="en-US" dirty="0"/>
              <a:t> (Senator)</a:t>
            </a:r>
          </a:p>
          <a:p>
            <a:r>
              <a:rPr lang="en-US" dirty="0"/>
              <a:t>UAC: Derek Ellis</a:t>
            </a:r>
          </a:p>
          <a:p>
            <a:r>
              <a:rPr lang="en-US" dirty="0"/>
              <a:t>ULC: </a:t>
            </a:r>
            <a:r>
              <a:rPr lang="en-US" dirty="0" err="1"/>
              <a:t>Yueyue</a:t>
            </a:r>
            <a:r>
              <a:rPr lang="en-US" dirty="0"/>
              <a:t> Wang</a:t>
            </a:r>
          </a:p>
          <a:p>
            <a:r>
              <a:rPr lang="en-US" dirty="0"/>
              <a:t>LISC: Nicholas </a:t>
            </a:r>
            <a:r>
              <a:rPr lang="en-US" dirty="0" err="1"/>
              <a:t>Schiraldi</a:t>
            </a:r>
            <a:endParaRPr lang="en-US" dirty="0"/>
          </a:p>
          <a:p>
            <a:r>
              <a:rPr lang="en-US" dirty="0"/>
              <a:t>CAA: Henry Curtis (Senator)</a:t>
            </a:r>
          </a:p>
          <a:p>
            <a:r>
              <a:rPr lang="en-US" dirty="0"/>
              <a:t> </a:t>
            </a:r>
          </a:p>
          <a:p>
            <a:r>
              <a:rPr lang="en-US" dirty="0"/>
              <a:t>The GSA itself is in a very good position. It has a pretty big budget and is seeing increased participation by graduate students. We are looking forward to a very productive year.</a:t>
            </a:r>
          </a:p>
        </p:txBody>
      </p:sp>
    </p:spTree>
    <p:extLst>
      <p:ext uri="{BB962C8B-B14F-4D97-AF65-F5344CB8AC3E}">
        <p14:creationId xmlns:p14="http://schemas.microsoft.com/office/powerpoint/2010/main" val="11121752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533400"/>
            <a:ext cx="7640578" cy="369332"/>
          </a:xfrm>
          <a:prstGeom prst="rect">
            <a:avLst/>
          </a:prstGeom>
          <a:noFill/>
        </p:spPr>
        <p:txBody>
          <a:bodyPr wrap="square" rtlCol="0">
            <a:spAutoFit/>
          </a:bodyPr>
          <a:lstStyle/>
          <a:p>
            <a:r>
              <a:rPr lang="en-US" b="1" dirty="0" smtClean="0">
                <a:solidFill>
                  <a:srgbClr val="FFFF99"/>
                </a:solidFill>
              </a:rPr>
              <a:t>Student Association Report – </a:t>
            </a:r>
            <a:r>
              <a:rPr lang="en-US" dirty="0" err="1">
                <a:solidFill>
                  <a:srgbClr val="FFFF99"/>
                </a:solidFill>
              </a:rPr>
              <a:t>Jarius</a:t>
            </a:r>
            <a:r>
              <a:rPr lang="en-US" dirty="0">
                <a:solidFill>
                  <a:srgbClr val="FFFF99"/>
                </a:solidFill>
              </a:rPr>
              <a:t> </a:t>
            </a:r>
            <a:r>
              <a:rPr lang="en-US" dirty="0" err="1">
                <a:solidFill>
                  <a:srgbClr val="FFFF99"/>
                </a:solidFill>
              </a:rPr>
              <a:t>Jemmot</a:t>
            </a:r>
            <a:r>
              <a:rPr lang="en-US" dirty="0">
                <a:solidFill>
                  <a:srgbClr val="FFFF99"/>
                </a:solidFill>
              </a:rPr>
              <a:t> I , Student Association President </a:t>
            </a:r>
            <a:endParaRPr lang="en-US" sz="1600" dirty="0">
              <a:solidFill>
                <a:srgbClr val="FFFF99"/>
              </a:solidFill>
            </a:endParaRPr>
          </a:p>
        </p:txBody>
      </p:sp>
      <p:sp>
        <p:nvSpPr>
          <p:cNvPr id="6" name="TextBox 5"/>
          <p:cNvSpPr txBox="1"/>
          <p:nvPr/>
        </p:nvSpPr>
        <p:spPr>
          <a:xfrm>
            <a:off x="457200" y="1219201"/>
            <a:ext cx="8255000" cy="116955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Nothing to report</a:t>
            </a:r>
          </a:p>
          <a:p>
            <a:endParaRPr lang="en-US" dirty="0"/>
          </a:p>
          <a:p>
            <a:endParaRPr lang="en-US" dirty="0"/>
          </a:p>
          <a:p>
            <a:endParaRPr lang="en-US" sz="1600" dirty="0"/>
          </a:p>
        </p:txBody>
      </p:sp>
    </p:spTree>
    <p:extLst>
      <p:ext uri="{BB962C8B-B14F-4D97-AF65-F5344CB8AC3E}">
        <p14:creationId xmlns:p14="http://schemas.microsoft.com/office/powerpoint/2010/main" val="1771272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3609169" cy="369332"/>
          </a:xfrm>
          <a:prstGeom prst="rect">
            <a:avLst/>
          </a:prstGeom>
          <a:noFill/>
        </p:spPr>
        <p:txBody>
          <a:bodyPr wrap="none" rtlCol="0">
            <a:spAutoFit/>
          </a:bodyPr>
          <a:lstStyle/>
          <a:p>
            <a:r>
              <a:rPr lang="en-US" b="1" dirty="0" smtClean="0">
                <a:solidFill>
                  <a:srgbClr val="FFFF99"/>
                </a:solidFill>
              </a:rPr>
              <a:t>President’s Report – Robert J. Jones</a:t>
            </a:r>
            <a:endParaRPr lang="en-US" b="1" dirty="0">
              <a:solidFill>
                <a:srgbClr val="FFFF99"/>
              </a:solidFill>
            </a:endParaRPr>
          </a:p>
        </p:txBody>
      </p:sp>
    </p:spTree>
    <p:extLst>
      <p:ext uri="{BB962C8B-B14F-4D97-AF65-F5344CB8AC3E}">
        <p14:creationId xmlns:p14="http://schemas.microsoft.com/office/powerpoint/2010/main" val="26135782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3505200" cy="369332"/>
          </a:xfrm>
          <a:prstGeom prst="rect">
            <a:avLst/>
          </a:prstGeom>
          <a:noFill/>
        </p:spPr>
        <p:txBody>
          <a:bodyPr wrap="square" rtlCol="0">
            <a:spAutoFit/>
          </a:bodyPr>
          <a:lstStyle/>
          <a:p>
            <a:r>
              <a:rPr lang="en-US" b="1" dirty="0" smtClean="0">
                <a:solidFill>
                  <a:srgbClr val="FFFF99"/>
                </a:solidFill>
              </a:rPr>
              <a:t>CAA – </a:t>
            </a:r>
            <a:r>
              <a:rPr lang="en-US" dirty="0" smtClean="0">
                <a:solidFill>
                  <a:srgbClr val="FFFF99"/>
                </a:solidFill>
              </a:rPr>
              <a:t>James Mower,  Chair</a:t>
            </a:r>
          </a:p>
        </p:txBody>
      </p:sp>
      <p:sp>
        <p:nvSpPr>
          <p:cNvPr id="6" name="TextBox 5"/>
          <p:cNvSpPr txBox="1"/>
          <p:nvPr/>
        </p:nvSpPr>
        <p:spPr>
          <a:xfrm>
            <a:off x="457200" y="1066800"/>
            <a:ext cx="81534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CAA is still forming committee assignments but otherwise has nothing to report.</a:t>
            </a:r>
          </a:p>
        </p:txBody>
      </p:sp>
    </p:spTree>
    <p:extLst>
      <p:ext uri="{BB962C8B-B14F-4D97-AF65-F5344CB8AC3E}">
        <p14:creationId xmlns:p14="http://schemas.microsoft.com/office/powerpoint/2010/main" val="211658333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368697"/>
            <a:ext cx="3107389"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CAFFECoR – </a:t>
            </a:r>
            <a:r>
              <a:rPr lang="en-US" dirty="0" smtClean="0">
                <a:solidFill>
                  <a:srgbClr val="FFFF99"/>
                </a:solidFill>
              </a:rPr>
              <a:t>Carol Jewell, Chair</a:t>
            </a:r>
          </a:p>
        </p:txBody>
      </p:sp>
      <p:sp>
        <p:nvSpPr>
          <p:cNvPr id="6" name="TextBox 5"/>
          <p:cNvSpPr txBox="1"/>
          <p:nvPr/>
        </p:nvSpPr>
        <p:spPr>
          <a:xfrm>
            <a:off x="228600" y="1219200"/>
            <a:ext cx="8229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a:t>CAFFECoR</a:t>
            </a:r>
            <a:r>
              <a:rPr lang="en-US" dirty="0"/>
              <a:t> met on Sept. 17. We discussed several issues, which we will work more on in the coming months, particularly as they relate to or impinge upon Academic Freedom.</a:t>
            </a:r>
          </a:p>
          <a:p>
            <a:r>
              <a:rPr lang="en-US" dirty="0"/>
              <a:t> </a:t>
            </a:r>
          </a:p>
        </p:txBody>
      </p:sp>
    </p:spTree>
    <p:extLst>
      <p:ext uri="{BB962C8B-B14F-4D97-AF65-F5344CB8AC3E}">
        <p14:creationId xmlns:p14="http://schemas.microsoft.com/office/powerpoint/2010/main" val="17399000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381000"/>
            <a:ext cx="302294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CERS – </a:t>
            </a:r>
            <a:r>
              <a:rPr lang="en-US" dirty="0" smtClean="0">
                <a:solidFill>
                  <a:srgbClr val="FFFF99"/>
                </a:solidFill>
              </a:rPr>
              <a:t>Michael </a:t>
            </a:r>
            <a:r>
              <a:rPr lang="en-US" dirty="0" err="1" smtClean="0">
                <a:solidFill>
                  <a:srgbClr val="FFFF99"/>
                </a:solidFill>
              </a:rPr>
              <a:t>Jerison</a:t>
            </a:r>
            <a:r>
              <a:rPr lang="en-US" dirty="0" smtClean="0">
                <a:solidFill>
                  <a:srgbClr val="FFFF99"/>
                </a:solidFill>
              </a:rPr>
              <a:t>,  Chair</a:t>
            </a:r>
          </a:p>
        </p:txBody>
      </p:sp>
      <p:sp>
        <p:nvSpPr>
          <p:cNvPr id="6" name="TextBox 5"/>
          <p:cNvSpPr txBox="1"/>
          <p:nvPr/>
        </p:nvSpPr>
        <p:spPr>
          <a:xfrm>
            <a:off x="381000" y="1295400"/>
            <a:ext cx="8229600" cy="369332"/>
          </a:xfrm>
          <a:prstGeom prst="rect">
            <a:avLst/>
          </a:prstGeom>
          <a:noFill/>
        </p:spPr>
        <p:txBody>
          <a:bodyPr wrap="square" rtlCol="0">
            <a:spAutoFit/>
          </a:bodyPr>
          <a:lstStyle/>
          <a:p>
            <a:pPr marL="285750" indent="-285750">
              <a:buFont typeface="Arial"/>
              <a:buChar char="•"/>
            </a:pPr>
            <a:r>
              <a:rPr lang="en-US" dirty="0"/>
              <a:t>Nothing to </a:t>
            </a:r>
            <a:r>
              <a:rPr lang="en-US" dirty="0" smtClean="0"/>
              <a:t>report</a:t>
            </a:r>
            <a:r>
              <a:rPr lang="en-US" dirty="0" smtClean="0">
                <a:solidFill>
                  <a:srgbClr val="0000CC"/>
                </a:solidFill>
              </a:rPr>
              <a:t>.</a:t>
            </a:r>
            <a:endParaRPr lang="en-US" dirty="0">
              <a:solidFill>
                <a:srgbClr val="0000CC"/>
              </a:solidFill>
            </a:endParaRPr>
          </a:p>
        </p:txBody>
      </p:sp>
    </p:spTree>
    <p:extLst>
      <p:ext uri="{BB962C8B-B14F-4D97-AF65-F5344CB8AC3E}">
        <p14:creationId xmlns:p14="http://schemas.microsoft.com/office/powerpoint/2010/main" val="1749596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2765565"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COR – </a:t>
            </a:r>
            <a:r>
              <a:rPr lang="en-US" dirty="0" smtClean="0">
                <a:solidFill>
                  <a:srgbClr val="FFFF99"/>
                </a:solidFill>
              </a:rPr>
              <a:t>Daniele </a:t>
            </a:r>
            <a:r>
              <a:rPr lang="en-US" dirty="0" err="1" smtClean="0">
                <a:solidFill>
                  <a:srgbClr val="FFFF99"/>
                </a:solidFill>
              </a:rPr>
              <a:t>Fabris</a:t>
            </a:r>
            <a:r>
              <a:rPr lang="en-US" dirty="0" smtClean="0">
                <a:solidFill>
                  <a:srgbClr val="FFFF99"/>
                </a:solidFill>
              </a:rPr>
              <a:t>, Chair</a:t>
            </a:r>
          </a:p>
        </p:txBody>
      </p:sp>
      <p:sp>
        <p:nvSpPr>
          <p:cNvPr id="6" name="TextBox 5"/>
          <p:cNvSpPr txBox="1"/>
          <p:nvPr/>
        </p:nvSpPr>
        <p:spPr>
          <a:xfrm>
            <a:off x="457200" y="1066800"/>
            <a:ext cx="8229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COR had its first meeting on September 17. We started to fill up the rosters of the various subcommittees and discussed the major item in the agenda, which consists of the new amendments of patent policies suggested by SUNY central. A document/report on this item will be percolating among the COR members</a:t>
            </a:r>
            <a:r>
              <a:rPr lang="en-US" dirty="0" smtClean="0"/>
              <a:t>.</a:t>
            </a:r>
            <a:endParaRPr lang="en-US" dirty="0"/>
          </a:p>
        </p:txBody>
      </p:sp>
    </p:spTree>
    <p:extLst>
      <p:ext uri="{BB962C8B-B14F-4D97-AF65-F5344CB8AC3E}">
        <p14:creationId xmlns:p14="http://schemas.microsoft.com/office/powerpoint/2010/main" val="8224155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304800"/>
            <a:ext cx="2687082"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CPCA – </a:t>
            </a:r>
            <a:r>
              <a:rPr lang="en-US" dirty="0" smtClean="0">
                <a:solidFill>
                  <a:srgbClr val="FFFF99"/>
                </a:solidFill>
              </a:rPr>
              <a:t>Lynn Warner, Chair</a:t>
            </a:r>
          </a:p>
        </p:txBody>
      </p:sp>
      <p:sp>
        <p:nvSpPr>
          <p:cNvPr id="6" name="TextBox 5"/>
          <p:cNvSpPr txBox="1"/>
          <p:nvPr/>
        </p:nvSpPr>
        <p:spPr>
          <a:xfrm>
            <a:off x="457200" y="1219200"/>
            <a:ext cx="82296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CPCA met on Sep 15 and reviewed 1 promotion case and 1 tenure and promotion case</a:t>
            </a:r>
            <a:r>
              <a:rPr lang="en-US" dirty="0" smtClean="0"/>
              <a:t>.</a:t>
            </a:r>
          </a:p>
          <a:p>
            <a:endParaRPr lang="en-US" dirty="0"/>
          </a:p>
          <a:p>
            <a:pPr marL="285750" indent="-285750">
              <a:buFont typeface="Arial" panose="020B0604020202020204" pitchFamily="34" charset="0"/>
              <a:buChar char="•"/>
            </a:pPr>
            <a:r>
              <a:rPr lang="en-US" dirty="0"/>
              <a:t>CPCA is scheduled to meet on Sep 28 to review 2 tenure and promotion cases.</a:t>
            </a:r>
          </a:p>
          <a:p>
            <a:r>
              <a:rPr lang="en-US" b="1" dirty="0"/>
              <a:t> </a:t>
            </a:r>
            <a:endParaRPr lang="en-US" dirty="0"/>
          </a:p>
        </p:txBody>
      </p:sp>
    </p:spTree>
    <p:extLst>
      <p:ext uri="{BB962C8B-B14F-4D97-AF65-F5344CB8AC3E}">
        <p14:creationId xmlns:p14="http://schemas.microsoft.com/office/powerpoint/2010/main" val="5017864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0850" y="457199"/>
            <a:ext cx="2939523"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GAC – </a:t>
            </a:r>
            <a:r>
              <a:rPr lang="en-US" dirty="0" smtClean="0">
                <a:solidFill>
                  <a:srgbClr val="FFFF99"/>
                </a:solidFill>
              </a:rPr>
              <a:t>Ronald </a:t>
            </a:r>
            <a:r>
              <a:rPr lang="en-US" dirty="0" err="1" smtClean="0">
                <a:solidFill>
                  <a:srgbClr val="FFFF99"/>
                </a:solidFill>
              </a:rPr>
              <a:t>Toseland</a:t>
            </a:r>
            <a:r>
              <a:rPr lang="en-US" dirty="0" smtClean="0">
                <a:solidFill>
                  <a:srgbClr val="FFFF99"/>
                </a:solidFill>
              </a:rPr>
              <a:t>, Chair</a:t>
            </a:r>
            <a:endParaRPr lang="en-US" sz="1600" dirty="0" smtClean="0">
              <a:solidFill>
                <a:srgbClr val="FFFF99"/>
              </a:solidFill>
            </a:endParaRPr>
          </a:p>
        </p:txBody>
      </p:sp>
      <p:sp>
        <p:nvSpPr>
          <p:cNvPr id="6" name="TextBox 5"/>
          <p:cNvSpPr txBox="1"/>
          <p:nvPr/>
        </p:nvSpPr>
        <p:spPr>
          <a:xfrm>
            <a:off x="469900" y="1219200"/>
            <a:ext cx="8229600"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Nothing to report</a:t>
            </a:r>
            <a:endParaRPr lang="en-US" dirty="0"/>
          </a:p>
        </p:txBody>
      </p:sp>
    </p:spTree>
    <p:extLst>
      <p:ext uri="{BB962C8B-B14F-4D97-AF65-F5344CB8AC3E}">
        <p14:creationId xmlns:p14="http://schemas.microsoft.com/office/powerpoint/2010/main" val="16094997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199" y="457200"/>
            <a:ext cx="2788777" cy="369332"/>
          </a:xfrm>
          <a:prstGeom prst="rect">
            <a:avLst/>
          </a:prstGeom>
          <a:noFill/>
        </p:spPr>
        <p:txBody>
          <a:bodyPr wrap="none" rtlCol="0">
            <a:spAutoFit/>
          </a:bodyPr>
          <a:lstStyle/>
          <a:p>
            <a:r>
              <a:rPr lang="en-US" b="1" dirty="0" smtClean="0">
                <a:solidFill>
                  <a:srgbClr val="FFFF99"/>
                </a:solidFill>
              </a:rPr>
              <a:t>GOV – </a:t>
            </a:r>
            <a:r>
              <a:rPr lang="en-US" dirty="0" smtClean="0">
                <a:solidFill>
                  <a:srgbClr val="FFFF99"/>
                </a:solidFill>
              </a:rPr>
              <a:t>James Collins,  Chair </a:t>
            </a:r>
          </a:p>
        </p:txBody>
      </p:sp>
      <p:sp>
        <p:nvSpPr>
          <p:cNvPr id="6" name="TextBox 5"/>
          <p:cNvSpPr txBox="1"/>
          <p:nvPr/>
        </p:nvSpPr>
        <p:spPr>
          <a:xfrm>
            <a:off x="457199" y="877669"/>
            <a:ext cx="8229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Nothing to report; the dates for the GOV meetings are scheduled</a:t>
            </a:r>
            <a:r>
              <a:rPr lang="en-US" dirty="0">
                <a:solidFill>
                  <a:srgbClr val="0000CC"/>
                </a:solidFill>
              </a:rPr>
              <a:t>.</a:t>
            </a:r>
          </a:p>
          <a:p>
            <a:r>
              <a:rPr lang="en-US" dirty="0">
                <a:solidFill>
                  <a:srgbClr val="0000CC"/>
                </a:solidFill>
              </a:rPr>
              <a:t> </a:t>
            </a:r>
          </a:p>
        </p:txBody>
      </p:sp>
    </p:spTree>
    <p:extLst>
      <p:ext uri="{BB962C8B-B14F-4D97-AF65-F5344CB8AC3E}">
        <p14:creationId xmlns:p14="http://schemas.microsoft.com/office/powerpoint/2010/main" val="6411553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06400" y="457200"/>
            <a:ext cx="3049809"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LISC – </a:t>
            </a:r>
            <a:r>
              <a:rPr lang="en-US" dirty="0" smtClean="0">
                <a:solidFill>
                  <a:srgbClr val="FFFF99"/>
                </a:solidFill>
              </a:rPr>
              <a:t>David </a:t>
            </a:r>
            <a:r>
              <a:rPr lang="en-US" dirty="0" err="1" smtClean="0">
                <a:solidFill>
                  <a:srgbClr val="FFFF99"/>
                </a:solidFill>
              </a:rPr>
              <a:t>Mamorella</a:t>
            </a:r>
            <a:r>
              <a:rPr lang="en-US" dirty="0" smtClean="0">
                <a:solidFill>
                  <a:srgbClr val="FFFF99"/>
                </a:solidFill>
              </a:rPr>
              <a:t>, Chair</a:t>
            </a:r>
          </a:p>
        </p:txBody>
      </p:sp>
      <p:sp>
        <p:nvSpPr>
          <p:cNvPr id="6" name="TextBox 5"/>
          <p:cNvSpPr txBox="1"/>
          <p:nvPr/>
        </p:nvSpPr>
        <p:spPr>
          <a:xfrm>
            <a:off x="406400" y="1295400"/>
            <a:ext cx="8229600" cy="646331"/>
          </a:xfrm>
          <a:prstGeom prst="rect">
            <a:avLst/>
          </a:prstGeom>
          <a:noFill/>
        </p:spPr>
        <p:txBody>
          <a:bodyPr wrap="square" rtlCol="0">
            <a:spAutoFit/>
          </a:bodyPr>
          <a:lstStyle/>
          <a:p>
            <a:pPr marL="285750" indent="-285750">
              <a:buFont typeface="Arial" panose="020B0604020202020204" pitchFamily="34" charset="0"/>
              <a:buChar char="•"/>
            </a:pPr>
            <a:r>
              <a:rPr lang="en-US" dirty="0"/>
              <a:t>LISC will have their first meeting on Sept. 21. </a:t>
            </a:r>
          </a:p>
          <a:p>
            <a:r>
              <a:rPr lang="en-US" dirty="0"/>
              <a:t> </a:t>
            </a:r>
          </a:p>
        </p:txBody>
      </p:sp>
    </p:spTree>
    <p:extLst>
      <p:ext uri="{BB962C8B-B14F-4D97-AF65-F5344CB8AC3E}">
        <p14:creationId xmlns:p14="http://schemas.microsoft.com/office/powerpoint/2010/main" val="14996241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33400"/>
            <a:ext cx="5535618" cy="369332"/>
          </a:xfrm>
          <a:prstGeom prst="rect">
            <a:avLst/>
          </a:prstGeom>
          <a:noFill/>
        </p:spPr>
        <p:txBody>
          <a:bodyPr wrap="none" rtlCol="0">
            <a:spAutoFit/>
          </a:bodyPr>
          <a:lstStyle/>
          <a:p>
            <a:r>
              <a:rPr lang="en-US" b="1" dirty="0" smtClean="0">
                <a:solidFill>
                  <a:srgbClr val="FFFF99"/>
                </a:solidFill>
              </a:rPr>
              <a:t>UAC – </a:t>
            </a:r>
            <a:r>
              <a:rPr lang="en-US" dirty="0" smtClean="0">
                <a:solidFill>
                  <a:srgbClr val="FFFF99"/>
                </a:solidFill>
              </a:rPr>
              <a:t>Karen </a:t>
            </a:r>
            <a:r>
              <a:rPr lang="en-US" dirty="0" err="1" smtClean="0">
                <a:solidFill>
                  <a:srgbClr val="FFFF99"/>
                </a:solidFill>
              </a:rPr>
              <a:t>Kiorpes</a:t>
            </a:r>
            <a:r>
              <a:rPr lang="en-US" dirty="0" smtClean="0">
                <a:solidFill>
                  <a:srgbClr val="FFFF99"/>
                </a:solidFill>
              </a:rPr>
              <a:t> and Christy Smith, </a:t>
            </a:r>
            <a:r>
              <a:rPr lang="en-US" dirty="0">
                <a:solidFill>
                  <a:srgbClr val="FFFF99"/>
                </a:solidFill>
              </a:rPr>
              <a:t>Co-Chairs</a:t>
            </a:r>
            <a:r>
              <a:rPr lang="en-US" b="1" dirty="0" smtClean="0">
                <a:solidFill>
                  <a:srgbClr val="FFFF99"/>
                </a:solidFill>
              </a:rPr>
              <a:t> </a:t>
            </a:r>
            <a:r>
              <a:rPr lang="en-US" dirty="0" smtClean="0">
                <a:solidFill>
                  <a:srgbClr val="FFFF99"/>
                </a:solidFill>
              </a:rPr>
              <a:t>(1 0f 2)</a:t>
            </a:r>
          </a:p>
        </p:txBody>
      </p:sp>
      <p:sp>
        <p:nvSpPr>
          <p:cNvPr id="6" name="TextBox 5"/>
          <p:cNvSpPr txBox="1"/>
          <p:nvPr/>
        </p:nvSpPr>
        <p:spPr>
          <a:xfrm>
            <a:off x="336550" y="1143000"/>
            <a:ext cx="8229600" cy="4062651"/>
          </a:xfrm>
          <a:prstGeom prst="rect">
            <a:avLst/>
          </a:prstGeom>
          <a:noFill/>
        </p:spPr>
        <p:txBody>
          <a:bodyPr wrap="square" rtlCol="0">
            <a:spAutoFit/>
          </a:bodyPr>
          <a:lstStyle/>
          <a:p>
            <a:r>
              <a:rPr lang="en-US" dirty="0"/>
              <a:t>Report of UAC Activity, May 7-September 15, 2015</a:t>
            </a:r>
          </a:p>
          <a:p>
            <a:endParaRPr lang="en-US" sz="1600" dirty="0" smtClean="0"/>
          </a:p>
          <a:p>
            <a:pPr marL="285750" indent="-285750">
              <a:buFont typeface="Arial" panose="020B0604020202020204" pitchFamily="34" charset="0"/>
              <a:buChar char="•"/>
            </a:pPr>
            <a:r>
              <a:rPr lang="en-US" sz="1600" dirty="0" smtClean="0"/>
              <a:t>The </a:t>
            </a:r>
            <a:r>
              <a:rPr lang="en-US" sz="1600" dirty="0"/>
              <a:t>Undergraduate Academic Council, led by Chair Robert </a:t>
            </a:r>
            <a:r>
              <a:rPr lang="en-US" sz="1600" dirty="0" err="1"/>
              <a:t>Yagelski</a:t>
            </a:r>
            <a:r>
              <a:rPr lang="en-US" sz="1600" dirty="0"/>
              <a:t>, held its last meeting of the 2014-2015 academic year on May 7. </a:t>
            </a:r>
          </a:p>
          <a:p>
            <a:endParaRPr lang="en-US" sz="1600" dirty="0" smtClean="0"/>
          </a:p>
          <a:p>
            <a:pPr marL="285750" indent="-285750">
              <a:buFont typeface="Arial" panose="020B0604020202020204" pitchFamily="34" charset="0"/>
              <a:buChar char="•"/>
            </a:pPr>
            <a:r>
              <a:rPr lang="en-US" sz="1600" dirty="0" smtClean="0"/>
              <a:t>The </a:t>
            </a:r>
            <a:r>
              <a:rPr lang="en-US" sz="1600" dirty="0"/>
              <a:t>Council reviewed and approved a proposal from the Psychology Department to change the terms of conditional readmission to the Psychology major from 2.50 in Psychology courses after completion of core courses to 2.75. This higher GPA requirement will increase the likelihood that students will meet the full admission requirements to the major the following semester.</a:t>
            </a:r>
          </a:p>
          <a:p>
            <a:pPr marL="285750" indent="-285750">
              <a:buFont typeface="Arial" panose="020B0604020202020204" pitchFamily="34" charset="0"/>
              <a:buChar char="•"/>
            </a:pPr>
            <a:endParaRPr lang="en-US" sz="1600" dirty="0" smtClean="0"/>
          </a:p>
          <a:p>
            <a:pPr marL="285750" indent="-285750">
              <a:buFont typeface="Arial" panose="020B0604020202020204" pitchFamily="34" charset="0"/>
              <a:buChar char="•"/>
            </a:pPr>
            <a:r>
              <a:rPr lang="en-US" sz="1600" dirty="0" smtClean="0"/>
              <a:t>The </a:t>
            </a:r>
            <a:r>
              <a:rPr lang="en-US" sz="1600" dirty="0"/>
              <a:t>Council also reviewed two proposals forwarded from the Provost and Vice Provost. English is proposing a Joint 3+2 Degree Program with the School of Foreign Languages of Shanghai University, and English/Liberal Studies submitted a proposal to create a new B.A./M.A. program. UAC does not need to act or vote on either proposal but reports support for them. GAC will review the proposals in the fall</a:t>
            </a:r>
            <a:r>
              <a:rPr lang="en-US" sz="1600" dirty="0" smtClean="0"/>
              <a:t>.</a:t>
            </a:r>
            <a:endParaRPr lang="en-US" sz="1600" dirty="0"/>
          </a:p>
        </p:txBody>
      </p:sp>
    </p:spTree>
    <p:extLst>
      <p:ext uri="{BB962C8B-B14F-4D97-AF65-F5344CB8AC3E}">
        <p14:creationId xmlns:p14="http://schemas.microsoft.com/office/powerpoint/2010/main" val="32117375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525963"/>
          </a:xfrm>
        </p:spPr>
        <p:txBody>
          <a:bodyPr>
            <a:normAutofit fontScale="92500" lnSpcReduction="10000"/>
          </a:bodyPr>
          <a:lstStyle/>
          <a:p>
            <a:r>
              <a:rPr lang="en-US" sz="1800" dirty="0"/>
              <a:t>The Curriculum and Honors Committee reported out approval of the following proposals:</a:t>
            </a:r>
          </a:p>
          <a:p>
            <a:r>
              <a:rPr lang="en-US" sz="1800" dirty="0"/>
              <a:t>Atmospheric and Environmental Sciences is revising the B.S. in Atmospheric Science. A new capstone course has been added and the program will require 70 credits, up from 66, in part because of the guidelines associated with SUNY Seamless Transfer initiatives</a:t>
            </a:r>
          </a:p>
          <a:p>
            <a:r>
              <a:rPr lang="en-US" sz="1800" dirty="0"/>
              <a:t>Chemistry is deactivating the Chemistry/Comprehensive Forensics Chemistry Emphasis B.S. since maintaining the Emphasis to meet the Forensic Science Education Programs Accreditation Commission was become unwieldy</a:t>
            </a:r>
          </a:p>
          <a:p>
            <a:r>
              <a:rPr lang="en-US" sz="1800" dirty="0"/>
              <a:t>Geography and Planning is revising the Globalization Studies language requirement so that it is clearer and simple</a:t>
            </a:r>
          </a:p>
          <a:p>
            <a:r>
              <a:rPr lang="en-US" sz="1800" dirty="0"/>
              <a:t>Political Science is clarifying the requirements of the B.A. to ensure 18 credits must be taken at the 300 or 400 level at that a minimum of 15 credits must be completed</a:t>
            </a:r>
          </a:p>
          <a:p>
            <a:r>
              <a:rPr lang="en-US" sz="1800" dirty="0"/>
              <a:t>The Committee on Admissions and Academic Standing reported that the subcommittee, Committee on Academic Standing has been meeting weekly to review student petitions for exceptions to academic policy. CAS will convene for two full days in June to review petitions for reinstatement from students who will be dismissed when grades are posted at the end of the semester. </a:t>
            </a:r>
          </a:p>
          <a:p>
            <a:pPr marL="0" indent="0">
              <a:buNone/>
            </a:pPr>
            <a:endParaRPr lang="en-US" sz="1600" dirty="0"/>
          </a:p>
        </p:txBody>
      </p:sp>
      <p:sp>
        <p:nvSpPr>
          <p:cNvPr id="4" name="Rectangle 3"/>
          <p:cNvSpPr/>
          <p:nvPr/>
        </p:nvSpPr>
        <p:spPr>
          <a:xfrm rot="10800000" flipV="1">
            <a:off x="457200" y="304800"/>
            <a:ext cx="6477000" cy="369332"/>
          </a:xfrm>
          <a:prstGeom prst="rect">
            <a:avLst/>
          </a:prstGeom>
        </p:spPr>
        <p:txBody>
          <a:bodyPr wrap="square">
            <a:spAutoFit/>
          </a:bodyPr>
          <a:lstStyle/>
          <a:p>
            <a:r>
              <a:rPr lang="en-US" b="1" dirty="0">
                <a:solidFill>
                  <a:srgbClr val="FFFF00"/>
                </a:solidFill>
              </a:rPr>
              <a:t>UAC – </a:t>
            </a:r>
            <a:r>
              <a:rPr lang="en-US" dirty="0">
                <a:solidFill>
                  <a:srgbClr val="FFFF00"/>
                </a:solidFill>
              </a:rPr>
              <a:t>Karen </a:t>
            </a:r>
            <a:r>
              <a:rPr lang="en-US" dirty="0" err="1">
                <a:solidFill>
                  <a:srgbClr val="FFFF00"/>
                </a:solidFill>
              </a:rPr>
              <a:t>Kiorpes</a:t>
            </a:r>
            <a:r>
              <a:rPr lang="en-US" dirty="0">
                <a:solidFill>
                  <a:srgbClr val="FFFF00"/>
                </a:solidFill>
              </a:rPr>
              <a:t> and Christy Smith, Co-Chairs</a:t>
            </a:r>
            <a:r>
              <a:rPr lang="en-US" b="1" dirty="0">
                <a:solidFill>
                  <a:srgbClr val="FFFF00"/>
                </a:solidFill>
              </a:rPr>
              <a:t> </a:t>
            </a:r>
            <a:r>
              <a:rPr lang="en-US" dirty="0" smtClean="0">
                <a:solidFill>
                  <a:srgbClr val="FFFF00"/>
                </a:solidFill>
              </a:rPr>
              <a:t>(2 </a:t>
            </a:r>
            <a:r>
              <a:rPr lang="en-US" dirty="0">
                <a:solidFill>
                  <a:srgbClr val="FFFF00"/>
                </a:solidFill>
              </a:rPr>
              <a:t>0f 2)</a:t>
            </a:r>
          </a:p>
        </p:txBody>
      </p:sp>
    </p:spTree>
    <p:extLst>
      <p:ext uri="{BB962C8B-B14F-4D97-AF65-F5344CB8AC3E}">
        <p14:creationId xmlns:p14="http://schemas.microsoft.com/office/powerpoint/2010/main" val="3624626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3225242" cy="369332"/>
          </a:xfrm>
          <a:prstGeom prst="rect">
            <a:avLst/>
          </a:prstGeom>
          <a:noFill/>
        </p:spPr>
        <p:txBody>
          <a:bodyPr wrap="none" rtlCol="0">
            <a:spAutoFit/>
          </a:bodyPr>
          <a:lstStyle/>
          <a:p>
            <a:r>
              <a:rPr lang="en-US" b="1" dirty="0" smtClean="0">
                <a:solidFill>
                  <a:srgbClr val="FFFF99"/>
                </a:solidFill>
              </a:rPr>
              <a:t>Provost’s Report – James Stellar</a:t>
            </a:r>
            <a:endParaRPr lang="en-US" b="1" dirty="0">
              <a:solidFill>
                <a:srgbClr val="FFFF99"/>
              </a:solidFill>
            </a:endParaRPr>
          </a:p>
        </p:txBody>
      </p:sp>
    </p:spTree>
    <p:extLst>
      <p:ext uri="{BB962C8B-B14F-4D97-AF65-F5344CB8AC3E}">
        <p14:creationId xmlns:p14="http://schemas.microsoft.com/office/powerpoint/2010/main" val="29955977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800" y="381000"/>
            <a:ext cx="3011530"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ULC – </a:t>
            </a:r>
            <a:r>
              <a:rPr lang="en-US" dirty="0" smtClean="0">
                <a:solidFill>
                  <a:srgbClr val="FFFF99"/>
                </a:solidFill>
              </a:rPr>
              <a:t>Michael Jaromin, Chair </a:t>
            </a:r>
          </a:p>
        </p:txBody>
      </p:sp>
      <p:sp>
        <p:nvSpPr>
          <p:cNvPr id="6" name="TextBox 5"/>
          <p:cNvSpPr txBox="1"/>
          <p:nvPr/>
        </p:nvSpPr>
        <p:spPr>
          <a:xfrm>
            <a:off x="476250" y="1219200"/>
            <a:ext cx="8229600" cy="369332"/>
          </a:xfrm>
          <a:prstGeom prst="rect">
            <a:avLst/>
          </a:prstGeom>
          <a:noFill/>
        </p:spPr>
        <p:txBody>
          <a:bodyPr wrap="square" rtlCol="0">
            <a:spAutoFit/>
          </a:bodyPr>
          <a:lstStyle/>
          <a:p>
            <a:pPr marL="285750" indent="-285750">
              <a:buFont typeface="Arial"/>
              <a:buChar char="•"/>
            </a:pPr>
            <a:r>
              <a:rPr lang="en-US" dirty="0" smtClean="0"/>
              <a:t>Nothing to report. </a:t>
            </a:r>
            <a:endParaRPr lang="en-US" dirty="0"/>
          </a:p>
        </p:txBody>
      </p:sp>
    </p:spTree>
    <p:extLst>
      <p:ext uri="{BB962C8B-B14F-4D97-AF65-F5344CB8AC3E}">
        <p14:creationId xmlns:p14="http://schemas.microsoft.com/office/powerpoint/2010/main" val="229985498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0850" y="304800"/>
            <a:ext cx="3401380" cy="61555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UPPC – </a:t>
            </a:r>
            <a:r>
              <a:rPr lang="en-US" dirty="0" err="1" smtClean="0">
                <a:solidFill>
                  <a:srgbClr val="FFFF99"/>
                </a:solidFill>
              </a:rPr>
              <a:t>Joette</a:t>
            </a:r>
            <a:r>
              <a:rPr lang="en-US" dirty="0" smtClean="0">
                <a:solidFill>
                  <a:srgbClr val="FFFF99"/>
                </a:solidFill>
              </a:rPr>
              <a:t> </a:t>
            </a:r>
            <a:r>
              <a:rPr lang="en-US" dirty="0" err="1" smtClean="0">
                <a:solidFill>
                  <a:srgbClr val="FFFF99"/>
                </a:solidFill>
              </a:rPr>
              <a:t>Stefl</a:t>
            </a:r>
            <a:r>
              <a:rPr lang="en-US" dirty="0" smtClean="0">
                <a:solidFill>
                  <a:srgbClr val="FFFF99"/>
                </a:solidFill>
              </a:rPr>
              <a:t>-Mabry,  Chair</a:t>
            </a:r>
          </a:p>
        </p:txBody>
      </p:sp>
      <p:sp>
        <p:nvSpPr>
          <p:cNvPr id="9" name="TextBox 8"/>
          <p:cNvSpPr txBox="1"/>
          <p:nvPr/>
        </p:nvSpPr>
        <p:spPr>
          <a:xfrm>
            <a:off x="533400" y="1066800"/>
            <a:ext cx="82296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Nothing to report; the first meeting is on September </a:t>
            </a:r>
            <a:r>
              <a:rPr lang="en-US" dirty="0" smtClean="0"/>
              <a:t>24</a:t>
            </a:r>
            <a:r>
              <a:rPr lang="en-US" dirty="0" smtClean="0">
                <a:solidFill>
                  <a:srgbClr val="0000CC"/>
                </a:solidFill>
              </a:rPr>
              <a:t>.</a:t>
            </a:r>
            <a:endParaRPr lang="en-US" dirty="0">
              <a:solidFill>
                <a:srgbClr val="0000CC"/>
              </a:solidFill>
            </a:endParaRPr>
          </a:p>
        </p:txBody>
      </p:sp>
    </p:spTree>
    <p:extLst>
      <p:ext uri="{BB962C8B-B14F-4D97-AF65-F5344CB8AC3E}">
        <p14:creationId xmlns:p14="http://schemas.microsoft.com/office/powerpoint/2010/main" val="229081521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76200"/>
            <a:ext cx="2095830" cy="1138773"/>
          </a:xfrm>
          <a:prstGeom prst="rect">
            <a:avLst/>
          </a:prstGeom>
          <a:noFill/>
        </p:spPr>
        <p:txBody>
          <a:bodyPr wrap="none" rtlCol="0">
            <a:spAutoFit/>
          </a:bodyPr>
          <a:lstStyle/>
          <a:p>
            <a:pPr marL="285750" indent="-285750">
              <a:buFont typeface="Arial" panose="020B0604020202020204" pitchFamily="34" charset="0"/>
              <a:buChar char="•"/>
            </a:pPr>
            <a:endParaRPr lang="en-US" sz="1600" b="1" dirty="0">
              <a:solidFill>
                <a:srgbClr val="000099"/>
              </a:solidFill>
            </a:endParaRPr>
          </a:p>
          <a:p>
            <a:r>
              <a:rPr lang="en-US" b="1" dirty="0" smtClean="0">
                <a:solidFill>
                  <a:srgbClr val="FFFF99"/>
                </a:solidFill>
              </a:rPr>
              <a:t>Unfinished Business</a:t>
            </a:r>
            <a:r>
              <a:rPr lang="en-US" b="1" dirty="0" smtClean="0">
                <a:solidFill>
                  <a:srgbClr val="000099"/>
                </a:solidFill>
              </a:rPr>
              <a:t/>
            </a:r>
            <a:br>
              <a:rPr lang="en-US" b="1" dirty="0" smtClean="0">
                <a:solidFill>
                  <a:srgbClr val="000099"/>
                </a:solidFill>
              </a:rPr>
            </a:br>
            <a:endParaRPr lang="en-US" b="1" dirty="0" smtClean="0">
              <a:solidFill>
                <a:srgbClr val="000099"/>
              </a:solidFill>
            </a:endParaRPr>
          </a:p>
          <a:p>
            <a:endParaRPr lang="en-US" sz="1600" b="1" dirty="0">
              <a:solidFill>
                <a:srgbClr val="000099"/>
              </a:solidFill>
            </a:endParaRPr>
          </a:p>
        </p:txBody>
      </p:sp>
      <p:sp>
        <p:nvSpPr>
          <p:cNvPr id="3" name="TextBox 2"/>
          <p:cNvSpPr txBox="1"/>
          <p:nvPr/>
        </p:nvSpPr>
        <p:spPr>
          <a:xfrm>
            <a:off x="0" y="693241"/>
            <a:ext cx="7162800" cy="923330"/>
          </a:xfrm>
          <a:prstGeom prst="rect">
            <a:avLst/>
          </a:prstGeom>
          <a:noFill/>
        </p:spPr>
        <p:txBody>
          <a:bodyPr wrap="square" rtlCol="0">
            <a:spAutoFit/>
          </a:bodyPr>
          <a:lstStyle/>
          <a:p>
            <a:pPr marL="742950" lvl="1" indent="-285750">
              <a:buFont typeface="Arial" panose="020B0604020202020204" pitchFamily="34" charset="0"/>
              <a:buChar char="•"/>
            </a:pPr>
            <a:r>
              <a:rPr lang="en-US" smtClean="0"/>
              <a:t>Senate Bill 1415-04:  Deactivate and Discontinue the Puerto </a:t>
            </a:r>
            <a:r>
              <a:rPr lang="en-US" dirty="0" smtClean="0"/>
              <a:t>Rican </a:t>
            </a:r>
            <a:r>
              <a:rPr lang="en-US" smtClean="0"/>
              <a:t>Studies Major in the Department of Latin American &amp; US Latino Studies</a:t>
            </a:r>
            <a:endParaRPr lang="en-US" b="1" dirty="0"/>
          </a:p>
        </p:txBody>
      </p:sp>
    </p:spTree>
    <p:extLst>
      <p:ext uri="{BB962C8B-B14F-4D97-AF65-F5344CB8AC3E}">
        <p14:creationId xmlns:p14="http://schemas.microsoft.com/office/powerpoint/2010/main" val="7077975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3550" y="392668"/>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463550" y="1066800"/>
            <a:ext cx="6051657" cy="369332"/>
          </a:xfrm>
          <a:prstGeom prst="rect">
            <a:avLst/>
          </a:prstGeom>
          <a:noFill/>
        </p:spPr>
        <p:txBody>
          <a:bodyPr wrap="none" rtlCol="0">
            <a:spAutoFit/>
          </a:bodyPr>
          <a:lstStyle/>
          <a:p>
            <a:r>
              <a:rPr lang="en-US" b="1" dirty="0" smtClean="0"/>
              <a:t>Election of Senators Selected by their Council as Council Chair</a:t>
            </a:r>
            <a:endParaRPr lang="en-US" b="1" dirty="0"/>
          </a:p>
        </p:txBody>
      </p:sp>
      <p:sp>
        <p:nvSpPr>
          <p:cNvPr id="4" name="TextBox 3"/>
          <p:cNvSpPr txBox="1"/>
          <p:nvPr/>
        </p:nvSpPr>
        <p:spPr>
          <a:xfrm>
            <a:off x="838200" y="1524000"/>
            <a:ext cx="6248400" cy="1077218"/>
          </a:xfrm>
          <a:prstGeom prst="rect">
            <a:avLst/>
          </a:prstGeom>
          <a:noFill/>
        </p:spPr>
        <p:txBody>
          <a:bodyPr wrap="square" rtlCol="0">
            <a:spAutoFit/>
          </a:bodyPr>
          <a:lstStyle/>
          <a:p>
            <a:r>
              <a:rPr lang="en-US" sz="1600" dirty="0" smtClean="0"/>
              <a:t>Senate Charter: VIII.3.3</a:t>
            </a:r>
            <a:r>
              <a:rPr lang="en-US" sz="1600" dirty="0"/>
              <a:t>. As stated in Article II Section 6.3 of the </a:t>
            </a:r>
            <a:r>
              <a:rPr lang="en-US" sz="1600" i="1" dirty="0"/>
              <a:t>Bylaws</a:t>
            </a:r>
            <a:r>
              <a:rPr lang="en-US" sz="1600" dirty="0"/>
              <a:t>, council chairs must be Senators. If a council is unable to elect a chair from among its Senators, it may nominate its chair-elect to be appointed for a one-year term as a Senator by the approval of the Senate</a:t>
            </a:r>
            <a:r>
              <a:rPr lang="en-US" sz="1600" dirty="0" smtClean="0"/>
              <a:t>.</a:t>
            </a:r>
            <a:endParaRPr lang="en-US" sz="1600" dirty="0"/>
          </a:p>
        </p:txBody>
      </p:sp>
      <p:sp>
        <p:nvSpPr>
          <p:cNvPr id="5" name="TextBox 4"/>
          <p:cNvSpPr txBox="1"/>
          <p:nvPr/>
        </p:nvSpPr>
        <p:spPr>
          <a:xfrm>
            <a:off x="1729858" y="2971800"/>
            <a:ext cx="3519040" cy="1077218"/>
          </a:xfrm>
          <a:prstGeom prst="rect">
            <a:avLst/>
          </a:prstGeom>
          <a:noFill/>
        </p:spPr>
        <p:txBody>
          <a:bodyPr wrap="none" rtlCol="0">
            <a:spAutoFit/>
          </a:bodyPr>
          <a:lstStyle/>
          <a:p>
            <a:pPr marL="285750" indent="-285750">
              <a:buFont typeface="Arial" panose="020B0604020202020204" pitchFamily="34" charset="0"/>
              <a:buChar char="•"/>
            </a:pPr>
            <a:r>
              <a:rPr lang="en-US" sz="1600" dirty="0" smtClean="0"/>
              <a:t>Christy Smith (UE), Co-Chair of UAC</a:t>
            </a:r>
          </a:p>
          <a:p>
            <a:pPr marL="285750" indent="-285750">
              <a:buFont typeface="Arial" panose="020B0604020202020204" pitchFamily="34" charset="0"/>
              <a:buChar char="•"/>
            </a:pPr>
            <a:r>
              <a:rPr lang="en-US" sz="1600" dirty="0" smtClean="0"/>
              <a:t>Ronald </a:t>
            </a:r>
            <a:r>
              <a:rPr lang="en-US" sz="1600" dirty="0" err="1" smtClean="0"/>
              <a:t>Toseland</a:t>
            </a:r>
            <a:r>
              <a:rPr lang="en-US" sz="1600" dirty="0" smtClean="0"/>
              <a:t> (CAS) , Chair of GAC</a:t>
            </a:r>
          </a:p>
          <a:p>
            <a:pPr marL="285750" indent="-285750">
              <a:buFont typeface="Arial" panose="020B0604020202020204" pitchFamily="34" charset="0"/>
              <a:buChar char="•"/>
            </a:pPr>
            <a:r>
              <a:rPr lang="en-US" sz="1600" dirty="0" smtClean="0"/>
              <a:t>Lynn Warner (SSW), Chair of UPPC</a:t>
            </a:r>
          </a:p>
          <a:p>
            <a:pPr marL="285750" indent="-285750">
              <a:buFont typeface="Arial" panose="020B0604020202020204" pitchFamily="34" charset="0"/>
              <a:buChar char="•"/>
            </a:pPr>
            <a:r>
              <a:rPr lang="en-US" sz="1600" dirty="0" smtClean="0"/>
              <a:t>Daniele </a:t>
            </a:r>
            <a:r>
              <a:rPr lang="en-US" sz="1600" dirty="0" err="1" smtClean="0"/>
              <a:t>Fabris</a:t>
            </a:r>
            <a:r>
              <a:rPr lang="en-US" sz="1600" dirty="0" smtClean="0"/>
              <a:t> (CAS),  Chair of COR</a:t>
            </a:r>
          </a:p>
        </p:txBody>
      </p:sp>
    </p:spTree>
    <p:extLst>
      <p:ext uri="{BB962C8B-B14F-4D97-AF65-F5344CB8AC3E}">
        <p14:creationId xmlns:p14="http://schemas.microsoft.com/office/powerpoint/2010/main" val="38361774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457200" y="1600591"/>
            <a:ext cx="4492961" cy="369332"/>
          </a:xfrm>
          <a:prstGeom prst="rect">
            <a:avLst/>
          </a:prstGeom>
          <a:noFill/>
        </p:spPr>
        <p:txBody>
          <a:bodyPr wrap="none" rtlCol="0">
            <a:spAutoFit/>
          </a:bodyPr>
          <a:lstStyle/>
          <a:p>
            <a:r>
              <a:rPr lang="en-US" b="1" dirty="0" smtClean="0"/>
              <a:t>Approval of Changes in Council Memberships</a:t>
            </a:r>
            <a:endParaRPr lang="en-US" b="1" dirty="0"/>
          </a:p>
        </p:txBody>
      </p:sp>
    </p:spTree>
    <p:extLst>
      <p:ext uri="{BB962C8B-B14F-4D97-AF65-F5344CB8AC3E}">
        <p14:creationId xmlns:p14="http://schemas.microsoft.com/office/powerpoint/2010/main" val="19201513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1497974" cy="369332"/>
          </a:xfrm>
          <a:prstGeom prst="rect">
            <a:avLst/>
          </a:prstGeom>
          <a:noFill/>
        </p:spPr>
        <p:txBody>
          <a:bodyPr wrap="none" rtlCol="0">
            <a:spAutoFit/>
          </a:bodyPr>
          <a:lstStyle/>
          <a:p>
            <a:r>
              <a:rPr lang="en-US" b="1" dirty="0" smtClean="0">
                <a:solidFill>
                  <a:srgbClr val="FFFF99"/>
                </a:solidFill>
              </a:rPr>
              <a:t>New Business</a:t>
            </a:r>
            <a:endParaRPr lang="en-US" b="1" dirty="0">
              <a:solidFill>
                <a:srgbClr val="FFFF99"/>
              </a:solidFill>
            </a:endParaRPr>
          </a:p>
        </p:txBody>
      </p:sp>
      <p:sp>
        <p:nvSpPr>
          <p:cNvPr id="3" name="TextBox 2"/>
          <p:cNvSpPr txBox="1"/>
          <p:nvPr/>
        </p:nvSpPr>
        <p:spPr>
          <a:xfrm>
            <a:off x="304800" y="838200"/>
            <a:ext cx="6858000" cy="1754326"/>
          </a:xfrm>
          <a:prstGeom prst="rect">
            <a:avLst/>
          </a:prstGeom>
          <a:noFill/>
        </p:spPr>
        <p:txBody>
          <a:bodyPr wrap="square" rtlCol="0">
            <a:spAutoFit/>
          </a:bodyPr>
          <a:lstStyle/>
          <a:p>
            <a:r>
              <a:rPr lang="en-US" b="1" smtClean="0"/>
              <a:t>Charter Amendment 1516-01A </a:t>
            </a:r>
          </a:p>
          <a:p>
            <a:r>
              <a:rPr lang="en-US" b="1" smtClean="0"/>
              <a:t>	Amendment </a:t>
            </a:r>
            <a:r>
              <a:rPr lang="en-US" b="1"/>
              <a:t>RE: Updates to Section X.4 (GAC)</a:t>
            </a:r>
            <a:endParaRPr lang="en-US"/>
          </a:p>
          <a:p>
            <a:endParaRPr lang="en-US" b="1" smtClean="0"/>
          </a:p>
          <a:p>
            <a:r>
              <a:rPr lang="en-US" b="1" smtClean="0"/>
              <a:t>Charter Amendment 1516-02A</a:t>
            </a:r>
          </a:p>
          <a:p>
            <a:r>
              <a:rPr lang="en-US" b="1" smtClean="0"/>
              <a:t>	</a:t>
            </a:r>
            <a:r>
              <a:rPr lang="en-US" b="1"/>
              <a:t> </a:t>
            </a:r>
            <a:r>
              <a:rPr lang="en-US" b="1" smtClean="0"/>
              <a:t>Amendment </a:t>
            </a:r>
            <a:r>
              <a:rPr lang="en-US" b="1"/>
              <a:t>RE: Asymmetry in LISC Standing Committees</a:t>
            </a:r>
            <a:endParaRPr lang="en-US"/>
          </a:p>
          <a:p>
            <a:endParaRPr lang="en-US" b="1" dirty="0"/>
          </a:p>
        </p:txBody>
      </p:sp>
      <p:sp>
        <p:nvSpPr>
          <p:cNvPr id="4" name="TextBox 3"/>
          <p:cNvSpPr txBox="1"/>
          <p:nvPr/>
        </p:nvSpPr>
        <p:spPr>
          <a:xfrm>
            <a:off x="485603" y="2405037"/>
            <a:ext cx="8001000" cy="584776"/>
          </a:xfrm>
          <a:prstGeom prst="rect">
            <a:avLst/>
          </a:prstGeom>
          <a:noFill/>
        </p:spPr>
        <p:txBody>
          <a:bodyPr wrap="square" rtlCol="0">
            <a:spAutoFit/>
          </a:bodyPr>
          <a:lstStyle/>
          <a:p>
            <a:r>
              <a:rPr lang="en-US" sz="1600" dirty="0" smtClean="0"/>
              <a:t>From Charter Section IX. “The Secretary shall circulate the proposed amendment at least three weeks prior to the Senate meeting at </a:t>
            </a:r>
            <a:r>
              <a:rPr lang="en-US" sz="1400" dirty="0" smtClean="0"/>
              <a:t>which the vote is scheduled.”</a:t>
            </a:r>
            <a:endParaRPr lang="en-US" sz="1400" dirty="0"/>
          </a:p>
        </p:txBody>
      </p:sp>
      <p:sp>
        <p:nvSpPr>
          <p:cNvPr id="5" name="TextBox 4"/>
          <p:cNvSpPr txBox="1"/>
          <p:nvPr/>
        </p:nvSpPr>
        <p:spPr>
          <a:xfrm>
            <a:off x="1447800" y="3505200"/>
            <a:ext cx="5858527" cy="584775"/>
          </a:xfrm>
          <a:prstGeom prst="rect">
            <a:avLst/>
          </a:prstGeom>
          <a:noFill/>
        </p:spPr>
        <p:txBody>
          <a:bodyPr wrap="none" rtlCol="0">
            <a:spAutoFit/>
          </a:bodyPr>
          <a:lstStyle/>
          <a:p>
            <a:pPr marL="285750" indent="-285750">
              <a:buFont typeface="Arial" panose="020B0604020202020204" pitchFamily="34" charset="0"/>
              <a:buChar char="•"/>
            </a:pPr>
            <a:r>
              <a:rPr lang="en-US" sz="1600" smtClean="0"/>
              <a:t>Amendments </a:t>
            </a:r>
            <a:r>
              <a:rPr lang="en-US" sz="1600" dirty="0" smtClean="0"/>
              <a:t>distributed with materials for 9/28 Senate meeting</a:t>
            </a:r>
          </a:p>
          <a:p>
            <a:pPr marL="285750" indent="-285750">
              <a:buFont typeface="Arial" panose="020B0604020202020204" pitchFamily="34" charset="0"/>
              <a:buChar char="•"/>
            </a:pPr>
            <a:r>
              <a:rPr lang="en-US" sz="1600" dirty="0" smtClean="0"/>
              <a:t>Vote on amendment will take place </a:t>
            </a:r>
            <a:r>
              <a:rPr lang="en-US" sz="1600" smtClean="0"/>
              <a:t>at 10/19 </a:t>
            </a:r>
            <a:r>
              <a:rPr lang="en-US" sz="1600" dirty="0" smtClean="0"/>
              <a:t>Senate meeting</a:t>
            </a:r>
            <a:endParaRPr lang="en-US" sz="1600" dirty="0"/>
          </a:p>
        </p:txBody>
      </p:sp>
    </p:spTree>
    <p:extLst>
      <p:ext uri="{BB962C8B-B14F-4D97-AF65-F5344CB8AC3E}">
        <p14:creationId xmlns:p14="http://schemas.microsoft.com/office/powerpoint/2010/main" val="37321909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2214517" cy="369332"/>
          </a:xfrm>
          <a:prstGeom prst="rect">
            <a:avLst/>
          </a:prstGeom>
          <a:noFill/>
        </p:spPr>
        <p:txBody>
          <a:bodyPr wrap="none" rtlCol="0">
            <a:spAutoFit/>
          </a:bodyPr>
          <a:lstStyle/>
          <a:p>
            <a:r>
              <a:rPr lang="en-US" b="1" dirty="0" smtClean="0">
                <a:solidFill>
                  <a:srgbClr val="FFFF99"/>
                </a:solidFill>
              </a:rPr>
              <a:t>Other New Business?</a:t>
            </a:r>
            <a:endParaRPr lang="en-US" b="1" dirty="0">
              <a:solidFill>
                <a:srgbClr val="FFFF99"/>
              </a:solidFill>
            </a:endParaRPr>
          </a:p>
        </p:txBody>
      </p:sp>
    </p:spTree>
    <p:extLst>
      <p:ext uri="{BB962C8B-B14F-4D97-AF65-F5344CB8AC3E}">
        <p14:creationId xmlns:p14="http://schemas.microsoft.com/office/powerpoint/2010/main" val="36796977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1463349" cy="369332"/>
          </a:xfrm>
          <a:prstGeom prst="rect">
            <a:avLst/>
          </a:prstGeom>
          <a:noFill/>
        </p:spPr>
        <p:txBody>
          <a:bodyPr wrap="none" rtlCol="0">
            <a:spAutoFit/>
          </a:bodyPr>
          <a:lstStyle/>
          <a:p>
            <a:r>
              <a:rPr lang="en-US" b="1" dirty="0" smtClean="0">
                <a:solidFill>
                  <a:srgbClr val="FFFF99"/>
                </a:solidFill>
              </a:rPr>
              <a:t>Adjournment</a:t>
            </a:r>
            <a:endParaRPr lang="en-US" b="1" dirty="0">
              <a:solidFill>
                <a:srgbClr val="FFFF99"/>
              </a:solidFill>
            </a:endParaRPr>
          </a:p>
        </p:txBody>
      </p:sp>
      <p:sp>
        <p:nvSpPr>
          <p:cNvPr id="3" name="TextBox 2"/>
          <p:cNvSpPr txBox="1"/>
          <p:nvPr/>
        </p:nvSpPr>
        <p:spPr>
          <a:xfrm>
            <a:off x="3167743" y="2526268"/>
            <a:ext cx="2041906" cy="369332"/>
          </a:xfrm>
          <a:prstGeom prst="rect">
            <a:avLst/>
          </a:prstGeom>
          <a:noFill/>
        </p:spPr>
        <p:txBody>
          <a:bodyPr wrap="none" rtlCol="0">
            <a:spAutoFit/>
          </a:bodyPr>
          <a:lstStyle/>
          <a:p>
            <a:r>
              <a:rPr lang="en-US" dirty="0" smtClean="0"/>
              <a:t>Motion to Adjourn?</a:t>
            </a:r>
            <a:endParaRPr lang="en-US" dirty="0"/>
          </a:p>
        </p:txBody>
      </p:sp>
    </p:spTree>
    <p:extLst>
      <p:ext uri="{BB962C8B-B14F-4D97-AF65-F5344CB8AC3E}">
        <p14:creationId xmlns:p14="http://schemas.microsoft.com/office/powerpoint/2010/main" val="949516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837531"/>
            <a:ext cx="55771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Fox  (1 of 6)</a:t>
            </a:r>
            <a:endParaRPr lang="en-US" sz="1600" dirty="0" smtClean="0">
              <a:solidFill>
                <a:srgbClr val="FFFF99"/>
              </a:solidFill>
            </a:endParaRPr>
          </a:p>
        </p:txBody>
      </p:sp>
      <p:sp>
        <p:nvSpPr>
          <p:cNvPr id="2" name="TextBox 1"/>
          <p:cNvSpPr txBox="1"/>
          <p:nvPr/>
        </p:nvSpPr>
        <p:spPr>
          <a:xfrm>
            <a:off x="304800" y="1295400"/>
            <a:ext cx="8167989" cy="5355312"/>
          </a:xfrm>
          <a:prstGeom prst="rect">
            <a:avLst/>
          </a:prstGeom>
          <a:noFill/>
        </p:spPr>
        <p:txBody>
          <a:bodyPr wrap="square" rtlCol="0">
            <a:spAutoFit/>
          </a:bodyPr>
          <a:lstStyle/>
          <a:p>
            <a:pPr marL="400050" indent="-400050">
              <a:buAutoNum type="romanUcPeriod"/>
            </a:pPr>
            <a:r>
              <a:rPr lang="en-US" b="1" dirty="0" smtClean="0"/>
              <a:t>Informational</a:t>
            </a:r>
            <a:r>
              <a:rPr lang="en-US" dirty="0"/>
              <a:t> </a:t>
            </a:r>
            <a:endParaRPr lang="en-US" dirty="0" smtClean="0"/>
          </a:p>
          <a:p>
            <a:r>
              <a:rPr lang="en-US" dirty="0">
                <a:solidFill>
                  <a:srgbClr val="0000CC"/>
                </a:solidFill>
              </a:rPr>
              <a:t> </a:t>
            </a:r>
            <a:r>
              <a:rPr lang="en-US" sz="1600" dirty="0" smtClean="0"/>
              <a:t>a. On </a:t>
            </a:r>
            <a:r>
              <a:rPr lang="en-US" sz="1600" dirty="0"/>
              <a:t>June 12, the Dean of the College of Arts and Sciences informed Senate Chair </a:t>
            </a:r>
            <a:r>
              <a:rPr lang="en-US" sz="1600" dirty="0" err="1"/>
              <a:t>Stefl</a:t>
            </a:r>
            <a:r>
              <a:rPr lang="en-US" sz="1600" dirty="0"/>
              <a:t>-Mabry that the Religious Studies Program had been moved from the Department of Art and Art History to the Department of History, effective fall 2015.</a:t>
            </a:r>
          </a:p>
          <a:p>
            <a:r>
              <a:rPr lang="en-US" sz="1600" dirty="0"/>
              <a:t> </a:t>
            </a:r>
          </a:p>
          <a:p>
            <a:pPr lvl="0"/>
            <a:r>
              <a:rPr lang="en-US" sz="1600" dirty="0" smtClean="0"/>
              <a:t>b. On </a:t>
            </a:r>
            <a:r>
              <a:rPr lang="en-US" sz="1600" dirty="0"/>
              <a:t>May 21, Senate officers were asked to provide feedback on the Middle States Periodic Review Report (MSPRR); feedback and suggestions from Chair </a:t>
            </a:r>
            <a:r>
              <a:rPr lang="en-US" sz="1600" dirty="0" err="1"/>
              <a:t>Stefl</a:t>
            </a:r>
            <a:r>
              <a:rPr lang="en-US" sz="1600" dirty="0"/>
              <a:t>-Mabry were incorporated into the document that was due June 1. Two recommendations that remain only partially addressed include amending the process by which part-time faculty Senators are elected (currently by “voting faculty,” of which they are not a part) and consideration of representation on the Senate by emeritus faculty and those employed by the Research Foundation. </a:t>
            </a:r>
          </a:p>
          <a:p>
            <a:r>
              <a:rPr lang="en-US" sz="1600" dirty="0"/>
              <a:t> </a:t>
            </a:r>
          </a:p>
          <a:p>
            <a:pPr lvl="0"/>
            <a:r>
              <a:rPr lang="en-US" sz="1600" dirty="0" smtClean="0"/>
              <a:t>c. Senate </a:t>
            </a:r>
            <a:r>
              <a:rPr lang="en-US" sz="1600" dirty="0"/>
              <a:t>Chair </a:t>
            </a:r>
            <a:r>
              <a:rPr lang="en-US" sz="1600" dirty="0" err="1"/>
              <a:t>Stefl</a:t>
            </a:r>
            <a:r>
              <a:rPr lang="en-US" sz="1600" dirty="0"/>
              <a:t>-Mabry and Vice Chair Fox met with Provost Stellar and Chief of Staff Leanne </a:t>
            </a:r>
            <a:r>
              <a:rPr lang="en-US" sz="1600" dirty="0" err="1"/>
              <a:t>Wirkkula</a:t>
            </a:r>
            <a:r>
              <a:rPr lang="en-US" sz="1600" dirty="0"/>
              <a:t> on July 1.  Topics discussed included the MSPRR report, SUNY EXCELS, faculty evaluation of administrators, the status of the yearly reports from the Vice President for Research on the occurrence of cases pertaining to violations of academic integrity principles in research and scholarship and their disposition, and the </a:t>
            </a:r>
            <a:r>
              <a:rPr lang="en-US" sz="1600" dirty="0" smtClean="0"/>
              <a:t>need </a:t>
            </a:r>
            <a:r>
              <a:rPr lang="en-US" sz="1600" dirty="0"/>
              <a:t>to replace Albany Law student Andrew Howard as Senate Parliamentarian.  As a follow-up to that meeting, Chair </a:t>
            </a:r>
            <a:r>
              <a:rPr lang="en-US" sz="1600" dirty="0" err="1"/>
              <a:t>Stefl</a:t>
            </a:r>
            <a:r>
              <a:rPr lang="en-US" sz="1600" dirty="0"/>
              <a:t>-Mabry sent Provost Stellar documents related to the proposed Senate Council on Administrative Review and Evaluation (CARE) which the Governance Council has been working on since 2011.  </a:t>
            </a:r>
          </a:p>
          <a:p>
            <a:r>
              <a:rPr lang="en-US" dirty="0"/>
              <a:t> </a:t>
            </a:r>
            <a:endParaRPr lang="en-US" b="1" dirty="0" smtClean="0">
              <a:solidFill>
                <a:srgbClr val="0000CC"/>
              </a:solidFill>
            </a:endParaRPr>
          </a:p>
        </p:txBody>
      </p:sp>
    </p:spTree>
    <p:extLst>
      <p:ext uri="{BB962C8B-B14F-4D97-AF65-F5344CB8AC3E}">
        <p14:creationId xmlns:p14="http://schemas.microsoft.com/office/powerpoint/2010/main" val="2964785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638800" cy="838200"/>
          </a:xfrm>
        </p:spPr>
        <p:txBody>
          <a:bodyPr>
            <a:normAutofit fontScale="90000"/>
          </a:bodyPr>
          <a:lstStyle/>
          <a:p>
            <a:pPr algn="l"/>
            <a:r>
              <a:rPr lang="en-US" sz="2000" b="1" dirty="0">
                <a:solidFill>
                  <a:srgbClr val="FFFF99"/>
                </a:solidFill>
              </a:rPr>
              <a:t>Senate Chair’s Report – </a:t>
            </a:r>
            <a:r>
              <a:rPr lang="en-US" sz="2000" dirty="0">
                <a:solidFill>
                  <a:srgbClr val="FFFF99"/>
                </a:solidFill>
              </a:rPr>
              <a:t>Cynthia </a:t>
            </a:r>
            <a:r>
              <a:rPr lang="en-US" sz="2000" dirty="0" smtClean="0">
                <a:solidFill>
                  <a:srgbClr val="FFFF99"/>
                </a:solidFill>
              </a:rPr>
              <a:t>Fox  (2 of 6) </a:t>
            </a:r>
            <a:r>
              <a:rPr lang="en-US" sz="4000" dirty="0">
                <a:solidFill>
                  <a:srgbClr val="FFFF99"/>
                </a:solidFill>
              </a:rPr>
              <a:t/>
            </a:r>
            <a:br>
              <a:rPr lang="en-US" sz="4000" dirty="0">
                <a:solidFill>
                  <a:srgbClr val="FFFF99"/>
                </a:solidFill>
              </a:rPr>
            </a:br>
            <a:endParaRPr lang="en-US" dirty="0">
              <a:solidFill>
                <a:srgbClr val="FFFF99"/>
              </a:solidFill>
            </a:endParaRPr>
          </a:p>
        </p:txBody>
      </p:sp>
      <p:sp>
        <p:nvSpPr>
          <p:cNvPr id="3" name="Content Placeholder 2"/>
          <p:cNvSpPr>
            <a:spLocks noGrp="1"/>
          </p:cNvSpPr>
          <p:nvPr>
            <p:ph idx="1"/>
          </p:nvPr>
        </p:nvSpPr>
        <p:spPr>
          <a:xfrm>
            <a:off x="457200" y="838200"/>
            <a:ext cx="8229600" cy="5287963"/>
          </a:xfrm>
        </p:spPr>
        <p:txBody>
          <a:bodyPr>
            <a:normAutofit fontScale="47500" lnSpcReduction="20000"/>
          </a:bodyPr>
          <a:lstStyle/>
          <a:p>
            <a:endParaRPr lang="en-US" dirty="0"/>
          </a:p>
          <a:p>
            <a:pPr marL="0" lvl="0" indent="0">
              <a:buNone/>
            </a:pPr>
            <a:r>
              <a:rPr lang="en-US" sz="3400" dirty="0" smtClean="0"/>
              <a:t>d. In </a:t>
            </a:r>
            <a:r>
              <a:rPr lang="en-US" sz="3400" dirty="0"/>
              <a:t>mid-July, Senate officers received materials from Vice Provost for Academic Planning and Strategic Leadership and Senior Associate Vice Chancellor Jason Lane relative to the implementation of SUNY’s Seamless Transfer framework.  As per a Memorandum to Campus Presidents of 6/13/13, the Final Program Status Inventory and STR Attestation Letter need to be completed and submitted to system administration no later than COB on October 15, 2015.  </a:t>
            </a:r>
          </a:p>
          <a:p>
            <a:pPr marL="0" indent="0">
              <a:buNone/>
            </a:pPr>
            <a:endParaRPr lang="en-US" sz="3400" dirty="0"/>
          </a:p>
          <a:p>
            <a:pPr marL="0" lvl="0" indent="0">
              <a:buNone/>
            </a:pPr>
            <a:r>
              <a:rPr lang="en-US" sz="3400" dirty="0" smtClean="0"/>
              <a:t>d. In </a:t>
            </a:r>
            <a:r>
              <a:rPr lang="en-US" sz="3400" dirty="0"/>
              <a:t>August, Barry Trachtenberg, Vice President for Academics of the Albany Chapter of UUP, asked to meet with Senate officers to convey some concerns regarding CPCA.</a:t>
            </a:r>
          </a:p>
          <a:p>
            <a:endParaRPr lang="en-US" sz="3400" dirty="0">
              <a:solidFill>
                <a:srgbClr val="0000CC"/>
              </a:solidFill>
            </a:endParaRPr>
          </a:p>
          <a:p>
            <a:pPr marL="0" lvl="0" indent="0">
              <a:buNone/>
            </a:pPr>
            <a:r>
              <a:rPr lang="en-US" sz="3400" dirty="0" smtClean="0"/>
              <a:t>f. The </a:t>
            </a:r>
            <a:r>
              <a:rPr lang="en-US" sz="3400" dirty="0"/>
              <a:t>schedule of monthly meetings between the Senate Chair, Vice Chair and Immediate Past Chair, the Provost and the President’s Chief of Staff has been established for the 2015-16 year. The first meeting was held on September 15. </a:t>
            </a:r>
          </a:p>
          <a:p>
            <a:pPr marL="0" indent="0">
              <a:buNone/>
            </a:pPr>
            <a:r>
              <a:rPr lang="en-US" sz="3400" dirty="0"/>
              <a:t> </a:t>
            </a:r>
          </a:p>
          <a:p>
            <a:pPr marL="0" lvl="0" indent="0">
              <a:buNone/>
            </a:pPr>
            <a:r>
              <a:rPr lang="en-US" sz="3400" dirty="0" smtClean="0"/>
              <a:t>g. Chair </a:t>
            </a:r>
            <a:r>
              <a:rPr lang="en-US" sz="3400" dirty="0"/>
              <a:t>Fox learned on September 14 that SUNY Central administration has invited campus governance bodies to provide input by October 9 on a revised Patent and Inventions Policy that they plan to submit to the Board of Trustees in November.</a:t>
            </a:r>
          </a:p>
          <a:p>
            <a:endParaRPr lang="en-US" sz="3400" dirty="0"/>
          </a:p>
          <a:p>
            <a:pPr marL="0" lvl="0" indent="0">
              <a:buNone/>
            </a:pPr>
            <a:r>
              <a:rPr lang="en-US" sz="3400" dirty="0" smtClean="0"/>
              <a:t>h. Senate </a:t>
            </a:r>
            <a:r>
              <a:rPr lang="en-US" sz="3400" dirty="0"/>
              <a:t>officers were informed on September 15 that (14) proposals were submitted to SUNY System Administration on August 28 in response to their invitation for ideas that support SUNY Excels and goals for student completion, and on September 16 that eleven (11) of these proposals (listed below) have now been given the go ahead for development and submission by October 15. </a:t>
            </a:r>
          </a:p>
          <a:p>
            <a:pPr marL="0" indent="0">
              <a:buNone/>
            </a:pPr>
            <a:r>
              <a:rPr lang="en-US" sz="3400" dirty="0">
                <a:solidFill>
                  <a:srgbClr val="0000CC"/>
                </a:solidFill>
              </a:rPr>
              <a:t> </a:t>
            </a:r>
            <a:endParaRPr lang="en-US" sz="3400" b="1" dirty="0">
              <a:solidFill>
                <a:srgbClr val="0000CC"/>
              </a:solidFill>
            </a:endParaRPr>
          </a:p>
        </p:txBody>
      </p:sp>
    </p:spTree>
    <p:extLst>
      <p:ext uri="{BB962C8B-B14F-4D97-AF65-F5344CB8AC3E}">
        <p14:creationId xmlns:p14="http://schemas.microsoft.com/office/powerpoint/2010/main" val="291235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5257800" cy="838200"/>
          </a:xfrm>
        </p:spPr>
        <p:txBody>
          <a:bodyPr>
            <a:normAutofit fontScale="90000"/>
          </a:bodyPr>
          <a:lstStyle/>
          <a:p>
            <a:pPr algn="l"/>
            <a:r>
              <a:rPr lang="en-US" sz="2000" b="1" dirty="0">
                <a:solidFill>
                  <a:srgbClr val="FFFF99"/>
                </a:solidFill>
              </a:rPr>
              <a:t>Senate Chair’s Report – </a:t>
            </a:r>
            <a:r>
              <a:rPr lang="en-US" sz="2000" dirty="0">
                <a:solidFill>
                  <a:srgbClr val="FFFF99"/>
                </a:solidFill>
              </a:rPr>
              <a:t>Cynthia Fox </a:t>
            </a:r>
            <a:r>
              <a:rPr lang="en-US" sz="2000" dirty="0" smtClean="0">
                <a:solidFill>
                  <a:srgbClr val="FFFF99"/>
                </a:solidFill>
              </a:rPr>
              <a:t> (3 of 6)</a:t>
            </a:r>
            <a:r>
              <a:rPr lang="en-US" sz="4000" dirty="0">
                <a:solidFill>
                  <a:srgbClr val="FFFF99"/>
                </a:solidFill>
              </a:rPr>
              <a:t/>
            </a:r>
            <a:br>
              <a:rPr lang="en-US" sz="4000" dirty="0">
                <a:solidFill>
                  <a:srgbClr val="FFFF99"/>
                </a:solidFill>
              </a:rPr>
            </a:br>
            <a:endParaRPr lang="en-US" dirty="0">
              <a:solidFill>
                <a:srgbClr val="FFFF99"/>
              </a:solidFill>
            </a:endParaRPr>
          </a:p>
        </p:txBody>
      </p:sp>
      <p:sp>
        <p:nvSpPr>
          <p:cNvPr id="3" name="Content Placeholder 2"/>
          <p:cNvSpPr>
            <a:spLocks noGrp="1"/>
          </p:cNvSpPr>
          <p:nvPr>
            <p:ph idx="1"/>
          </p:nvPr>
        </p:nvSpPr>
        <p:spPr>
          <a:xfrm>
            <a:off x="457200" y="762000"/>
            <a:ext cx="8229600" cy="5287963"/>
          </a:xfrm>
        </p:spPr>
        <p:txBody>
          <a:bodyPr>
            <a:normAutofit fontScale="70000" lnSpcReduction="20000"/>
          </a:bodyPr>
          <a:lstStyle/>
          <a:p>
            <a:pPr marL="0" indent="0">
              <a:buNone/>
            </a:pPr>
            <a:r>
              <a:rPr lang="en-US" sz="2800" dirty="0"/>
              <a:t># 123  Advanced Data Analytics Institute </a:t>
            </a:r>
            <a:endParaRPr lang="en-US" sz="2800" dirty="0" smtClean="0"/>
          </a:p>
          <a:p>
            <a:pPr marL="0" indent="0">
              <a:buNone/>
            </a:pPr>
            <a:r>
              <a:rPr lang="en-US" sz="2800" dirty="0" smtClean="0"/>
              <a:t># </a:t>
            </a:r>
            <a:r>
              <a:rPr lang="en-US" sz="2800" dirty="0"/>
              <a:t>124 Data Analytics for Transforming SUNY </a:t>
            </a:r>
          </a:p>
          <a:p>
            <a:pPr marL="0" indent="0">
              <a:buNone/>
            </a:pPr>
            <a:r>
              <a:rPr lang="en-US" sz="2800" dirty="0" smtClean="0"/>
              <a:t># </a:t>
            </a:r>
            <a:r>
              <a:rPr lang="en-US" sz="2800" dirty="0"/>
              <a:t>126 Developing </a:t>
            </a:r>
            <a:r>
              <a:rPr lang="en-US" sz="2800" dirty="0" err="1"/>
              <a:t>Cyberstructure</a:t>
            </a:r>
            <a:r>
              <a:rPr lang="en-US" sz="2800" dirty="0"/>
              <a:t> to Advance Sensor Research and </a:t>
            </a:r>
            <a:r>
              <a:rPr lang="en-US" sz="2800" dirty="0" smtClean="0"/>
              <a:t>	Development</a:t>
            </a:r>
            <a:r>
              <a:rPr lang="en-US" sz="2800" dirty="0"/>
              <a:t> </a:t>
            </a:r>
          </a:p>
          <a:p>
            <a:pPr marL="0" indent="0">
              <a:buNone/>
            </a:pPr>
            <a:r>
              <a:rPr lang="en-US" sz="2800" dirty="0" smtClean="0"/>
              <a:t># </a:t>
            </a:r>
            <a:r>
              <a:rPr lang="en-US" sz="2800" dirty="0"/>
              <a:t>127  Expansion of EOP program</a:t>
            </a:r>
          </a:p>
          <a:p>
            <a:pPr marL="0" indent="0">
              <a:buNone/>
            </a:pPr>
            <a:r>
              <a:rPr lang="en-US" sz="2800" dirty="0" smtClean="0"/>
              <a:t>#</a:t>
            </a:r>
            <a:r>
              <a:rPr lang="en-US" sz="2800" dirty="0"/>
              <a:t>129 Faculty Start Up packages for CEHC </a:t>
            </a:r>
          </a:p>
          <a:p>
            <a:pPr marL="0" indent="0">
              <a:buNone/>
            </a:pPr>
            <a:r>
              <a:rPr lang="en-US" sz="2800" dirty="0" smtClean="0"/>
              <a:t>#</a:t>
            </a:r>
            <a:r>
              <a:rPr lang="en-US" sz="2800" dirty="0"/>
              <a:t>129:  Increasing Access Completion and Seamless Transfer Success through </a:t>
            </a:r>
            <a:r>
              <a:rPr lang="en-US" sz="2800" dirty="0" smtClean="0"/>
              <a:t>	the Development </a:t>
            </a:r>
            <a:r>
              <a:rPr lang="en-US" sz="2800" dirty="0"/>
              <a:t>of Common Student Learning Outcomes </a:t>
            </a:r>
          </a:p>
          <a:p>
            <a:pPr marL="0" indent="0">
              <a:buNone/>
            </a:pPr>
            <a:r>
              <a:rPr lang="en-US" sz="2800" dirty="0" smtClean="0"/>
              <a:t>#</a:t>
            </a:r>
            <a:r>
              <a:rPr lang="en-US" sz="2800" dirty="0"/>
              <a:t>130 Increasing Student Enrollment and Minority Representation in the STEM </a:t>
            </a:r>
          </a:p>
          <a:p>
            <a:pPr marL="0" indent="0">
              <a:buNone/>
            </a:pPr>
            <a:r>
              <a:rPr lang="en-US" sz="2800" dirty="0"/>
              <a:t>	</a:t>
            </a:r>
            <a:r>
              <a:rPr lang="en-US" sz="2800" dirty="0" smtClean="0"/>
              <a:t>Fields </a:t>
            </a:r>
            <a:r>
              <a:rPr lang="en-US" sz="2800" dirty="0"/>
              <a:t>and Licensed Professions </a:t>
            </a:r>
          </a:p>
          <a:p>
            <a:pPr marL="0" indent="0">
              <a:buNone/>
            </a:pPr>
            <a:r>
              <a:rPr lang="en-US" sz="2800" dirty="0" smtClean="0"/>
              <a:t>#</a:t>
            </a:r>
            <a:r>
              <a:rPr lang="en-US" sz="2800" dirty="0"/>
              <a:t>132: Renovation of the Schuyler Building as the New Home of the </a:t>
            </a:r>
            <a:r>
              <a:rPr lang="en-US" sz="2800" dirty="0" err="1"/>
              <a:t>UAlbany</a:t>
            </a:r>
            <a:r>
              <a:rPr lang="en-US" sz="2800" dirty="0"/>
              <a:t> </a:t>
            </a:r>
            <a:endParaRPr lang="en-US" sz="2800" dirty="0" smtClean="0"/>
          </a:p>
          <a:p>
            <a:pPr marL="0" indent="0">
              <a:buNone/>
            </a:pPr>
            <a:r>
              <a:rPr lang="en-US" sz="2800" dirty="0"/>
              <a:t>	</a:t>
            </a:r>
            <a:r>
              <a:rPr lang="en-US" sz="2800" dirty="0" smtClean="0"/>
              <a:t>College </a:t>
            </a:r>
            <a:r>
              <a:rPr lang="en-US" sz="2800" dirty="0"/>
              <a:t>of Engineering and Applied Sciences </a:t>
            </a:r>
          </a:p>
          <a:p>
            <a:pPr marL="0" indent="0">
              <a:buNone/>
            </a:pPr>
            <a:r>
              <a:rPr lang="en-US" sz="2800" dirty="0" smtClean="0"/>
              <a:t>#</a:t>
            </a:r>
            <a:r>
              <a:rPr lang="en-US" sz="2800" dirty="0"/>
              <a:t>133 SUNY Global College </a:t>
            </a:r>
            <a:r>
              <a:rPr lang="en-US" sz="2800" dirty="0" err="1"/>
              <a:t>College</a:t>
            </a:r>
            <a:r>
              <a:rPr lang="en-US" sz="2800" dirty="0"/>
              <a:t> of Multilingual Online Learning </a:t>
            </a:r>
          </a:p>
          <a:p>
            <a:pPr marL="0" indent="0">
              <a:buNone/>
            </a:pPr>
            <a:r>
              <a:rPr lang="en-US" sz="2800" dirty="0" smtClean="0"/>
              <a:t>#</a:t>
            </a:r>
            <a:r>
              <a:rPr lang="en-US" sz="2800" dirty="0"/>
              <a:t>135 The Steps 2 0 Evidence-Based Early Intervention Program for Alcohol </a:t>
            </a:r>
            <a:endParaRPr lang="en-US" sz="2800" dirty="0" smtClean="0"/>
          </a:p>
          <a:p>
            <a:pPr marL="0" indent="0">
              <a:buNone/>
            </a:pPr>
            <a:r>
              <a:rPr lang="en-US" sz="2800" dirty="0" smtClean="0"/>
              <a:t>	Marijuana and Non-Medical Prescription Drug Use </a:t>
            </a:r>
          </a:p>
          <a:p>
            <a:pPr marL="0" indent="0">
              <a:buNone/>
            </a:pPr>
            <a:r>
              <a:rPr lang="en-US" sz="2800" dirty="0" smtClean="0"/>
              <a:t>#</a:t>
            </a:r>
            <a:r>
              <a:rPr lang="en-US" sz="2800" dirty="0"/>
              <a:t>136  </a:t>
            </a:r>
            <a:r>
              <a:rPr lang="en-US" sz="2800" dirty="0" err="1"/>
              <a:t>UAlbany</a:t>
            </a:r>
            <a:r>
              <a:rPr lang="en-US" sz="2800" dirty="0"/>
              <a:t> Advantage Enhancing the Student Experience</a:t>
            </a:r>
          </a:p>
          <a:p>
            <a:endParaRPr lang="en-US" sz="2900" b="1" dirty="0">
              <a:solidFill>
                <a:srgbClr val="0000CC"/>
              </a:solidFill>
            </a:endParaRPr>
          </a:p>
          <a:p>
            <a:endParaRPr lang="en-US" dirty="0"/>
          </a:p>
        </p:txBody>
      </p:sp>
    </p:spTree>
    <p:extLst>
      <p:ext uri="{BB962C8B-B14F-4D97-AF65-F5344CB8AC3E}">
        <p14:creationId xmlns:p14="http://schemas.microsoft.com/office/powerpoint/2010/main" val="1597237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2610" y="304800"/>
            <a:ext cx="5577189" cy="369332"/>
          </a:xfrm>
          <a:prstGeom prst="rect">
            <a:avLst/>
          </a:prstGeom>
          <a:noFill/>
        </p:spPr>
        <p:txBody>
          <a:bodyPr wrap="square" rtlCol="0">
            <a:spAutoFit/>
          </a:bodyPr>
          <a:lstStyle/>
          <a:p>
            <a:r>
              <a:rPr lang="en-US" b="1" dirty="0" smtClean="0">
                <a:solidFill>
                  <a:srgbClr val="FFFF99"/>
                </a:solidFill>
              </a:rPr>
              <a:t>Senate Chair’s Report – </a:t>
            </a:r>
            <a:r>
              <a:rPr lang="en-US" dirty="0" smtClean="0">
                <a:solidFill>
                  <a:srgbClr val="FFFF99"/>
                </a:solidFill>
              </a:rPr>
              <a:t>Cynthia Fox  (4 of 6)</a:t>
            </a:r>
            <a:endParaRPr lang="en-US" sz="1600" dirty="0" smtClean="0">
              <a:solidFill>
                <a:srgbClr val="FFFF99"/>
              </a:solidFill>
            </a:endParaRPr>
          </a:p>
        </p:txBody>
      </p:sp>
      <p:sp>
        <p:nvSpPr>
          <p:cNvPr id="2" name="TextBox 1"/>
          <p:cNvSpPr txBox="1"/>
          <p:nvPr/>
        </p:nvSpPr>
        <p:spPr>
          <a:xfrm>
            <a:off x="533400" y="914400"/>
            <a:ext cx="8000999" cy="1477328"/>
          </a:xfrm>
          <a:prstGeom prst="rect">
            <a:avLst/>
          </a:prstGeom>
          <a:noFill/>
        </p:spPr>
        <p:txBody>
          <a:bodyPr wrap="square" rtlCol="0">
            <a:spAutoFit/>
          </a:bodyPr>
          <a:lstStyle/>
          <a:p>
            <a:pPr lvl="0"/>
            <a:r>
              <a:rPr lang="en-US" smtClean="0"/>
              <a:t>i. Chair </a:t>
            </a:r>
            <a:r>
              <a:rPr lang="en-US"/>
              <a:t>Fox received a request for Senate consultation in the appointment of faculty members to the Honors College Governing Board (HCGB) on September 16.  </a:t>
            </a:r>
          </a:p>
          <a:p>
            <a:r>
              <a:rPr lang="en-US"/>
              <a:t> </a:t>
            </a:r>
          </a:p>
          <a:p>
            <a:pPr lvl="0"/>
            <a:r>
              <a:rPr lang="en-US" smtClean="0"/>
              <a:t>j. The </a:t>
            </a:r>
            <a:r>
              <a:rPr lang="en-US"/>
              <a:t>fall faculty meeting will take place on Tuesday, October 27 from 3-4pm in the PAC. </a:t>
            </a:r>
            <a:endParaRPr lang="en-US" dirty="0" smtClean="0">
              <a:solidFill>
                <a:srgbClr val="0000CC"/>
              </a:solidFill>
            </a:endParaRPr>
          </a:p>
        </p:txBody>
      </p:sp>
    </p:spTree>
    <p:extLst>
      <p:ext uri="{BB962C8B-B14F-4D97-AF65-F5344CB8AC3E}">
        <p14:creationId xmlns:p14="http://schemas.microsoft.com/office/powerpoint/2010/main" val="2203422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8015</TotalTime>
  <Words>3265</Words>
  <Application>Microsoft Office PowerPoint</Application>
  <PresentationFormat>On-screen Show (4:3)</PresentationFormat>
  <Paragraphs>546</Paragraphs>
  <Slides>57</Slides>
  <Notes>33</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Office Theme</vt:lpstr>
      <vt:lpstr>PowerPoint Presentation</vt:lpstr>
      <vt:lpstr>PowerPoint Presentation</vt:lpstr>
      <vt:lpstr>PowerPoint Presentation</vt:lpstr>
      <vt:lpstr>PowerPoint Presentation</vt:lpstr>
      <vt:lpstr>PowerPoint Presentation</vt:lpstr>
      <vt:lpstr>PowerPoint Presentation</vt:lpstr>
      <vt:lpstr>Senate Chair’s Report – Cynthia Fox  (2 of 6)  </vt:lpstr>
      <vt:lpstr>Senate Chair’s Report – Cynthia Fox  (3 of 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Wagner</dc:creator>
  <cp:lastModifiedBy>Cynthia</cp:lastModifiedBy>
  <cp:revision>139</cp:revision>
  <cp:lastPrinted>2013-09-30T16:23:36Z</cp:lastPrinted>
  <dcterms:created xsi:type="dcterms:W3CDTF">2013-09-26T13:50:57Z</dcterms:created>
  <dcterms:modified xsi:type="dcterms:W3CDTF">2015-09-28T13:43:06Z</dcterms:modified>
</cp:coreProperties>
</file>