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256" r:id="rId2"/>
    <p:sldId id="257" r:id="rId3"/>
    <p:sldId id="258" r:id="rId4"/>
    <p:sldId id="311" r:id="rId5"/>
    <p:sldId id="260" r:id="rId6"/>
    <p:sldId id="309" r:id="rId7"/>
    <p:sldId id="266" r:id="rId8"/>
    <p:sldId id="290" r:id="rId9"/>
    <p:sldId id="291" r:id="rId10"/>
    <p:sldId id="313" r:id="rId11"/>
    <p:sldId id="292" r:id="rId12"/>
    <p:sldId id="293" r:id="rId13"/>
    <p:sldId id="294" r:id="rId14"/>
    <p:sldId id="295" r:id="rId15"/>
    <p:sldId id="296" r:id="rId16"/>
    <p:sldId id="297" r:id="rId17"/>
    <p:sldId id="298" r:id="rId18"/>
    <p:sldId id="299" r:id="rId19"/>
    <p:sldId id="300" r:id="rId20"/>
    <p:sldId id="314" r:id="rId21"/>
    <p:sldId id="315" r:id="rId22"/>
    <p:sldId id="316" r:id="rId23"/>
    <p:sldId id="301" r:id="rId24"/>
    <p:sldId id="302" r:id="rId25"/>
    <p:sldId id="305" r:id="rId26"/>
    <p:sldId id="306" r:id="rId27"/>
    <p:sldId id="317" r:id="rId28"/>
    <p:sldId id="319" r:id="rId29"/>
    <p:sldId id="318" r:id="rId30"/>
    <p:sldId id="307" r:id="rId31"/>
    <p:sldId id="308" r:id="rId32"/>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FFFF"/>
    <a:srgbClr val="000099"/>
    <a:srgbClr val="0000CC"/>
    <a:srgbClr val="000066"/>
    <a:srgbClr val="FFFFCC"/>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7036" autoAdjust="0"/>
  </p:normalViewPr>
  <p:slideViewPr>
    <p:cSldViewPr>
      <p:cViewPr>
        <p:scale>
          <a:sx n="150" d="100"/>
          <a:sy n="150" d="100"/>
        </p:scale>
        <p:origin x="304" y="2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handoutMaster" Target="handoutMasters/handoutMaster1.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sz="quarter" idx="1"/>
          </p:nvPr>
        </p:nvSpPr>
        <p:spPr>
          <a:xfrm>
            <a:off x="3939466" y="0"/>
            <a:ext cx="3013763" cy="465455"/>
          </a:xfrm>
          <a:prstGeom prst="rect">
            <a:avLst/>
          </a:prstGeom>
        </p:spPr>
        <p:txBody>
          <a:bodyPr vert="horz" lIns="92930" tIns="46465" rIns="92930" bIns="46465" rtlCol="0"/>
          <a:lstStyle>
            <a:lvl1pPr algn="r">
              <a:defRPr sz="1200"/>
            </a:lvl1pPr>
          </a:lstStyle>
          <a:p>
            <a:fld id="{890176EF-A7DF-4ECC-B4D1-B080D77770C4}" type="datetimeFigureOut">
              <a:rPr lang="en-US" smtClean="0"/>
              <a:t>10/16/14</a:t>
            </a:fld>
            <a:endParaRPr lang="en-US"/>
          </a:p>
        </p:txBody>
      </p:sp>
      <p:sp>
        <p:nvSpPr>
          <p:cNvPr id="4" name="Footer Placeholder 3"/>
          <p:cNvSpPr>
            <a:spLocks noGrp="1"/>
          </p:cNvSpPr>
          <p:nvPr>
            <p:ph type="ftr" sz="quarter" idx="2"/>
          </p:nvPr>
        </p:nvSpPr>
        <p:spPr>
          <a:xfrm>
            <a:off x="0" y="8842029"/>
            <a:ext cx="3013763" cy="465455"/>
          </a:xfrm>
          <a:prstGeom prst="rect">
            <a:avLst/>
          </a:prstGeom>
        </p:spPr>
        <p:txBody>
          <a:bodyPr vert="horz" lIns="92930" tIns="46465" rIns="92930" bIns="46465" rtlCol="0" anchor="b"/>
          <a:lstStyle>
            <a:lvl1pPr algn="l">
              <a:defRPr sz="1200"/>
            </a:lvl1pPr>
          </a:lstStyle>
          <a:p>
            <a:endParaRPr lang="en-US"/>
          </a:p>
        </p:txBody>
      </p:sp>
      <p:sp>
        <p:nvSpPr>
          <p:cNvPr id="5" name="Slide Number Placeholder 4"/>
          <p:cNvSpPr>
            <a:spLocks noGrp="1"/>
          </p:cNvSpPr>
          <p:nvPr>
            <p:ph type="sldNum" sz="quarter" idx="3"/>
          </p:nvPr>
        </p:nvSpPr>
        <p:spPr>
          <a:xfrm>
            <a:off x="3939466" y="8842029"/>
            <a:ext cx="3013763" cy="465455"/>
          </a:xfrm>
          <a:prstGeom prst="rect">
            <a:avLst/>
          </a:prstGeom>
        </p:spPr>
        <p:txBody>
          <a:bodyPr vert="horz" lIns="92930" tIns="46465" rIns="92930" bIns="46465" rtlCol="0" anchor="b"/>
          <a:lstStyle>
            <a:lvl1pPr algn="r">
              <a:defRPr sz="1200"/>
            </a:lvl1pPr>
          </a:lstStyle>
          <a:p>
            <a:fld id="{AE47BE84-6E77-4EB9-909E-5B390DF96A9D}" type="slidenum">
              <a:rPr lang="en-US" smtClean="0"/>
              <a:t>‹#›</a:t>
            </a:fld>
            <a:endParaRPr lang="en-US"/>
          </a:p>
        </p:txBody>
      </p:sp>
    </p:spTree>
    <p:extLst>
      <p:ext uri="{BB962C8B-B14F-4D97-AF65-F5344CB8AC3E}">
        <p14:creationId xmlns:p14="http://schemas.microsoft.com/office/powerpoint/2010/main" val="36932456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idx="1"/>
          </p:nvPr>
        </p:nvSpPr>
        <p:spPr>
          <a:xfrm>
            <a:off x="3939466" y="0"/>
            <a:ext cx="3013763" cy="465455"/>
          </a:xfrm>
          <a:prstGeom prst="rect">
            <a:avLst/>
          </a:prstGeom>
        </p:spPr>
        <p:txBody>
          <a:bodyPr vert="horz" lIns="92930" tIns="46465" rIns="92930" bIns="46465" rtlCol="0"/>
          <a:lstStyle>
            <a:lvl1pPr algn="r">
              <a:defRPr sz="1200"/>
            </a:lvl1pPr>
          </a:lstStyle>
          <a:p>
            <a:fld id="{E7FB3C7A-0504-4B06-9C01-3BECEF425EA7}" type="datetimeFigureOut">
              <a:rPr lang="en-US" smtClean="0"/>
              <a:t>10/16/14</a:t>
            </a:fld>
            <a:endParaRPr lang="en-US"/>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0" anchor="ctr"/>
          <a:lstStyle/>
          <a:p>
            <a:endParaRPr lang="en-US"/>
          </a:p>
        </p:txBody>
      </p:sp>
      <p:sp>
        <p:nvSpPr>
          <p:cNvPr id="5" name="Notes Placeholder 4"/>
          <p:cNvSpPr>
            <a:spLocks noGrp="1"/>
          </p:cNvSpPr>
          <p:nvPr>
            <p:ph type="body" sz="quarter" idx="3"/>
          </p:nvPr>
        </p:nvSpPr>
        <p:spPr>
          <a:xfrm>
            <a:off x="695484" y="4421823"/>
            <a:ext cx="5563870" cy="4189095"/>
          </a:xfrm>
          <a:prstGeom prst="rect">
            <a:avLst/>
          </a:prstGeom>
        </p:spPr>
        <p:txBody>
          <a:bodyPr vert="horz" lIns="92930" tIns="46465" rIns="92930" bIns="4646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13763" cy="465455"/>
          </a:xfrm>
          <a:prstGeom prst="rect">
            <a:avLst/>
          </a:prstGeom>
        </p:spPr>
        <p:txBody>
          <a:bodyPr vert="horz" lIns="92930" tIns="46465" rIns="92930" bIns="46465" rtlCol="0" anchor="b"/>
          <a:lstStyle>
            <a:lvl1pPr algn="l">
              <a:defRPr sz="1200"/>
            </a:lvl1pPr>
          </a:lstStyle>
          <a:p>
            <a:endParaRPr lang="en-US"/>
          </a:p>
        </p:txBody>
      </p:sp>
      <p:sp>
        <p:nvSpPr>
          <p:cNvPr id="7" name="Slide Number Placeholder 6"/>
          <p:cNvSpPr>
            <a:spLocks noGrp="1"/>
          </p:cNvSpPr>
          <p:nvPr>
            <p:ph type="sldNum" sz="quarter" idx="5"/>
          </p:nvPr>
        </p:nvSpPr>
        <p:spPr>
          <a:xfrm>
            <a:off x="3939466" y="8842029"/>
            <a:ext cx="3013763" cy="465455"/>
          </a:xfrm>
          <a:prstGeom prst="rect">
            <a:avLst/>
          </a:prstGeom>
        </p:spPr>
        <p:txBody>
          <a:bodyPr vert="horz" lIns="92930" tIns="46465" rIns="92930" bIns="46465" rtlCol="0" anchor="b"/>
          <a:lstStyle>
            <a:lvl1pPr algn="r">
              <a:defRPr sz="1200"/>
            </a:lvl1pPr>
          </a:lstStyle>
          <a:p>
            <a:fld id="{6732DEE9-E9A2-49E8-9089-93E758288E15}" type="slidenum">
              <a:rPr lang="en-US" smtClean="0"/>
              <a:t>‹#›</a:t>
            </a:fld>
            <a:endParaRPr lang="en-US"/>
          </a:p>
        </p:txBody>
      </p:sp>
    </p:spTree>
    <p:extLst>
      <p:ext uri="{BB962C8B-B14F-4D97-AF65-F5344CB8AC3E}">
        <p14:creationId xmlns:p14="http://schemas.microsoft.com/office/powerpoint/2010/main" val="36607227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32DEE9-E9A2-49E8-9089-93E758288E15}" type="slidenum">
              <a:rPr lang="en-US" smtClean="0"/>
              <a:t>1</a:t>
            </a:fld>
            <a:endParaRPr lang="en-US"/>
          </a:p>
        </p:txBody>
      </p:sp>
    </p:spTree>
    <p:extLst>
      <p:ext uri="{BB962C8B-B14F-4D97-AF65-F5344CB8AC3E}">
        <p14:creationId xmlns:p14="http://schemas.microsoft.com/office/powerpoint/2010/main" val="19474053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32DEE9-E9A2-49E8-9089-93E758288E15}" type="slidenum">
              <a:rPr lang="en-US" smtClean="0"/>
              <a:t>10</a:t>
            </a:fld>
            <a:endParaRPr lang="en-US"/>
          </a:p>
        </p:txBody>
      </p:sp>
    </p:spTree>
    <p:extLst>
      <p:ext uri="{BB962C8B-B14F-4D97-AF65-F5344CB8AC3E}">
        <p14:creationId xmlns:p14="http://schemas.microsoft.com/office/powerpoint/2010/main" val="3726049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32DEE9-E9A2-49E8-9089-93E758288E15}" type="slidenum">
              <a:rPr lang="en-US" smtClean="0"/>
              <a:t>11</a:t>
            </a:fld>
            <a:endParaRPr lang="en-US"/>
          </a:p>
        </p:txBody>
      </p:sp>
    </p:spTree>
    <p:extLst>
      <p:ext uri="{BB962C8B-B14F-4D97-AF65-F5344CB8AC3E}">
        <p14:creationId xmlns:p14="http://schemas.microsoft.com/office/powerpoint/2010/main" val="9888605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32DEE9-E9A2-49E8-9089-93E758288E15}" type="slidenum">
              <a:rPr lang="en-US" smtClean="0"/>
              <a:t>12</a:t>
            </a:fld>
            <a:endParaRPr lang="en-US"/>
          </a:p>
        </p:txBody>
      </p:sp>
    </p:spTree>
    <p:extLst>
      <p:ext uri="{BB962C8B-B14F-4D97-AF65-F5344CB8AC3E}">
        <p14:creationId xmlns:p14="http://schemas.microsoft.com/office/powerpoint/2010/main" val="18448506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32DEE9-E9A2-49E8-9089-93E758288E15}" type="slidenum">
              <a:rPr lang="en-US" smtClean="0"/>
              <a:t>13</a:t>
            </a:fld>
            <a:endParaRPr lang="en-US"/>
          </a:p>
        </p:txBody>
      </p:sp>
    </p:spTree>
    <p:extLst>
      <p:ext uri="{BB962C8B-B14F-4D97-AF65-F5344CB8AC3E}">
        <p14:creationId xmlns:p14="http://schemas.microsoft.com/office/powerpoint/2010/main" val="8117508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32DEE9-E9A2-49E8-9089-93E758288E15}" type="slidenum">
              <a:rPr lang="en-US" smtClean="0"/>
              <a:t>14</a:t>
            </a:fld>
            <a:endParaRPr lang="en-US"/>
          </a:p>
        </p:txBody>
      </p:sp>
    </p:spTree>
    <p:extLst>
      <p:ext uri="{BB962C8B-B14F-4D97-AF65-F5344CB8AC3E}">
        <p14:creationId xmlns:p14="http://schemas.microsoft.com/office/powerpoint/2010/main" val="34824904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32DEE9-E9A2-49E8-9089-93E758288E15}" type="slidenum">
              <a:rPr lang="en-US" smtClean="0"/>
              <a:t>15</a:t>
            </a:fld>
            <a:endParaRPr lang="en-US"/>
          </a:p>
        </p:txBody>
      </p:sp>
    </p:spTree>
    <p:extLst>
      <p:ext uri="{BB962C8B-B14F-4D97-AF65-F5344CB8AC3E}">
        <p14:creationId xmlns:p14="http://schemas.microsoft.com/office/powerpoint/2010/main" val="1423025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32DEE9-E9A2-49E8-9089-93E758288E15}" type="slidenum">
              <a:rPr lang="en-US" smtClean="0"/>
              <a:t>16</a:t>
            </a:fld>
            <a:endParaRPr lang="en-US"/>
          </a:p>
        </p:txBody>
      </p:sp>
    </p:spTree>
    <p:extLst>
      <p:ext uri="{BB962C8B-B14F-4D97-AF65-F5344CB8AC3E}">
        <p14:creationId xmlns:p14="http://schemas.microsoft.com/office/powerpoint/2010/main" val="35726880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32DEE9-E9A2-49E8-9089-93E758288E15}" type="slidenum">
              <a:rPr lang="en-US" smtClean="0"/>
              <a:t>17</a:t>
            </a:fld>
            <a:endParaRPr lang="en-US"/>
          </a:p>
        </p:txBody>
      </p:sp>
    </p:spTree>
    <p:extLst>
      <p:ext uri="{BB962C8B-B14F-4D97-AF65-F5344CB8AC3E}">
        <p14:creationId xmlns:p14="http://schemas.microsoft.com/office/powerpoint/2010/main" val="34204700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32DEE9-E9A2-49E8-9089-93E758288E15}" type="slidenum">
              <a:rPr lang="en-US" smtClean="0"/>
              <a:t>18</a:t>
            </a:fld>
            <a:endParaRPr lang="en-US"/>
          </a:p>
        </p:txBody>
      </p:sp>
    </p:spTree>
    <p:extLst>
      <p:ext uri="{BB962C8B-B14F-4D97-AF65-F5344CB8AC3E}">
        <p14:creationId xmlns:p14="http://schemas.microsoft.com/office/powerpoint/2010/main" val="28477566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32DEE9-E9A2-49E8-9089-93E758288E15}" type="slidenum">
              <a:rPr lang="en-US" smtClean="0"/>
              <a:t>19</a:t>
            </a:fld>
            <a:endParaRPr lang="en-US"/>
          </a:p>
        </p:txBody>
      </p:sp>
    </p:spTree>
    <p:extLst>
      <p:ext uri="{BB962C8B-B14F-4D97-AF65-F5344CB8AC3E}">
        <p14:creationId xmlns:p14="http://schemas.microsoft.com/office/powerpoint/2010/main" val="40817261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32DEE9-E9A2-49E8-9089-93E758288E15}" type="slidenum">
              <a:rPr lang="en-US" smtClean="0"/>
              <a:t>2</a:t>
            </a:fld>
            <a:endParaRPr lang="en-US"/>
          </a:p>
        </p:txBody>
      </p:sp>
    </p:spTree>
    <p:extLst>
      <p:ext uri="{BB962C8B-B14F-4D97-AF65-F5344CB8AC3E}">
        <p14:creationId xmlns:p14="http://schemas.microsoft.com/office/powerpoint/2010/main" val="35024310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32DEE9-E9A2-49E8-9089-93E758288E15}" type="slidenum">
              <a:rPr lang="en-US" smtClean="0"/>
              <a:t>20</a:t>
            </a:fld>
            <a:endParaRPr lang="en-US"/>
          </a:p>
        </p:txBody>
      </p:sp>
    </p:spTree>
    <p:extLst>
      <p:ext uri="{BB962C8B-B14F-4D97-AF65-F5344CB8AC3E}">
        <p14:creationId xmlns:p14="http://schemas.microsoft.com/office/powerpoint/2010/main" val="40817261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32DEE9-E9A2-49E8-9089-93E758288E15}" type="slidenum">
              <a:rPr lang="en-US" smtClean="0"/>
              <a:t>21</a:t>
            </a:fld>
            <a:endParaRPr lang="en-US"/>
          </a:p>
        </p:txBody>
      </p:sp>
    </p:spTree>
    <p:extLst>
      <p:ext uri="{BB962C8B-B14F-4D97-AF65-F5344CB8AC3E}">
        <p14:creationId xmlns:p14="http://schemas.microsoft.com/office/powerpoint/2010/main" val="40817261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32DEE9-E9A2-49E8-9089-93E758288E15}" type="slidenum">
              <a:rPr lang="en-US" smtClean="0"/>
              <a:t>22</a:t>
            </a:fld>
            <a:endParaRPr lang="en-US"/>
          </a:p>
        </p:txBody>
      </p:sp>
    </p:spTree>
    <p:extLst>
      <p:ext uri="{BB962C8B-B14F-4D97-AF65-F5344CB8AC3E}">
        <p14:creationId xmlns:p14="http://schemas.microsoft.com/office/powerpoint/2010/main" val="40817261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32DEE9-E9A2-49E8-9089-93E758288E15}" type="slidenum">
              <a:rPr lang="en-US" smtClean="0"/>
              <a:t>23</a:t>
            </a:fld>
            <a:endParaRPr lang="en-US"/>
          </a:p>
        </p:txBody>
      </p:sp>
    </p:spTree>
    <p:extLst>
      <p:ext uri="{BB962C8B-B14F-4D97-AF65-F5344CB8AC3E}">
        <p14:creationId xmlns:p14="http://schemas.microsoft.com/office/powerpoint/2010/main" val="5697496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32DEE9-E9A2-49E8-9089-93E758288E15}" type="slidenum">
              <a:rPr lang="en-US" smtClean="0"/>
              <a:t>24</a:t>
            </a:fld>
            <a:endParaRPr lang="en-US"/>
          </a:p>
        </p:txBody>
      </p:sp>
    </p:spTree>
    <p:extLst>
      <p:ext uri="{BB962C8B-B14F-4D97-AF65-F5344CB8AC3E}">
        <p14:creationId xmlns:p14="http://schemas.microsoft.com/office/powerpoint/2010/main" val="19420846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32DEE9-E9A2-49E8-9089-93E758288E15}" type="slidenum">
              <a:rPr lang="en-US" smtClean="0"/>
              <a:t>25</a:t>
            </a:fld>
            <a:endParaRPr lang="en-US"/>
          </a:p>
        </p:txBody>
      </p:sp>
    </p:spTree>
    <p:extLst>
      <p:ext uri="{BB962C8B-B14F-4D97-AF65-F5344CB8AC3E}">
        <p14:creationId xmlns:p14="http://schemas.microsoft.com/office/powerpoint/2010/main" val="195416440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32DEE9-E9A2-49E8-9089-93E758288E15}" type="slidenum">
              <a:rPr lang="en-US" smtClean="0"/>
              <a:t>26</a:t>
            </a:fld>
            <a:endParaRPr lang="en-US"/>
          </a:p>
        </p:txBody>
      </p:sp>
    </p:spTree>
    <p:extLst>
      <p:ext uri="{BB962C8B-B14F-4D97-AF65-F5344CB8AC3E}">
        <p14:creationId xmlns:p14="http://schemas.microsoft.com/office/powerpoint/2010/main" val="32886153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32DEE9-E9A2-49E8-9089-93E758288E15}" type="slidenum">
              <a:rPr lang="en-US" smtClean="0"/>
              <a:t>27</a:t>
            </a:fld>
            <a:endParaRPr lang="en-US"/>
          </a:p>
        </p:txBody>
      </p:sp>
    </p:spTree>
    <p:extLst>
      <p:ext uri="{BB962C8B-B14F-4D97-AF65-F5344CB8AC3E}">
        <p14:creationId xmlns:p14="http://schemas.microsoft.com/office/powerpoint/2010/main" val="329964628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32DEE9-E9A2-49E8-9089-93E758288E15}" type="slidenum">
              <a:rPr lang="en-US" smtClean="0"/>
              <a:t>28</a:t>
            </a:fld>
            <a:endParaRPr lang="en-US"/>
          </a:p>
        </p:txBody>
      </p:sp>
    </p:spTree>
    <p:extLst>
      <p:ext uri="{BB962C8B-B14F-4D97-AF65-F5344CB8AC3E}">
        <p14:creationId xmlns:p14="http://schemas.microsoft.com/office/powerpoint/2010/main" val="75731649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32DEE9-E9A2-49E8-9089-93E758288E15}" type="slidenum">
              <a:rPr lang="en-US" smtClean="0"/>
              <a:t>29</a:t>
            </a:fld>
            <a:endParaRPr lang="en-US"/>
          </a:p>
        </p:txBody>
      </p:sp>
    </p:spTree>
    <p:extLst>
      <p:ext uri="{BB962C8B-B14F-4D97-AF65-F5344CB8AC3E}">
        <p14:creationId xmlns:p14="http://schemas.microsoft.com/office/powerpoint/2010/main" val="32886153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32DEE9-E9A2-49E8-9089-93E758288E15}" type="slidenum">
              <a:rPr lang="en-US" smtClean="0"/>
              <a:t>3</a:t>
            </a:fld>
            <a:endParaRPr lang="en-US"/>
          </a:p>
        </p:txBody>
      </p:sp>
    </p:spTree>
    <p:extLst>
      <p:ext uri="{BB962C8B-B14F-4D97-AF65-F5344CB8AC3E}">
        <p14:creationId xmlns:p14="http://schemas.microsoft.com/office/powerpoint/2010/main" val="411389028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32DEE9-E9A2-49E8-9089-93E758288E15}" type="slidenum">
              <a:rPr lang="en-US" smtClean="0"/>
              <a:t>30</a:t>
            </a:fld>
            <a:endParaRPr lang="en-US"/>
          </a:p>
        </p:txBody>
      </p:sp>
    </p:spTree>
    <p:extLst>
      <p:ext uri="{BB962C8B-B14F-4D97-AF65-F5344CB8AC3E}">
        <p14:creationId xmlns:p14="http://schemas.microsoft.com/office/powerpoint/2010/main" val="82155131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32DEE9-E9A2-49E8-9089-93E758288E15}" type="slidenum">
              <a:rPr lang="en-US" smtClean="0"/>
              <a:t>31</a:t>
            </a:fld>
            <a:endParaRPr lang="en-US"/>
          </a:p>
        </p:txBody>
      </p:sp>
    </p:spTree>
    <p:extLst>
      <p:ext uri="{BB962C8B-B14F-4D97-AF65-F5344CB8AC3E}">
        <p14:creationId xmlns:p14="http://schemas.microsoft.com/office/powerpoint/2010/main" val="59194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32DEE9-E9A2-49E8-9089-93E758288E15}" type="slidenum">
              <a:rPr lang="en-US" smtClean="0"/>
              <a:t>4</a:t>
            </a:fld>
            <a:endParaRPr lang="en-US"/>
          </a:p>
        </p:txBody>
      </p:sp>
    </p:spTree>
    <p:extLst>
      <p:ext uri="{BB962C8B-B14F-4D97-AF65-F5344CB8AC3E}">
        <p14:creationId xmlns:p14="http://schemas.microsoft.com/office/powerpoint/2010/main" val="4436370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32DEE9-E9A2-49E8-9089-93E758288E15}" type="slidenum">
              <a:rPr lang="en-US" smtClean="0"/>
              <a:t>5</a:t>
            </a:fld>
            <a:endParaRPr lang="en-US"/>
          </a:p>
        </p:txBody>
      </p:sp>
    </p:spTree>
    <p:extLst>
      <p:ext uri="{BB962C8B-B14F-4D97-AF65-F5344CB8AC3E}">
        <p14:creationId xmlns:p14="http://schemas.microsoft.com/office/powerpoint/2010/main" val="39745343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32DEE9-E9A2-49E8-9089-93E758288E15}" type="slidenum">
              <a:rPr lang="en-US" smtClean="0"/>
              <a:t>6</a:t>
            </a:fld>
            <a:endParaRPr lang="en-US"/>
          </a:p>
        </p:txBody>
      </p:sp>
    </p:spTree>
    <p:extLst>
      <p:ext uri="{BB962C8B-B14F-4D97-AF65-F5344CB8AC3E}">
        <p14:creationId xmlns:p14="http://schemas.microsoft.com/office/powerpoint/2010/main" val="18068492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32DEE9-E9A2-49E8-9089-93E758288E15}" type="slidenum">
              <a:rPr lang="en-US" smtClean="0"/>
              <a:t>7</a:t>
            </a:fld>
            <a:endParaRPr lang="en-US"/>
          </a:p>
        </p:txBody>
      </p:sp>
    </p:spTree>
    <p:extLst>
      <p:ext uri="{BB962C8B-B14F-4D97-AF65-F5344CB8AC3E}">
        <p14:creationId xmlns:p14="http://schemas.microsoft.com/office/powerpoint/2010/main" val="39294056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32DEE9-E9A2-49E8-9089-93E758288E15}" type="slidenum">
              <a:rPr lang="en-US" smtClean="0"/>
              <a:t>8</a:t>
            </a:fld>
            <a:endParaRPr lang="en-US"/>
          </a:p>
        </p:txBody>
      </p:sp>
    </p:spTree>
    <p:extLst>
      <p:ext uri="{BB962C8B-B14F-4D97-AF65-F5344CB8AC3E}">
        <p14:creationId xmlns:p14="http://schemas.microsoft.com/office/powerpoint/2010/main" val="32035258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32DEE9-E9A2-49E8-9089-93E758288E15}" type="slidenum">
              <a:rPr lang="en-US" smtClean="0"/>
              <a:t>9</a:t>
            </a:fld>
            <a:endParaRPr lang="en-US"/>
          </a:p>
        </p:txBody>
      </p:sp>
    </p:spTree>
    <p:extLst>
      <p:ext uri="{BB962C8B-B14F-4D97-AF65-F5344CB8AC3E}">
        <p14:creationId xmlns:p14="http://schemas.microsoft.com/office/powerpoint/2010/main" val="372604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8694DF9-00BB-48BF-9E38-44D3059D318F}" type="datetimeFigureOut">
              <a:rPr lang="en-US" smtClean="0"/>
              <a:t>10/16/14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C87817-B749-45C8-A582-EA2332B4E488}" type="slidenum">
              <a:rPr lang="en-US" smtClean="0"/>
              <a:t>‹#›</a:t>
            </a:fld>
            <a:endParaRPr lang="en-US"/>
          </a:p>
        </p:txBody>
      </p:sp>
    </p:spTree>
    <p:extLst>
      <p:ext uri="{BB962C8B-B14F-4D97-AF65-F5344CB8AC3E}">
        <p14:creationId xmlns:p14="http://schemas.microsoft.com/office/powerpoint/2010/main" val="3854737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694DF9-00BB-48BF-9E38-44D3059D318F}" type="datetimeFigureOut">
              <a:rPr lang="en-US" smtClean="0"/>
              <a:t>10/16/14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C87817-B749-45C8-A582-EA2332B4E488}" type="slidenum">
              <a:rPr lang="en-US" smtClean="0"/>
              <a:t>‹#›</a:t>
            </a:fld>
            <a:endParaRPr lang="en-US"/>
          </a:p>
        </p:txBody>
      </p:sp>
    </p:spTree>
    <p:extLst>
      <p:ext uri="{BB962C8B-B14F-4D97-AF65-F5344CB8AC3E}">
        <p14:creationId xmlns:p14="http://schemas.microsoft.com/office/powerpoint/2010/main" val="1154878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694DF9-00BB-48BF-9E38-44D3059D318F}" type="datetimeFigureOut">
              <a:rPr lang="en-US" smtClean="0"/>
              <a:t>10/16/14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C87817-B749-45C8-A582-EA2332B4E488}" type="slidenum">
              <a:rPr lang="en-US" smtClean="0"/>
              <a:t>‹#›</a:t>
            </a:fld>
            <a:endParaRPr lang="en-US"/>
          </a:p>
        </p:txBody>
      </p:sp>
    </p:spTree>
    <p:extLst>
      <p:ext uri="{BB962C8B-B14F-4D97-AF65-F5344CB8AC3E}">
        <p14:creationId xmlns:p14="http://schemas.microsoft.com/office/powerpoint/2010/main" val="964189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694DF9-00BB-48BF-9E38-44D3059D318F}" type="datetimeFigureOut">
              <a:rPr lang="en-US" smtClean="0"/>
              <a:t>10/16/14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C87817-B749-45C8-A582-EA2332B4E488}" type="slidenum">
              <a:rPr lang="en-US" smtClean="0"/>
              <a:t>‹#›</a:t>
            </a:fld>
            <a:endParaRPr lang="en-US"/>
          </a:p>
        </p:txBody>
      </p:sp>
    </p:spTree>
    <p:extLst>
      <p:ext uri="{BB962C8B-B14F-4D97-AF65-F5344CB8AC3E}">
        <p14:creationId xmlns:p14="http://schemas.microsoft.com/office/powerpoint/2010/main" val="2565908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694DF9-00BB-48BF-9E38-44D3059D318F}" type="datetimeFigureOut">
              <a:rPr lang="en-US" smtClean="0"/>
              <a:t>10/16/14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C87817-B749-45C8-A582-EA2332B4E488}" type="slidenum">
              <a:rPr lang="en-US" smtClean="0"/>
              <a:t>‹#›</a:t>
            </a:fld>
            <a:endParaRPr lang="en-US"/>
          </a:p>
        </p:txBody>
      </p:sp>
    </p:spTree>
    <p:extLst>
      <p:ext uri="{BB962C8B-B14F-4D97-AF65-F5344CB8AC3E}">
        <p14:creationId xmlns:p14="http://schemas.microsoft.com/office/powerpoint/2010/main" val="299409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694DF9-00BB-48BF-9E38-44D3059D318F}" type="datetimeFigureOut">
              <a:rPr lang="en-US" smtClean="0"/>
              <a:t>10/16/14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C87817-B749-45C8-A582-EA2332B4E488}" type="slidenum">
              <a:rPr lang="en-US" smtClean="0"/>
              <a:t>‹#›</a:t>
            </a:fld>
            <a:endParaRPr lang="en-US"/>
          </a:p>
        </p:txBody>
      </p:sp>
    </p:spTree>
    <p:extLst>
      <p:ext uri="{BB962C8B-B14F-4D97-AF65-F5344CB8AC3E}">
        <p14:creationId xmlns:p14="http://schemas.microsoft.com/office/powerpoint/2010/main" val="4288627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8694DF9-00BB-48BF-9E38-44D3059D318F}" type="datetimeFigureOut">
              <a:rPr lang="en-US" smtClean="0"/>
              <a:t>10/16/14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C87817-B749-45C8-A582-EA2332B4E488}" type="slidenum">
              <a:rPr lang="en-US" smtClean="0"/>
              <a:t>‹#›</a:t>
            </a:fld>
            <a:endParaRPr lang="en-US"/>
          </a:p>
        </p:txBody>
      </p:sp>
    </p:spTree>
    <p:extLst>
      <p:ext uri="{BB962C8B-B14F-4D97-AF65-F5344CB8AC3E}">
        <p14:creationId xmlns:p14="http://schemas.microsoft.com/office/powerpoint/2010/main" val="2850219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8694DF9-00BB-48BF-9E38-44D3059D318F}" type="datetimeFigureOut">
              <a:rPr lang="en-US" smtClean="0"/>
              <a:t>10/16/14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C87817-B749-45C8-A582-EA2332B4E488}" type="slidenum">
              <a:rPr lang="en-US" smtClean="0"/>
              <a:t>‹#›</a:t>
            </a:fld>
            <a:endParaRPr lang="en-US"/>
          </a:p>
        </p:txBody>
      </p:sp>
    </p:spTree>
    <p:extLst>
      <p:ext uri="{BB962C8B-B14F-4D97-AF65-F5344CB8AC3E}">
        <p14:creationId xmlns:p14="http://schemas.microsoft.com/office/powerpoint/2010/main" val="2510210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694DF9-00BB-48BF-9E38-44D3059D318F}" type="datetimeFigureOut">
              <a:rPr lang="en-US" smtClean="0"/>
              <a:t>10/16/14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C87817-B749-45C8-A582-EA2332B4E488}" type="slidenum">
              <a:rPr lang="en-US" smtClean="0"/>
              <a:t>‹#›</a:t>
            </a:fld>
            <a:endParaRPr lang="en-US"/>
          </a:p>
        </p:txBody>
      </p:sp>
    </p:spTree>
    <p:extLst>
      <p:ext uri="{BB962C8B-B14F-4D97-AF65-F5344CB8AC3E}">
        <p14:creationId xmlns:p14="http://schemas.microsoft.com/office/powerpoint/2010/main" val="883914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694DF9-00BB-48BF-9E38-44D3059D318F}" type="datetimeFigureOut">
              <a:rPr lang="en-US" smtClean="0"/>
              <a:t>10/16/14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C87817-B749-45C8-A582-EA2332B4E488}" type="slidenum">
              <a:rPr lang="en-US" smtClean="0"/>
              <a:t>‹#›</a:t>
            </a:fld>
            <a:endParaRPr lang="en-US"/>
          </a:p>
        </p:txBody>
      </p:sp>
    </p:spTree>
    <p:extLst>
      <p:ext uri="{BB962C8B-B14F-4D97-AF65-F5344CB8AC3E}">
        <p14:creationId xmlns:p14="http://schemas.microsoft.com/office/powerpoint/2010/main" val="1350764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694DF9-00BB-48BF-9E38-44D3059D318F}" type="datetimeFigureOut">
              <a:rPr lang="en-US" smtClean="0"/>
              <a:t>10/16/14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C87817-B749-45C8-A582-EA2332B4E488}" type="slidenum">
              <a:rPr lang="en-US" smtClean="0"/>
              <a:t>‹#›</a:t>
            </a:fld>
            <a:endParaRPr lang="en-US"/>
          </a:p>
        </p:txBody>
      </p:sp>
    </p:spTree>
    <p:extLst>
      <p:ext uri="{BB962C8B-B14F-4D97-AF65-F5344CB8AC3E}">
        <p14:creationId xmlns:p14="http://schemas.microsoft.com/office/powerpoint/2010/main" val="39437411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99"/>
            </a:gs>
            <a:gs pos="100000">
              <a:srgbClr val="000066"/>
            </a:gs>
          </a:gsLst>
          <a:lin ang="162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694DF9-00BB-48BF-9E38-44D3059D318F}" type="datetimeFigureOut">
              <a:rPr lang="en-US" smtClean="0"/>
              <a:t>10/16/14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C87817-B749-45C8-A582-EA2332B4E488}" type="slidenum">
              <a:rPr lang="en-US" smtClean="0"/>
              <a:t>‹#›</a:t>
            </a:fld>
            <a:endParaRPr lang="en-US"/>
          </a:p>
        </p:txBody>
      </p:sp>
    </p:spTree>
    <p:extLst>
      <p:ext uri="{BB962C8B-B14F-4D97-AF65-F5344CB8AC3E}">
        <p14:creationId xmlns:p14="http://schemas.microsoft.com/office/powerpoint/2010/main" val="4160910366"/>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 Id="rId3" Type="http://schemas.openxmlformats.org/officeDocument/2006/relationships/hyperlink" Target="http://www.suny.edu/makingdiversitycount"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19200" y="555601"/>
            <a:ext cx="6281362" cy="523220"/>
          </a:xfrm>
          <a:prstGeom prst="rect">
            <a:avLst/>
          </a:prstGeom>
          <a:noFill/>
        </p:spPr>
        <p:txBody>
          <a:bodyPr wrap="none" rtlCol="0">
            <a:spAutoFit/>
          </a:bodyPr>
          <a:lstStyle/>
          <a:p>
            <a:r>
              <a:rPr lang="en-US" sz="2800" b="1" dirty="0" smtClean="0">
                <a:solidFill>
                  <a:srgbClr val="FFFF99"/>
                </a:solidFill>
                <a:cs typeface="Arial" panose="020B0604020202020204" pitchFamily="34" charset="0"/>
              </a:rPr>
              <a:t>University Senate Meeting</a:t>
            </a:r>
            <a:r>
              <a:rPr lang="en-US" sz="2800" b="1" dirty="0">
                <a:solidFill>
                  <a:srgbClr val="FFFF99"/>
                </a:solidFill>
                <a:cs typeface="Arial" panose="020B0604020202020204" pitchFamily="34" charset="0"/>
              </a:rPr>
              <a:t>:</a:t>
            </a:r>
            <a:r>
              <a:rPr lang="en-US" sz="2800" b="1" dirty="0" smtClean="0">
                <a:solidFill>
                  <a:srgbClr val="FFFF99"/>
                </a:solidFill>
                <a:cs typeface="Arial" panose="020B0604020202020204" pitchFamily="34" charset="0"/>
              </a:rPr>
              <a:t> </a:t>
            </a:r>
            <a:r>
              <a:rPr lang="en-US" sz="2800" b="1" dirty="0" smtClean="0">
                <a:solidFill>
                  <a:srgbClr val="FFFF99"/>
                </a:solidFill>
                <a:cs typeface="Arial" panose="020B0604020202020204" pitchFamily="34" charset="0"/>
              </a:rPr>
              <a:t>Oct. </a:t>
            </a:r>
            <a:r>
              <a:rPr lang="en-US" sz="2800" b="1" dirty="0" smtClean="0">
                <a:solidFill>
                  <a:srgbClr val="FFFF99"/>
                </a:solidFill>
                <a:cs typeface="Arial" panose="020B0604020202020204" pitchFamily="34" charset="0"/>
              </a:rPr>
              <a:t>20, 2014</a:t>
            </a:r>
            <a:endParaRPr lang="en-US" sz="2800" b="1" dirty="0">
              <a:solidFill>
                <a:srgbClr val="FFFF99"/>
              </a:solidFill>
              <a:cs typeface="Arial" panose="020B0604020202020204" pitchFamily="34" charset="0"/>
            </a:endParaRPr>
          </a:p>
        </p:txBody>
      </p:sp>
      <p:sp>
        <p:nvSpPr>
          <p:cNvPr id="5" name="TextBox 4"/>
          <p:cNvSpPr txBox="1"/>
          <p:nvPr/>
        </p:nvSpPr>
        <p:spPr>
          <a:xfrm>
            <a:off x="838200" y="1981200"/>
            <a:ext cx="6750566" cy="4093428"/>
          </a:xfrm>
          <a:prstGeom prst="rect">
            <a:avLst/>
          </a:prstGeom>
          <a:noFill/>
        </p:spPr>
        <p:txBody>
          <a:bodyPr wrap="none" rtlCol="0">
            <a:spAutoFit/>
          </a:bodyPr>
          <a:lstStyle/>
          <a:p>
            <a:r>
              <a:rPr lang="en-US" sz="2000" b="1" dirty="0" smtClean="0">
                <a:solidFill>
                  <a:srgbClr val="FFFF99"/>
                </a:solidFill>
                <a:cs typeface="Arial" panose="020B0604020202020204" pitchFamily="34" charset="0"/>
              </a:rPr>
              <a:t>Campus Governance Leaders &amp; Council and Committee Chairs</a:t>
            </a:r>
          </a:p>
          <a:p>
            <a:pPr marL="342900" indent="-342900">
              <a:buFont typeface="Arial"/>
              <a:buChar char="•"/>
            </a:pPr>
            <a:r>
              <a:rPr lang="en-US" sz="2000" dirty="0" smtClean="0">
                <a:cs typeface="Arial" panose="020B0604020202020204" pitchFamily="34" charset="0"/>
              </a:rPr>
              <a:t>Please sign in</a:t>
            </a:r>
          </a:p>
          <a:p>
            <a:pPr marL="342900" indent="-342900">
              <a:buFont typeface="Arial"/>
              <a:buChar char="•"/>
            </a:pPr>
            <a:r>
              <a:rPr lang="en-US" sz="2000" dirty="0" smtClean="0">
                <a:cs typeface="Arial" panose="020B0604020202020204" pitchFamily="34" charset="0"/>
              </a:rPr>
              <a:t>Pick up your assigned </a:t>
            </a:r>
            <a:r>
              <a:rPr lang="en-US" sz="2000" dirty="0" err="1" smtClean="0">
                <a:cs typeface="Arial" panose="020B0604020202020204" pitchFamily="34" charset="0"/>
              </a:rPr>
              <a:t>iClicker</a:t>
            </a:r>
            <a:r>
              <a:rPr lang="en-US" sz="2000" dirty="0" smtClean="0">
                <a:cs typeface="Arial" panose="020B0604020202020204" pitchFamily="34" charset="0"/>
              </a:rPr>
              <a:t> </a:t>
            </a:r>
          </a:p>
          <a:p>
            <a:pPr marL="342900" indent="-342900">
              <a:buFont typeface="Arial"/>
              <a:buChar char="•"/>
            </a:pPr>
            <a:r>
              <a:rPr lang="en-US" sz="2000" dirty="0" smtClean="0">
                <a:cs typeface="Arial" panose="020B0604020202020204" pitchFamily="34" charset="0"/>
              </a:rPr>
              <a:t>Take a seat in the front</a:t>
            </a:r>
            <a:br>
              <a:rPr lang="en-US" sz="2000" dirty="0" smtClean="0">
                <a:cs typeface="Arial" panose="020B0604020202020204" pitchFamily="34" charset="0"/>
              </a:rPr>
            </a:br>
            <a:endParaRPr lang="en-US" sz="2000" dirty="0" smtClean="0">
              <a:cs typeface="Arial" panose="020B0604020202020204" pitchFamily="34" charset="0"/>
            </a:endParaRPr>
          </a:p>
          <a:p>
            <a:r>
              <a:rPr lang="en-US" sz="2000" b="1" dirty="0">
                <a:solidFill>
                  <a:srgbClr val="FFFF99"/>
                </a:solidFill>
                <a:cs typeface="Arial" panose="020B0604020202020204" pitchFamily="34" charset="0"/>
              </a:rPr>
              <a:t>Senators:</a:t>
            </a:r>
          </a:p>
          <a:p>
            <a:pPr marL="285750" indent="-285750">
              <a:buFont typeface="Arial" panose="020B0604020202020204" pitchFamily="34" charset="0"/>
              <a:buChar char="•"/>
            </a:pPr>
            <a:r>
              <a:rPr lang="en-US" sz="2000" dirty="0">
                <a:cs typeface="Arial" panose="020B0604020202020204" pitchFamily="34" charset="0"/>
              </a:rPr>
              <a:t>Please sign in</a:t>
            </a:r>
          </a:p>
          <a:p>
            <a:pPr marL="285750" indent="-285750">
              <a:buFont typeface="Arial" panose="020B0604020202020204" pitchFamily="34" charset="0"/>
              <a:buChar char="•"/>
            </a:pPr>
            <a:r>
              <a:rPr lang="en-US" sz="2000" dirty="0">
                <a:cs typeface="Arial" panose="020B0604020202020204" pitchFamily="34" charset="0"/>
              </a:rPr>
              <a:t>Pick up your assigned </a:t>
            </a:r>
            <a:r>
              <a:rPr lang="en-US" sz="2000" dirty="0" err="1">
                <a:cs typeface="Arial" panose="020B0604020202020204" pitchFamily="34" charset="0"/>
              </a:rPr>
              <a:t>iClicker</a:t>
            </a:r>
            <a:endParaRPr lang="en-US" sz="2000" dirty="0">
              <a:cs typeface="Arial" panose="020B0604020202020204" pitchFamily="34" charset="0"/>
            </a:endParaRPr>
          </a:p>
          <a:p>
            <a:pPr marL="285750" indent="-285750">
              <a:buFont typeface="Arial" panose="020B0604020202020204" pitchFamily="34" charset="0"/>
              <a:buChar char="•"/>
            </a:pPr>
            <a:r>
              <a:rPr lang="en-US" sz="2000" dirty="0">
                <a:cs typeface="Arial" panose="020B0604020202020204" pitchFamily="34" charset="0"/>
              </a:rPr>
              <a:t>Take a seat in the chairs angled toward the </a:t>
            </a:r>
            <a:r>
              <a:rPr lang="en-US" sz="2000" dirty="0" smtClean="0">
                <a:cs typeface="Arial" panose="020B0604020202020204" pitchFamily="34" charset="0"/>
              </a:rPr>
              <a:t>center</a:t>
            </a:r>
          </a:p>
          <a:p>
            <a:endParaRPr lang="en-US" sz="2000" dirty="0" smtClean="0">
              <a:cs typeface="Arial" panose="020B0604020202020204" pitchFamily="34" charset="0"/>
            </a:endParaRPr>
          </a:p>
          <a:p>
            <a:r>
              <a:rPr lang="en-US" sz="2000" b="1" dirty="0" smtClean="0">
                <a:solidFill>
                  <a:srgbClr val="FFFF99"/>
                </a:solidFill>
                <a:cs typeface="Arial" panose="020B0604020202020204" pitchFamily="34" charset="0"/>
              </a:rPr>
              <a:t>Guests/Visitors:</a:t>
            </a:r>
          </a:p>
          <a:p>
            <a:pPr marL="285750" indent="-285750">
              <a:buFont typeface="Arial" panose="020B0604020202020204" pitchFamily="34" charset="0"/>
              <a:buChar char="•"/>
            </a:pPr>
            <a:r>
              <a:rPr lang="en-US" sz="2000" dirty="0">
                <a:cs typeface="Arial" panose="020B0604020202020204" pitchFamily="34" charset="0"/>
              </a:rPr>
              <a:t>P</a:t>
            </a:r>
            <a:r>
              <a:rPr lang="en-US" sz="2000" dirty="0" smtClean="0">
                <a:cs typeface="Arial" panose="020B0604020202020204" pitchFamily="34" charset="0"/>
              </a:rPr>
              <a:t>lease sign in</a:t>
            </a:r>
          </a:p>
          <a:p>
            <a:pPr marL="285750" indent="-285750">
              <a:buFont typeface="Arial" panose="020B0604020202020204" pitchFamily="34" charset="0"/>
              <a:buChar char="•"/>
            </a:pPr>
            <a:r>
              <a:rPr lang="en-US" sz="2000" dirty="0">
                <a:cs typeface="Arial" panose="020B0604020202020204" pitchFamily="34" charset="0"/>
              </a:rPr>
              <a:t>T</a:t>
            </a:r>
            <a:r>
              <a:rPr lang="en-US" sz="2000" dirty="0" smtClean="0">
                <a:cs typeface="Arial" panose="020B0604020202020204" pitchFamily="34" charset="0"/>
              </a:rPr>
              <a:t>ake a seat in the chairs towards the back of the room</a:t>
            </a:r>
            <a:endParaRPr lang="en-US" sz="2000" dirty="0">
              <a:cs typeface="Arial" panose="020B0604020202020204" pitchFamily="34" charset="0"/>
            </a:endParaRPr>
          </a:p>
        </p:txBody>
      </p:sp>
    </p:spTree>
    <p:extLst>
      <p:ext uri="{BB962C8B-B14F-4D97-AF65-F5344CB8AC3E}">
        <p14:creationId xmlns:p14="http://schemas.microsoft.com/office/powerpoint/2010/main" val="69700938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762000"/>
            <a:ext cx="1535805" cy="369332"/>
          </a:xfrm>
          <a:prstGeom prst="rect">
            <a:avLst/>
          </a:prstGeom>
          <a:noFill/>
        </p:spPr>
        <p:txBody>
          <a:bodyPr wrap="none" rtlCol="0">
            <a:spAutoFit/>
          </a:bodyPr>
          <a:lstStyle/>
          <a:p>
            <a:r>
              <a:rPr lang="en-US" b="1" dirty="0" smtClean="0">
                <a:solidFill>
                  <a:srgbClr val="FFFF99"/>
                </a:solidFill>
              </a:rPr>
              <a:t>Other Reports</a:t>
            </a:r>
            <a:endParaRPr lang="en-US" b="1" dirty="0">
              <a:solidFill>
                <a:srgbClr val="FFFF99"/>
              </a:solidFill>
            </a:endParaRPr>
          </a:p>
        </p:txBody>
      </p:sp>
      <p:sp>
        <p:nvSpPr>
          <p:cNvPr id="3" name="TextBox 2"/>
          <p:cNvSpPr txBox="1"/>
          <p:nvPr/>
        </p:nvSpPr>
        <p:spPr>
          <a:xfrm>
            <a:off x="457200" y="1600591"/>
            <a:ext cx="6590378" cy="369332"/>
          </a:xfrm>
          <a:prstGeom prst="rect">
            <a:avLst/>
          </a:prstGeom>
          <a:noFill/>
        </p:spPr>
        <p:txBody>
          <a:bodyPr wrap="none" rtlCol="0">
            <a:spAutoFit/>
          </a:bodyPr>
          <a:lstStyle/>
          <a:p>
            <a:r>
              <a:rPr lang="en-US" b="1" dirty="0" smtClean="0"/>
              <a:t>Student Association Report – Marc Cohen, SA Representative (2-2)</a:t>
            </a:r>
            <a:endParaRPr lang="en-US" b="1" dirty="0"/>
          </a:p>
        </p:txBody>
      </p:sp>
      <p:sp>
        <p:nvSpPr>
          <p:cNvPr id="4" name="TextBox 3"/>
          <p:cNvSpPr txBox="1"/>
          <p:nvPr/>
        </p:nvSpPr>
        <p:spPr>
          <a:xfrm>
            <a:off x="304800" y="2362200"/>
            <a:ext cx="8153399" cy="4370427"/>
          </a:xfrm>
          <a:prstGeom prst="rect">
            <a:avLst/>
          </a:prstGeom>
          <a:noFill/>
        </p:spPr>
        <p:txBody>
          <a:bodyPr wrap="square" rtlCol="0">
            <a:spAutoFit/>
          </a:bodyPr>
          <a:lstStyle/>
          <a:p>
            <a:pPr lvl="0"/>
            <a:r>
              <a:rPr lang="en-US" sz="1600" dirty="0"/>
              <a:t>The Community Engagement and Outreach Department directed by Donavan Swanson is gearing up for a number of events :</a:t>
            </a:r>
          </a:p>
          <a:p>
            <a:pPr marL="285750" indent="-285750">
              <a:buFont typeface="Arial"/>
              <a:buChar char="•"/>
            </a:pPr>
            <a:r>
              <a:rPr lang="en-US" sz="1600" dirty="0"/>
              <a:t>October 12: Pine Hills Cleanup. 12-3pm. </a:t>
            </a:r>
            <a:r>
              <a:rPr lang="en-US" sz="1600" dirty="0" err="1"/>
              <a:t>RIdgefield</a:t>
            </a:r>
            <a:r>
              <a:rPr lang="en-US" sz="1600" dirty="0"/>
              <a:t> Park Lot. Rain or Shine event. Free food, </a:t>
            </a:r>
            <a:r>
              <a:rPr lang="en-US" sz="1600" dirty="0" err="1"/>
              <a:t>Dippikill</a:t>
            </a:r>
            <a:r>
              <a:rPr lang="en-US" sz="1600" dirty="0"/>
              <a:t> weekend Raffle.</a:t>
            </a:r>
          </a:p>
          <a:p>
            <a:pPr marL="285750" indent="-285750">
              <a:buFont typeface="Arial"/>
              <a:buChar char="•"/>
            </a:pPr>
            <a:r>
              <a:rPr lang="en-US" sz="1600" dirty="0"/>
              <a:t>October 19: Breast Cancer Rally. Breakfast for students on Campus before the walk. 50 </a:t>
            </a:r>
            <a:r>
              <a:rPr lang="en-US" sz="1600" dirty="0" smtClean="0"/>
              <a:t/>
            </a:r>
            <a:br>
              <a:rPr lang="en-US" sz="1600" dirty="0" smtClean="0"/>
            </a:br>
            <a:r>
              <a:rPr lang="en-US" sz="1600" dirty="0" smtClean="0"/>
              <a:t>t-shirts </a:t>
            </a:r>
            <a:r>
              <a:rPr lang="en-US" sz="1600" dirty="0"/>
              <a:t>to the first people that sign up. Bus Transportation to Washington Square Park. Banner to decorate before the walk and to be held through the walk. 10am Registration, 12pm walk starts.</a:t>
            </a:r>
          </a:p>
          <a:p>
            <a:pPr marL="285750" indent="-285750">
              <a:buFont typeface="Arial"/>
              <a:buChar char="•"/>
            </a:pPr>
            <a:r>
              <a:rPr lang="en-US" sz="1600" dirty="0"/>
              <a:t>October 21: ​YMCA Greek Panel Event. 5:30-7:30pm University Hall</a:t>
            </a:r>
          </a:p>
          <a:p>
            <a:pPr marL="285750" indent="-285750">
              <a:buFont typeface="Arial"/>
              <a:buChar char="•"/>
            </a:pPr>
            <a:r>
              <a:rPr lang="en-US" sz="1600" dirty="0"/>
              <a:t>October 11th: Volunteer for Northeastern Regional Food Bank. 1:00pm - 3:00pm at 965 Albany Shaker Rd, Latham, NY 12110. Help check, label, move, and package food items for Food Banks within the Capital District</a:t>
            </a:r>
            <a:r>
              <a:rPr lang="en-US" sz="1600" dirty="0" smtClean="0"/>
              <a:t>.</a:t>
            </a:r>
          </a:p>
          <a:p>
            <a:pPr marL="285750" lvl="0" indent="-285750">
              <a:buFont typeface="Arial"/>
              <a:buChar char="•"/>
            </a:pPr>
            <a:r>
              <a:rPr lang="en-US" sz="1600" dirty="0"/>
              <a:t>The Communications Department is directed by Lee Stanton and has been working diligently to spread the word about the phenomenal work being done by SA Departments and student groups by way of news releases and social media. </a:t>
            </a:r>
          </a:p>
          <a:p>
            <a:endParaRPr lang="en-US" sz="1600" dirty="0"/>
          </a:p>
          <a:p>
            <a:endParaRPr lang="en-US" sz="1600" dirty="0"/>
          </a:p>
        </p:txBody>
      </p:sp>
    </p:spTree>
    <p:extLst>
      <p:ext uri="{BB962C8B-B14F-4D97-AF65-F5344CB8AC3E}">
        <p14:creationId xmlns:p14="http://schemas.microsoft.com/office/powerpoint/2010/main" val="1592116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762000"/>
            <a:ext cx="2841547" cy="369332"/>
          </a:xfrm>
          <a:prstGeom prst="rect">
            <a:avLst/>
          </a:prstGeom>
          <a:noFill/>
        </p:spPr>
        <p:txBody>
          <a:bodyPr wrap="none" rtlCol="0">
            <a:spAutoFit/>
          </a:bodyPr>
          <a:lstStyle/>
          <a:p>
            <a:r>
              <a:rPr lang="en-US" b="1" dirty="0" smtClean="0">
                <a:solidFill>
                  <a:srgbClr val="FFFF99"/>
                </a:solidFill>
              </a:rPr>
              <a:t>Council/Committee Reports</a:t>
            </a:r>
            <a:endParaRPr lang="en-US" b="1" dirty="0">
              <a:solidFill>
                <a:srgbClr val="FFFF99"/>
              </a:solidFill>
            </a:endParaRPr>
          </a:p>
        </p:txBody>
      </p:sp>
      <p:sp>
        <p:nvSpPr>
          <p:cNvPr id="3" name="TextBox 2"/>
          <p:cNvSpPr txBox="1"/>
          <p:nvPr/>
        </p:nvSpPr>
        <p:spPr>
          <a:xfrm>
            <a:off x="457200" y="1600591"/>
            <a:ext cx="6535635" cy="369332"/>
          </a:xfrm>
          <a:prstGeom prst="rect">
            <a:avLst/>
          </a:prstGeom>
          <a:noFill/>
        </p:spPr>
        <p:txBody>
          <a:bodyPr wrap="none" rtlCol="0">
            <a:spAutoFit/>
          </a:bodyPr>
          <a:lstStyle/>
          <a:p>
            <a:r>
              <a:rPr lang="en-US" b="1" dirty="0" smtClean="0"/>
              <a:t>CAA (Council on Academic Assessment) – Deborah Bernnard, Chair</a:t>
            </a:r>
            <a:endParaRPr lang="en-US" b="1" dirty="0"/>
          </a:p>
        </p:txBody>
      </p:sp>
      <p:sp>
        <p:nvSpPr>
          <p:cNvPr id="4" name="TextBox 3"/>
          <p:cNvSpPr txBox="1"/>
          <p:nvPr/>
        </p:nvSpPr>
        <p:spPr>
          <a:xfrm>
            <a:off x="381000" y="2819400"/>
            <a:ext cx="8153399" cy="1323439"/>
          </a:xfrm>
          <a:prstGeom prst="rect">
            <a:avLst/>
          </a:prstGeom>
          <a:noFill/>
        </p:spPr>
        <p:txBody>
          <a:bodyPr wrap="square" rtlCol="0">
            <a:spAutoFit/>
          </a:bodyPr>
          <a:lstStyle/>
          <a:p>
            <a:r>
              <a:rPr lang="en-US" sz="1600" dirty="0"/>
              <a:t>The Council on Academic Assessment met on September 30 and elected committee chairs.  Council members chose the committee on which they will serve this year.  The Council also looked at their charter and found that current practice does not reflect the charge.  </a:t>
            </a:r>
            <a:r>
              <a:rPr lang="en-US" sz="1600" dirty="0" smtClean="0"/>
              <a:t>The </a:t>
            </a:r>
            <a:r>
              <a:rPr lang="en-US" sz="1600" dirty="0"/>
              <a:t>Council suggested some changes to the language in the charter which have been sent to the Governance Council for review.</a:t>
            </a:r>
          </a:p>
        </p:txBody>
      </p:sp>
    </p:spTree>
    <p:extLst>
      <p:ext uri="{BB962C8B-B14F-4D97-AF65-F5344CB8AC3E}">
        <p14:creationId xmlns:p14="http://schemas.microsoft.com/office/powerpoint/2010/main" val="313398091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762000"/>
            <a:ext cx="2841547" cy="369332"/>
          </a:xfrm>
          <a:prstGeom prst="rect">
            <a:avLst/>
          </a:prstGeom>
          <a:noFill/>
        </p:spPr>
        <p:txBody>
          <a:bodyPr wrap="none" rtlCol="0">
            <a:spAutoFit/>
          </a:bodyPr>
          <a:lstStyle/>
          <a:p>
            <a:r>
              <a:rPr lang="en-US" b="1" dirty="0" smtClean="0">
                <a:solidFill>
                  <a:srgbClr val="FFFF99"/>
                </a:solidFill>
              </a:rPr>
              <a:t>Council/Committee Reports</a:t>
            </a:r>
            <a:endParaRPr lang="en-US" b="1" dirty="0">
              <a:solidFill>
                <a:srgbClr val="FFFF99"/>
              </a:solidFill>
            </a:endParaRPr>
          </a:p>
        </p:txBody>
      </p:sp>
      <p:sp>
        <p:nvSpPr>
          <p:cNvPr id="3" name="TextBox 2"/>
          <p:cNvSpPr txBox="1"/>
          <p:nvPr/>
        </p:nvSpPr>
        <p:spPr>
          <a:xfrm>
            <a:off x="457200" y="1600591"/>
            <a:ext cx="3122595" cy="369332"/>
          </a:xfrm>
          <a:prstGeom prst="rect">
            <a:avLst/>
          </a:prstGeom>
          <a:noFill/>
        </p:spPr>
        <p:txBody>
          <a:bodyPr wrap="none" rtlCol="0">
            <a:spAutoFit/>
          </a:bodyPr>
          <a:lstStyle/>
          <a:p>
            <a:r>
              <a:rPr lang="en-US" b="1" dirty="0" smtClean="0"/>
              <a:t>CAFFECoR – Carol Jewell, Chair</a:t>
            </a:r>
            <a:endParaRPr lang="en-US" b="1" dirty="0"/>
          </a:p>
        </p:txBody>
      </p:sp>
      <p:sp>
        <p:nvSpPr>
          <p:cNvPr id="4" name="TextBox 3"/>
          <p:cNvSpPr txBox="1"/>
          <p:nvPr/>
        </p:nvSpPr>
        <p:spPr>
          <a:xfrm>
            <a:off x="381000" y="2819400"/>
            <a:ext cx="8153399" cy="1323439"/>
          </a:xfrm>
          <a:prstGeom prst="rect">
            <a:avLst/>
          </a:prstGeom>
          <a:noFill/>
        </p:spPr>
        <p:txBody>
          <a:bodyPr wrap="square" rtlCol="0">
            <a:spAutoFit/>
          </a:bodyPr>
          <a:lstStyle/>
          <a:p>
            <a:r>
              <a:rPr lang="en-US" sz="1600" dirty="0"/>
              <a:t>Having had several email discussions with Joette, Susanna, and Cynthia, I now have a clearer understanding of the role and responsibility of CAFFECoR. CAFFECoR will have its October meeting on Wednesday, October 8, 2014, at which it is my intention that we will begin discussing the issues of academic freedom, freedom of expression, and the use(s) of social media. </a:t>
            </a:r>
          </a:p>
        </p:txBody>
      </p:sp>
    </p:spTree>
    <p:extLst>
      <p:ext uri="{BB962C8B-B14F-4D97-AF65-F5344CB8AC3E}">
        <p14:creationId xmlns:p14="http://schemas.microsoft.com/office/powerpoint/2010/main" val="313398091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762000"/>
            <a:ext cx="2841547" cy="369332"/>
          </a:xfrm>
          <a:prstGeom prst="rect">
            <a:avLst/>
          </a:prstGeom>
          <a:noFill/>
        </p:spPr>
        <p:txBody>
          <a:bodyPr wrap="none" rtlCol="0">
            <a:spAutoFit/>
          </a:bodyPr>
          <a:lstStyle/>
          <a:p>
            <a:r>
              <a:rPr lang="en-US" b="1" dirty="0" smtClean="0">
                <a:solidFill>
                  <a:srgbClr val="FFFF99"/>
                </a:solidFill>
              </a:rPr>
              <a:t>Council/Committee Reports</a:t>
            </a:r>
            <a:endParaRPr lang="en-US" b="1" dirty="0">
              <a:solidFill>
                <a:srgbClr val="FFFF99"/>
              </a:solidFill>
            </a:endParaRPr>
          </a:p>
        </p:txBody>
      </p:sp>
      <p:sp>
        <p:nvSpPr>
          <p:cNvPr id="3" name="TextBox 2"/>
          <p:cNvSpPr txBox="1"/>
          <p:nvPr/>
        </p:nvSpPr>
        <p:spPr>
          <a:xfrm>
            <a:off x="457200" y="1600591"/>
            <a:ext cx="7541435" cy="369332"/>
          </a:xfrm>
          <a:prstGeom prst="rect">
            <a:avLst/>
          </a:prstGeom>
          <a:noFill/>
        </p:spPr>
        <p:txBody>
          <a:bodyPr wrap="none" rtlCol="0">
            <a:spAutoFit/>
          </a:bodyPr>
          <a:lstStyle/>
          <a:p>
            <a:r>
              <a:rPr lang="en-US" b="1" dirty="0" smtClean="0"/>
              <a:t>CERS (Council on Ethics in Research and Scholarship) – Susanna Fessler, Chair</a:t>
            </a:r>
            <a:endParaRPr lang="en-US" b="1" dirty="0"/>
          </a:p>
        </p:txBody>
      </p:sp>
      <p:sp>
        <p:nvSpPr>
          <p:cNvPr id="4" name="TextBox 3"/>
          <p:cNvSpPr txBox="1"/>
          <p:nvPr/>
        </p:nvSpPr>
        <p:spPr>
          <a:xfrm>
            <a:off x="381000" y="2819400"/>
            <a:ext cx="8153399" cy="338554"/>
          </a:xfrm>
          <a:prstGeom prst="rect">
            <a:avLst/>
          </a:prstGeom>
          <a:noFill/>
        </p:spPr>
        <p:txBody>
          <a:bodyPr wrap="square" rtlCol="0">
            <a:spAutoFit/>
          </a:bodyPr>
          <a:lstStyle/>
          <a:p>
            <a:r>
              <a:rPr lang="en-US" sz="1600" dirty="0" smtClean="0"/>
              <a:t>Nothing to report.</a:t>
            </a:r>
            <a:endParaRPr lang="en-US" sz="1600" dirty="0"/>
          </a:p>
        </p:txBody>
      </p:sp>
    </p:spTree>
    <p:extLst>
      <p:ext uri="{BB962C8B-B14F-4D97-AF65-F5344CB8AC3E}">
        <p14:creationId xmlns:p14="http://schemas.microsoft.com/office/powerpoint/2010/main" val="157386217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762000"/>
            <a:ext cx="2841547" cy="369332"/>
          </a:xfrm>
          <a:prstGeom prst="rect">
            <a:avLst/>
          </a:prstGeom>
          <a:noFill/>
        </p:spPr>
        <p:txBody>
          <a:bodyPr wrap="none" rtlCol="0">
            <a:spAutoFit/>
          </a:bodyPr>
          <a:lstStyle/>
          <a:p>
            <a:r>
              <a:rPr lang="en-US" b="1" dirty="0" smtClean="0">
                <a:solidFill>
                  <a:srgbClr val="FFFF99"/>
                </a:solidFill>
              </a:rPr>
              <a:t>Council/Committee Reports</a:t>
            </a:r>
            <a:endParaRPr lang="en-US" b="1" dirty="0">
              <a:solidFill>
                <a:srgbClr val="FFFF99"/>
              </a:solidFill>
            </a:endParaRPr>
          </a:p>
        </p:txBody>
      </p:sp>
      <p:sp>
        <p:nvSpPr>
          <p:cNvPr id="3" name="TextBox 2"/>
          <p:cNvSpPr txBox="1"/>
          <p:nvPr/>
        </p:nvSpPr>
        <p:spPr>
          <a:xfrm>
            <a:off x="457200" y="1600591"/>
            <a:ext cx="4598773" cy="369332"/>
          </a:xfrm>
          <a:prstGeom prst="rect">
            <a:avLst/>
          </a:prstGeom>
          <a:noFill/>
        </p:spPr>
        <p:txBody>
          <a:bodyPr wrap="none" rtlCol="0">
            <a:spAutoFit/>
          </a:bodyPr>
          <a:lstStyle/>
          <a:p>
            <a:r>
              <a:rPr lang="en-US" b="1" dirty="0" smtClean="0"/>
              <a:t>COR (Council on Research) – </a:t>
            </a:r>
            <a:r>
              <a:rPr lang="en-US" b="1" dirty="0" err="1" smtClean="0"/>
              <a:t>Kajal</a:t>
            </a:r>
            <a:r>
              <a:rPr lang="en-US" b="1" dirty="0" smtClean="0"/>
              <a:t> </a:t>
            </a:r>
            <a:r>
              <a:rPr lang="en-US" b="1" dirty="0" err="1" smtClean="0"/>
              <a:t>Lahiri</a:t>
            </a:r>
            <a:r>
              <a:rPr lang="en-US" b="1" dirty="0" smtClean="0"/>
              <a:t>, Chair</a:t>
            </a:r>
            <a:endParaRPr lang="en-US" b="1" dirty="0"/>
          </a:p>
        </p:txBody>
      </p:sp>
      <p:sp>
        <p:nvSpPr>
          <p:cNvPr id="4" name="TextBox 3"/>
          <p:cNvSpPr txBox="1"/>
          <p:nvPr/>
        </p:nvSpPr>
        <p:spPr>
          <a:xfrm>
            <a:off x="381000" y="2819400"/>
            <a:ext cx="8153399" cy="584775"/>
          </a:xfrm>
          <a:prstGeom prst="rect">
            <a:avLst/>
          </a:prstGeom>
          <a:noFill/>
        </p:spPr>
        <p:txBody>
          <a:bodyPr wrap="square" rtlCol="0">
            <a:spAutoFit/>
          </a:bodyPr>
          <a:lstStyle/>
          <a:p>
            <a:r>
              <a:rPr lang="en-US" sz="1600" dirty="0"/>
              <a:t>Nothing to report.</a:t>
            </a:r>
          </a:p>
          <a:p>
            <a:endParaRPr lang="en-US" sz="1600" dirty="0"/>
          </a:p>
        </p:txBody>
      </p:sp>
    </p:spTree>
    <p:extLst>
      <p:ext uri="{BB962C8B-B14F-4D97-AF65-F5344CB8AC3E}">
        <p14:creationId xmlns:p14="http://schemas.microsoft.com/office/powerpoint/2010/main" val="212118145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762000"/>
            <a:ext cx="2841547" cy="369332"/>
          </a:xfrm>
          <a:prstGeom prst="rect">
            <a:avLst/>
          </a:prstGeom>
          <a:noFill/>
        </p:spPr>
        <p:txBody>
          <a:bodyPr wrap="none" rtlCol="0">
            <a:spAutoFit/>
          </a:bodyPr>
          <a:lstStyle/>
          <a:p>
            <a:r>
              <a:rPr lang="en-US" b="1" dirty="0" smtClean="0">
                <a:solidFill>
                  <a:srgbClr val="FFFF99"/>
                </a:solidFill>
              </a:rPr>
              <a:t>Council/Committee Reports</a:t>
            </a:r>
            <a:endParaRPr lang="en-US" b="1" dirty="0">
              <a:solidFill>
                <a:srgbClr val="FFFF99"/>
              </a:solidFill>
            </a:endParaRPr>
          </a:p>
        </p:txBody>
      </p:sp>
      <p:sp>
        <p:nvSpPr>
          <p:cNvPr id="3" name="TextBox 2"/>
          <p:cNvSpPr txBox="1"/>
          <p:nvPr/>
        </p:nvSpPr>
        <p:spPr>
          <a:xfrm>
            <a:off x="457200" y="1600591"/>
            <a:ext cx="7852406" cy="369332"/>
          </a:xfrm>
          <a:prstGeom prst="rect">
            <a:avLst/>
          </a:prstGeom>
          <a:noFill/>
        </p:spPr>
        <p:txBody>
          <a:bodyPr wrap="none" rtlCol="0">
            <a:spAutoFit/>
          </a:bodyPr>
          <a:lstStyle/>
          <a:p>
            <a:r>
              <a:rPr lang="en-US" b="1" dirty="0" smtClean="0"/>
              <a:t>CPCA (Council on Promotion &amp; Continuing Appointment) – Sanjay Putrevu, Chair</a:t>
            </a:r>
            <a:endParaRPr lang="en-US" b="1" dirty="0"/>
          </a:p>
        </p:txBody>
      </p:sp>
      <p:sp>
        <p:nvSpPr>
          <p:cNvPr id="4" name="TextBox 3"/>
          <p:cNvSpPr txBox="1"/>
          <p:nvPr/>
        </p:nvSpPr>
        <p:spPr>
          <a:xfrm>
            <a:off x="381000" y="2819400"/>
            <a:ext cx="8153399" cy="338554"/>
          </a:xfrm>
          <a:prstGeom prst="rect">
            <a:avLst/>
          </a:prstGeom>
          <a:noFill/>
        </p:spPr>
        <p:txBody>
          <a:bodyPr wrap="square" rtlCol="0">
            <a:spAutoFit/>
          </a:bodyPr>
          <a:lstStyle/>
          <a:p>
            <a:r>
              <a:rPr lang="en-US" sz="1600" dirty="0"/>
              <a:t>The next CPCA meeting is on Oct. 15.</a:t>
            </a:r>
          </a:p>
        </p:txBody>
      </p:sp>
    </p:spTree>
    <p:extLst>
      <p:ext uri="{BB962C8B-B14F-4D97-AF65-F5344CB8AC3E}">
        <p14:creationId xmlns:p14="http://schemas.microsoft.com/office/powerpoint/2010/main" val="278956243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762000"/>
            <a:ext cx="2841547" cy="369332"/>
          </a:xfrm>
          <a:prstGeom prst="rect">
            <a:avLst/>
          </a:prstGeom>
          <a:noFill/>
        </p:spPr>
        <p:txBody>
          <a:bodyPr wrap="none" rtlCol="0">
            <a:spAutoFit/>
          </a:bodyPr>
          <a:lstStyle/>
          <a:p>
            <a:r>
              <a:rPr lang="en-US" b="1" dirty="0" smtClean="0">
                <a:solidFill>
                  <a:srgbClr val="FFFF99"/>
                </a:solidFill>
              </a:rPr>
              <a:t>Council/Committee Reports</a:t>
            </a:r>
            <a:endParaRPr lang="en-US" b="1" dirty="0">
              <a:solidFill>
                <a:srgbClr val="FFFF99"/>
              </a:solidFill>
            </a:endParaRPr>
          </a:p>
        </p:txBody>
      </p:sp>
      <p:sp>
        <p:nvSpPr>
          <p:cNvPr id="3" name="TextBox 2"/>
          <p:cNvSpPr txBox="1"/>
          <p:nvPr/>
        </p:nvSpPr>
        <p:spPr>
          <a:xfrm>
            <a:off x="457200" y="1600591"/>
            <a:ext cx="5623655" cy="369332"/>
          </a:xfrm>
          <a:prstGeom prst="rect">
            <a:avLst/>
          </a:prstGeom>
          <a:noFill/>
        </p:spPr>
        <p:txBody>
          <a:bodyPr wrap="none" rtlCol="0">
            <a:spAutoFit/>
          </a:bodyPr>
          <a:lstStyle/>
          <a:p>
            <a:r>
              <a:rPr lang="en-US" b="1" dirty="0" smtClean="0"/>
              <a:t>GAC (Graduate Academic Council) – Abebe Rorissa, Chair</a:t>
            </a:r>
            <a:endParaRPr lang="en-US" b="1" dirty="0"/>
          </a:p>
        </p:txBody>
      </p:sp>
      <p:sp>
        <p:nvSpPr>
          <p:cNvPr id="4" name="TextBox 3"/>
          <p:cNvSpPr txBox="1"/>
          <p:nvPr/>
        </p:nvSpPr>
        <p:spPr>
          <a:xfrm>
            <a:off x="381000" y="2819400"/>
            <a:ext cx="8153399" cy="584776"/>
          </a:xfrm>
          <a:prstGeom prst="rect">
            <a:avLst/>
          </a:prstGeom>
          <a:noFill/>
        </p:spPr>
        <p:txBody>
          <a:bodyPr wrap="square" rtlCol="0">
            <a:spAutoFit/>
          </a:bodyPr>
          <a:lstStyle/>
          <a:p>
            <a:r>
              <a:rPr lang="en-US" sz="1600" dirty="0"/>
              <a:t>Our first full GAC meeting is on the 21</a:t>
            </a:r>
            <a:r>
              <a:rPr lang="en-US" sz="1600" baseline="30000" dirty="0"/>
              <a:t>st</a:t>
            </a:r>
            <a:r>
              <a:rPr lang="en-US" sz="1600" dirty="0"/>
              <a:t> and I won’t have anything to report until after the meeting.</a:t>
            </a:r>
          </a:p>
        </p:txBody>
      </p:sp>
    </p:spTree>
    <p:extLst>
      <p:ext uri="{BB962C8B-B14F-4D97-AF65-F5344CB8AC3E}">
        <p14:creationId xmlns:p14="http://schemas.microsoft.com/office/powerpoint/2010/main" val="132358602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762000"/>
            <a:ext cx="2841547" cy="369332"/>
          </a:xfrm>
          <a:prstGeom prst="rect">
            <a:avLst/>
          </a:prstGeom>
          <a:noFill/>
        </p:spPr>
        <p:txBody>
          <a:bodyPr wrap="none" rtlCol="0">
            <a:spAutoFit/>
          </a:bodyPr>
          <a:lstStyle/>
          <a:p>
            <a:r>
              <a:rPr lang="en-US" b="1" dirty="0" smtClean="0">
                <a:solidFill>
                  <a:srgbClr val="FFFF99"/>
                </a:solidFill>
              </a:rPr>
              <a:t>Council/Committee Reports</a:t>
            </a:r>
            <a:endParaRPr lang="en-US" b="1" dirty="0">
              <a:solidFill>
                <a:srgbClr val="FFFF99"/>
              </a:solidFill>
            </a:endParaRPr>
          </a:p>
        </p:txBody>
      </p:sp>
      <p:sp>
        <p:nvSpPr>
          <p:cNvPr id="3" name="TextBox 2"/>
          <p:cNvSpPr txBox="1"/>
          <p:nvPr/>
        </p:nvSpPr>
        <p:spPr>
          <a:xfrm>
            <a:off x="457200" y="1600591"/>
            <a:ext cx="4677670" cy="369332"/>
          </a:xfrm>
          <a:prstGeom prst="rect">
            <a:avLst/>
          </a:prstGeom>
          <a:noFill/>
        </p:spPr>
        <p:txBody>
          <a:bodyPr wrap="none" rtlCol="0">
            <a:spAutoFit/>
          </a:bodyPr>
          <a:lstStyle/>
          <a:p>
            <a:r>
              <a:rPr lang="en-US" b="1" dirty="0" smtClean="0"/>
              <a:t>GOV (Governance Council) – Cynthia Fox, </a:t>
            </a:r>
            <a:r>
              <a:rPr lang="en-US" b="1" dirty="0" smtClean="0"/>
              <a:t>Chair </a:t>
            </a:r>
            <a:endParaRPr lang="en-US" b="1" dirty="0"/>
          </a:p>
        </p:txBody>
      </p:sp>
      <p:sp>
        <p:nvSpPr>
          <p:cNvPr id="4" name="TextBox 3"/>
          <p:cNvSpPr txBox="1"/>
          <p:nvPr/>
        </p:nvSpPr>
        <p:spPr>
          <a:xfrm>
            <a:off x="381000" y="2438400"/>
            <a:ext cx="8153399" cy="3293209"/>
          </a:xfrm>
          <a:prstGeom prst="rect">
            <a:avLst/>
          </a:prstGeom>
          <a:noFill/>
        </p:spPr>
        <p:txBody>
          <a:bodyPr wrap="square" rtlCol="0">
            <a:spAutoFit/>
          </a:bodyPr>
          <a:lstStyle/>
          <a:p>
            <a:r>
              <a:rPr lang="en-US" sz="1600" dirty="0"/>
              <a:t>GOV has provided the names of six recommended teaching faculty to fill three openings on the President’s Advisory Council on Campus Safety.</a:t>
            </a:r>
          </a:p>
          <a:p>
            <a:r>
              <a:rPr lang="en-US" sz="1600" dirty="0"/>
              <a:t> </a:t>
            </a:r>
          </a:p>
          <a:p>
            <a:r>
              <a:rPr lang="en-US" sz="1600" dirty="0"/>
              <a:t>Our next scheduled meeting is October 13. A large portion of our time will be devoted the Report on the 2014 UA Faculty Senate Survey on Governance and Consultation.  Senate Chair Joette Stefl-Mabry (last year’s Chair of GOV) will be joining us to present the report, answer questions, and provide guidance about the next steps.</a:t>
            </a:r>
          </a:p>
          <a:p>
            <a:r>
              <a:rPr lang="en-US" sz="1600" dirty="0"/>
              <a:t> </a:t>
            </a:r>
          </a:p>
          <a:p>
            <a:r>
              <a:rPr lang="en-US" sz="1600" dirty="0"/>
              <a:t>We will also be formally constituting our two major sub-Committees, (i.e. the Committee on Assessment of Governance &amp; Consultation and the Committee on Liaison &amp; Elections) and have been asked to consider several items of new business, including the formal mechanism for replacing the Chair of UPPC if that person steps down, and the language of the Charter relative to the composition and charge of the CAA. </a:t>
            </a:r>
          </a:p>
        </p:txBody>
      </p:sp>
    </p:spTree>
    <p:extLst>
      <p:ext uri="{BB962C8B-B14F-4D97-AF65-F5344CB8AC3E}">
        <p14:creationId xmlns:p14="http://schemas.microsoft.com/office/powerpoint/2010/main" val="66978255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762000"/>
            <a:ext cx="2841547" cy="369332"/>
          </a:xfrm>
          <a:prstGeom prst="rect">
            <a:avLst/>
          </a:prstGeom>
          <a:noFill/>
        </p:spPr>
        <p:txBody>
          <a:bodyPr wrap="none" rtlCol="0">
            <a:spAutoFit/>
          </a:bodyPr>
          <a:lstStyle/>
          <a:p>
            <a:r>
              <a:rPr lang="en-US" b="1" dirty="0" smtClean="0">
                <a:solidFill>
                  <a:srgbClr val="FFFF99"/>
                </a:solidFill>
              </a:rPr>
              <a:t>Council/Committee Reports</a:t>
            </a:r>
            <a:endParaRPr lang="en-US" b="1" dirty="0">
              <a:solidFill>
                <a:srgbClr val="FFFF99"/>
              </a:solidFill>
            </a:endParaRPr>
          </a:p>
        </p:txBody>
      </p:sp>
      <p:sp>
        <p:nvSpPr>
          <p:cNvPr id="3" name="TextBox 2"/>
          <p:cNvSpPr txBox="1"/>
          <p:nvPr/>
        </p:nvSpPr>
        <p:spPr>
          <a:xfrm>
            <a:off x="457200" y="1600591"/>
            <a:ext cx="8458200" cy="369332"/>
          </a:xfrm>
          <a:prstGeom prst="rect">
            <a:avLst/>
          </a:prstGeom>
          <a:noFill/>
        </p:spPr>
        <p:txBody>
          <a:bodyPr wrap="square" rtlCol="0">
            <a:spAutoFit/>
          </a:bodyPr>
          <a:lstStyle/>
          <a:p>
            <a:r>
              <a:rPr lang="en-US" b="1" dirty="0" smtClean="0"/>
              <a:t>LISC (Council on Libraries, Information Systems, and Computing</a:t>
            </a:r>
            <a:r>
              <a:rPr lang="en-US" b="1" dirty="0" smtClean="0"/>
              <a:t>) - </a:t>
            </a:r>
            <a:r>
              <a:rPr lang="en-US" b="1" dirty="0" smtClean="0"/>
              <a:t>Boris Goldfarb, Chair</a:t>
            </a:r>
            <a:endParaRPr lang="en-US" b="1" dirty="0"/>
          </a:p>
        </p:txBody>
      </p:sp>
      <p:sp>
        <p:nvSpPr>
          <p:cNvPr id="4" name="TextBox 3"/>
          <p:cNvSpPr txBox="1"/>
          <p:nvPr/>
        </p:nvSpPr>
        <p:spPr>
          <a:xfrm>
            <a:off x="381000" y="2819400"/>
            <a:ext cx="8153399" cy="2554545"/>
          </a:xfrm>
          <a:prstGeom prst="rect">
            <a:avLst/>
          </a:prstGeom>
          <a:noFill/>
        </p:spPr>
        <p:txBody>
          <a:bodyPr wrap="square" rtlCol="0">
            <a:spAutoFit/>
          </a:bodyPr>
          <a:lstStyle/>
          <a:p>
            <a:r>
              <a:rPr lang="en-US" sz="1600" dirty="0"/>
              <a:t>LISC council has populated the two standing committees, the Library Committee and the Information Technology Usage Policy Committee.  </a:t>
            </a:r>
            <a:endParaRPr lang="en-US" sz="1600" dirty="0" smtClean="0"/>
          </a:p>
          <a:p>
            <a:endParaRPr lang="en-US" sz="1600" dirty="0"/>
          </a:p>
          <a:p>
            <a:r>
              <a:rPr lang="en-US" sz="1600" dirty="0" smtClean="0"/>
              <a:t>The </a:t>
            </a:r>
            <a:r>
              <a:rPr lang="en-US" sz="1600" dirty="0"/>
              <a:t>next council meeting is on October 27.  At that meeting, we will review the charge of the council according to several suggestions made by the members.  </a:t>
            </a:r>
            <a:endParaRPr lang="en-US" sz="1600" dirty="0" smtClean="0"/>
          </a:p>
          <a:p>
            <a:endParaRPr lang="en-US" sz="1600" dirty="0"/>
          </a:p>
          <a:p>
            <a:r>
              <a:rPr lang="en-US" sz="1600" dirty="0" smtClean="0"/>
              <a:t>The </a:t>
            </a:r>
            <a:r>
              <a:rPr lang="en-US" sz="1600" dirty="0"/>
              <a:t>council has been invited by the Dean and Director of </a:t>
            </a:r>
            <a:r>
              <a:rPr lang="en-US" sz="1600" dirty="0" smtClean="0"/>
              <a:t>Libraries, </a:t>
            </a:r>
            <a:r>
              <a:rPr lang="en-US" sz="1600" dirty="0"/>
              <a:t>Mary Casserly, to participate in two campus events: the University Libraries’ Preservation Department Naming Ceremony &amp; Reception held on October 10 and the Libraries’ celebration of Open Access Week, which will take place on Tuesday, October 21</a:t>
            </a:r>
            <a:r>
              <a:rPr lang="en-US" sz="1600" dirty="0"/>
              <a:t> </a:t>
            </a:r>
            <a:endParaRPr lang="en-US" sz="1600" dirty="0"/>
          </a:p>
        </p:txBody>
      </p:sp>
    </p:spTree>
    <p:extLst>
      <p:ext uri="{BB962C8B-B14F-4D97-AF65-F5344CB8AC3E}">
        <p14:creationId xmlns:p14="http://schemas.microsoft.com/office/powerpoint/2010/main" val="414095606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762000"/>
            <a:ext cx="2841547" cy="369332"/>
          </a:xfrm>
          <a:prstGeom prst="rect">
            <a:avLst/>
          </a:prstGeom>
          <a:noFill/>
        </p:spPr>
        <p:txBody>
          <a:bodyPr wrap="none" rtlCol="0">
            <a:spAutoFit/>
          </a:bodyPr>
          <a:lstStyle/>
          <a:p>
            <a:r>
              <a:rPr lang="en-US" b="1" dirty="0" smtClean="0">
                <a:solidFill>
                  <a:srgbClr val="FFFF99"/>
                </a:solidFill>
              </a:rPr>
              <a:t>Council/Committee Reports</a:t>
            </a:r>
            <a:endParaRPr lang="en-US" b="1" dirty="0">
              <a:solidFill>
                <a:srgbClr val="FFFF99"/>
              </a:solidFill>
            </a:endParaRPr>
          </a:p>
        </p:txBody>
      </p:sp>
      <p:sp>
        <p:nvSpPr>
          <p:cNvPr id="3" name="TextBox 2"/>
          <p:cNvSpPr txBox="1"/>
          <p:nvPr/>
        </p:nvSpPr>
        <p:spPr>
          <a:xfrm>
            <a:off x="457200" y="1600591"/>
            <a:ext cx="7038856" cy="369332"/>
          </a:xfrm>
          <a:prstGeom prst="rect">
            <a:avLst/>
          </a:prstGeom>
          <a:noFill/>
        </p:spPr>
        <p:txBody>
          <a:bodyPr wrap="none" rtlCol="0">
            <a:spAutoFit/>
          </a:bodyPr>
          <a:lstStyle/>
          <a:p>
            <a:r>
              <a:rPr lang="en-US" b="1" dirty="0" smtClean="0"/>
              <a:t>UAC (Undergraduate Academic Council) – Robert </a:t>
            </a:r>
            <a:r>
              <a:rPr lang="en-US" b="1" dirty="0" err="1" smtClean="0"/>
              <a:t>Yagelski</a:t>
            </a:r>
            <a:r>
              <a:rPr lang="en-US" b="1" dirty="0" smtClean="0"/>
              <a:t>, </a:t>
            </a:r>
            <a:r>
              <a:rPr lang="en-US" b="1" dirty="0" smtClean="0"/>
              <a:t>Chair (1 of 4)</a:t>
            </a:r>
            <a:endParaRPr lang="en-US" b="1" dirty="0"/>
          </a:p>
        </p:txBody>
      </p:sp>
      <p:sp>
        <p:nvSpPr>
          <p:cNvPr id="4" name="TextBox 3"/>
          <p:cNvSpPr txBox="1"/>
          <p:nvPr/>
        </p:nvSpPr>
        <p:spPr>
          <a:xfrm>
            <a:off x="381000" y="2286000"/>
            <a:ext cx="8153399" cy="4278094"/>
          </a:xfrm>
          <a:prstGeom prst="rect">
            <a:avLst/>
          </a:prstGeom>
          <a:noFill/>
        </p:spPr>
        <p:txBody>
          <a:bodyPr wrap="square" rtlCol="0">
            <a:spAutoFit/>
          </a:bodyPr>
          <a:lstStyle/>
          <a:p>
            <a:r>
              <a:rPr lang="en-US" sz="1600" dirty="0"/>
              <a:t>The Undergraduate Academic Council met on October 9th. At that meeting, in response to the Senate Chair’s request to review its charge, the UAC members discussed at length the responsibilities assigned to the Council by the Senate charter and by-laws as well as the procedures by which UAC fulfills those responsibilities. </a:t>
            </a:r>
            <a:r>
              <a:rPr lang="en-US" sz="1600" dirty="0" smtClean="0"/>
              <a:t>Two </a:t>
            </a:r>
            <a:r>
              <a:rPr lang="en-US" sz="1600" dirty="0"/>
              <a:t>general areas of concern emerged during this discussion: </a:t>
            </a:r>
            <a:r>
              <a:rPr lang="en-US" sz="1600" dirty="0" smtClean="0"/>
              <a:t/>
            </a:r>
            <a:br>
              <a:rPr lang="en-US" sz="1600" dirty="0" smtClean="0"/>
            </a:br>
            <a:endParaRPr lang="en-US" sz="1600" dirty="0" smtClean="0"/>
          </a:p>
          <a:p>
            <a:pPr marL="342900" indent="-342900">
              <a:buAutoNum type="arabicParenBoth"/>
            </a:pPr>
            <a:r>
              <a:rPr lang="en-US" sz="1600" dirty="0" smtClean="0"/>
              <a:t>the </a:t>
            </a:r>
            <a:r>
              <a:rPr lang="en-US" sz="1600" dirty="0"/>
              <a:t>appropriateness of the UAC’s charge and the nature of its authority to fulfill its responsibilities, and </a:t>
            </a:r>
            <a:endParaRPr lang="en-US" sz="1600" dirty="0" smtClean="0"/>
          </a:p>
          <a:p>
            <a:pPr marL="342900" indent="-342900">
              <a:buAutoNum type="arabicParenBoth"/>
            </a:pPr>
            <a:r>
              <a:rPr lang="en-US" sz="1600" dirty="0" smtClean="0"/>
              <a:t>the </a:t>
            </a:r>
            <a:r>
              <a:rPr lang="en-US" sz="1600" dirty="0"/>
              <a:t>substantial workload of the UAC. </a:t>
            </a:r>
            <a:r>
              <a:rPr lang="en-US" sz="1600" dirty="0" smtClean="0"/>
              <a:t/>
            </a:r>
            <a:br>
              <a:rPr lang="en-US" sz="1600" dirty="0" smtClean="0"/>
            </a:br>
            <a:endParaRPr lang="en-US" sz="1600" dirty="0" smtClean="0"/>
          </a:p>
          <a:p>
            <a:r>
              <a:rPr lang="en-US" sz="1600" dirty="0" smtClean="0"/>
              <a:t>Regarding </a:t>
            </a:r>
            <a:r>
              <a:rPr lang="en-US" sz="1600" dirty="0"/>
              <a:t>the first of these concerns, Council members acknowledged an inherent tension between the need for shared governance of the undergraduate general education curriculum and the tradition of assigning authority for majors to individual departments. Given that more than half of the credits earned by students in any given major are either electives or general education credits, the undergraduate curriculum requires shared governance, and in that regard, many of UAC’s responsibilities (such as reviewing course proposals and program changes) are sensible. </a:t>
            </a:r>
            <a:endParaRPr lang="en-US" sz="1600" dirty="0"/>
          </a:p>
        </p:txBody>
      </p:sp>
    </p:spTree>
    <p:extLst>
      <p:ext uri="{BB962C8B-B14F-4D97-AF65-F5344CB8AC3E}">
        <p14:creationId xmlns:p14="http://schemas.microsoft.com/office/powerpoint/2010/main" val="367826338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36171" y="533400"/>
            <a:ext cx="7250703" cy="4462761"/>
          </a:xfrm>
          <a:prstGeom prst="rect">
            <a:avLst/>
          </a:prstGeom>
          <a:noFill/>
        </p:spPr>
        <p:txBody>
          <a:bodyPr wrap="none" rtlCol="0">
            <a:spAutoFit/>
          </a:bodyPr>
          <a:lstStyle/>
          <a:p>
            <a:r>
              <a:rPr lang="en-US" b="1" dirty="0" smtClean="0">
                <a:solidFill>
                  <a:srgbClr val="FFFF99"/>
                </a:solidFill>
              </a:rPr>
              <a:t>Agenda</a:t>
            </a:r>
          </a:p>
          <a:p>
            <a:endParaRPr lang="en-US" sz="1400" dirty="0"/>
          </a:p>
          <a:p>
            <a:r>
              <a:rPr lang="en-US" dirty="0" smtClean="0"/>
              <a:t>Approval of Minutes of September 29, 2014</a:t>
            </a:r>
          </a:p>
          <a:p>
            <a:endParaRPr lang="en-US" dirty="0" smtClean="0"/>
          </a:p>
          <a:p>
            <a:r>
              <a:rPr lang="en-US" dirty="0" smtClean="0"/>
              <a:t>Interim Provost’s Report – Timothy Mulcahy</a:t>
            </a:r>
          </a:p>
          <a:p>
            <a:endParaRPr lang="en-US" dirty="0" smtClean="0"/>
          </a:p>
          <a:p>
            <a:r>
              <a:rPr lang="en-US" dirty="0" smtClean="0"/>
              <a:t>Senate Chair’s Report – Joette Stefl-Mabry</a:t>
            </a:r>
          </a:p>
          <a:p>
            <a:endParaRPr lang="en-US" dirty="0" smtClean="0"/>
          </a:p>
          <a:p>
            <a:r>
              <a:rPr lang="en-US" dirty="0" smtClean="0"/>
              <a:t>Other Reports:</a:t>
            </a:r>
          </a:p>
          <a:p>
            <a:endParaRPr lang="en-US" dirty="0" smtClean="0"/>
          </a:p>
          <a:p>
            <a:r>
              <a:rPr lang="en-US" dirty="0" smtClean="0"/>
              <a:t>New Business:</a:t>
            </a:r>
          </a:p>
          <a:p>
            <a:pPr marL="285750" indent="-285750">
              <a:buFont typeface="Arial" panose="020B0604020202020204" pitchFamily="34" charset="0"/>
              <a:buChar char="•"/>
            </a:pPr>
            <a:r>
              <a:rPr lang="en-US" dirty="0" smtClean="0"/>
              <a:t>Approval of Changes in Council Membership</a:t>
            </a:r>
          </a:p>
          <a:p>
            <a:pPr marL="285750" indent="-285750">
              <a:buFont typeface="Arial" panose="020B0604020202020204" pitchFamily="34" charset="0"/>
              <a:buChar char="•"/>
            </a:pPr>
            <a:r>
              <a:rPr lang="en-US" dirty="0" smtClean="0"/>
              <a:t>Charter Amendment 1415-01A </a:t>
            </a:r>
          </a:p>
          <a:p>
            <a:pPr marL="285750" indent="-285750">
              <a:buFont typeface="Arial" panose="020B0604020202020204" pitchFamily="34" charset="0"/>
              <a:buChar char="•"/>
            </a:pPr>
            <a:r>
              <a:rPr lang="en-US" dirty="0" smtClean="0"/>
              <a:t>Report on Results of the University at Albany Shared Governance Survey</a:t>
            </a:r>
          </a:p>
          <a:p>
            <a:endParaRPr lang="en-US" dirty="0" smtClean="0"/>
          </a:p>
          <a:p>
            <a:r>
              <a:rPr lang="en-US" dirty="0" smtClean="0"/>
              <a:t>Adjournment</a:t>
            </a:r>
            <a:endParaRPr lang="en-US" dirty="0"/>
          </a:p>
        </p:txBody>
      </p:sp>
    </p:spTree>
    <p:extLst>
      <p:ext uri="{BB962C8B-B14F-4D97-AF65-F5344CB8AC3E}">
        <p14:creationId xmlns:p14="http://schemas.microsoft.com/office/powerpoint/2010/main" val="2178557240"/>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762000"/>
            <a:ext cx="2841547" cy="369332"/>
          </a:xfrm>
          <a:prstGeom prst="rect">
            <a:avLst/>
          </a:prstGeom>
          <a:noFill/>
        </p:spPr>
        <p:txBody>
          <a:bodyPr wrap="none" rtlCol="0">
            <a:spAutoFit/>
          </a:bodyPr>
          <a:lstStyle/>
          <a:p>
            <a:r>
              <a:rPr lang="en-US" b="1" dirty="0" smtClean="0">
                <a:solidFill>
                  <a:srgbClr val="FFFF99"/>
                </a:solidFill>
              </a:rPr>
              <a:t>Council/Committee Reports</a:t>
            </a:r>
            <a:endParaRPr lang="en-US" b="1" dirty="0">
              <a:solidFill>
                <a:srgbClr val="FFFF99"/>
              </a:solidFill>
            </a:endParaRPr>
          </a:p>
        </p:txBody>
      </p:sp>
      <p:sp>
        <p:nvSpPr>
          <p:cNvPr id="3" name="TextBox 2"/>
          <p:cNvSpPr txBox="1"/>
          <p:nvPr/>
        </p:nvSpPr>
        <p:spPr>
          <a:xfrm>
            <a:off x="457200" y="1600591"/>
            <a:ext cx="7038856" cy="369332"/>
          </a:xfrm>
          <a:prstGeom prst="rect">
            <a:avLst/>
          </a:prstGeom>
          <a:noFill/>
        </p:spPr>
        <p:txBody>
          <a:bodyPr wrap="none" rtlCol="0">
            <a:spAutoFit/>
          </a:bodyPr>
          <a:lstStyle/>
          <a:p>
            <a:r>
              <a:rPr lang="en-US" b="1" dirty="0" smtClean="0"/>
              <a:t>UAC (Undergraduate Academic Council) – Robert </a:t>
            </a:r>
            <a:r>
              <a:rPr lang="en-US" b="1" dirty="0" err="1" smtClean="0"/>
              <a:t>Yagelski</a:t>
            </a:r>
            <a:r>
              <a:rPr lang="en-US" b="1" dirty="0" smtClean="0"/>
              <a:t>, </a:t>
            </a:r>
            <a:r>
              <a:rPr lang="en-US" b="1" dirty="0" smtClean="0"/>
              <a:t>Chair (2 of 4)</a:t>
            </a:r>
            <a:endParaRPr lang="en-US" b="1" dirty="0"/>
          </a:p>
        </p:txBody>
      </p:sp>
      <p:sp>
        <p:nvSpPr>
          <p:cNvPr id="4" name="TextBox 3"/>
          <p:cNvSpPr txBox="1"/>
          <p:nvPr/>
        </p:nvSpPr>
        <p:spPr>
          <a:xfrm>
            <a:off x="381000" y="2438400"/>
            <a:ext cx="8153399" cy="4278094"/>
          </a:xfrm>
          <a:prstGeom prst="rect">
            <a:avLst/>
          </a:prstGeom>
          <a:noFill/>
        </p:spPr>
        <p:txBody>
          <a:bodyPr wrap="square" rtlCol="0">
            <a:spAutoFit/>
          </a:bodyPr>
          <a:lstStyle/>
          <a:p>
            <a:r>
              <a:rPr lang="en-US" sz="1600" dirty="0"/>
              <a:t>At the same time, some members noted that the current review of the new general education competencies seems to signal a fundamental change in UAC’s role of oversight of the undergraduate curriculum, seeming to assign the Council greater authority over the curricula for individual majors. Not all members of the Council see this development as a positive one, and questions were raised about the extent to which UAC is required to enforce the new General Education curriculum. Indeed, this discussion led to broader philosophical questions about governance, including who should have authority for these components of the curriculum and how compliance ought to be achieved. Members acknowledged that these are longstanding, complex questions that are likely to continue to face the senate</a:t>
            </a:r>
            <a:r>
              <a:rPr lang="en-US" sz="1600" dirty="0" smtClean="0"/>
              <a:t>.</a:t>
            </a:r>
          </a:p>
          <a:p>
            <a:endParaRPr lang="en-US" sz="1600" dirty="0" smtClean="0"/>
          </a:p>
          <a:p>
            <a:r>
              <a:rPr lang="en-US" sz="1600" dirty="0"/>
              <a:t>Regarding the second issue—UAC’s workload—it was noted that UAC has significantly more work than some other councils and that Senate work is not distributed equally across the councils. Members are in agreement that this disparity is a serious problem, but how to address it is a complicated matter. Although members acknowledged that most of UAC’s assigned responsibilities seem appropriate, there was also agreement that some of those responsibilities seem misplaced. </a:t>
            </a:r>
          </a:p>
          <a:p>
            <a:endParaRPr lang="en-US" sz="1600" dirty="0"/>
          </a:p>
        </p:txBody>
      </p:sp>
    </p:spTree>
    <p:extLst>
      <p:ext uri="{BB962C8B-B14F-4D97-AF65-F5344CB8AC3E}">
        <p14:creationId xmlns:p14="http://schemas.microsoft.com/office/powerpoint/2010/main" val="2523767974"/>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762000"/>
            <a:ext cx="2841547" cy="369332"/>
          </a:xfrm>
          <a:prstGeom prst="rect">
            <a:avLst/>
          </a:prstGeom>
          <a:noFill/>
        </p:spPr>
        <p:txBody>
          <a:bodyPr wrap="none" rtlCol="0">
            <a:spAutoFit/>
          </a:bodyPr>
          <a:lstStyle/>
          <a:p>
            <a:r>
              <a:rPr lang="en-US" b="1" dirty="0" smtClean="0">
                <a:solidFill>
                  <a:srgbClr val="FFFF99"/>
                </a:solidFill>
              </a:rPr>
              <a:t>Council/Committee Reports</a:t>
            </a:r>
            <a:endParaRPr lang="en-US" b="1" dirty="0">
              <a:solidFill>
                <a:srgbClr val="FFFF99"/>
              </a:solidFill>
            </a:endParaRPr>
          </a:p>
        </p:txBody>
      </p:sp>
      <p:sp>
        <p:nvSpPr>
          <p:cNvPr id="3" name="TextBox 2"/>
          <p:cNvSpPr txBox="1"/>
          <p:nvPr/>
        </p:nvSpPr>
        <p:spPr>
          <a:xfrm>
            <a:off x="457200" y="1600591"/>
            <a:ext cx="7038856" cy="369332"/>
          </a:xfrm>
          <a:prstGeom prst="rect">
            <a:avLst/>
          </a:prstGeom>
          <a:noFill/>
        </p:spPr>
        <p:txBody>
          <a:bodyPr wrap="none" rtlCol="0">
            <a:spAutoFit/>
          </a:bodyPr>
          <a:lstStyle/>
          <a:p>
            <a:r>
              <a:rPr lang="en-US" b="1" dirty="0" smtClean="0"/>
              <a:t>UAC (Undergraduate Academic Council) – Robert </a:t>
            </a:r>
            <a:r>
              <a:rPr lang="en-US" b="1" dirty="0" err="1" smtClean="0"/>
              <a:t>Yagelski</a:t>
            </a:r>
            <a:r>
              <a:rPr lang="en-US" b="1" dirty="0" smtClean="0"/>
              <a:t>, </a:t>
            </a:r>
            <a:r>
              <a:rPr lang="en-US" b="1" dirty="0" smtClean="0"/>
              <a:t>Chair (3 of 4)</a:t>
            </a:r>
            <a:endParaRPr lang="en-US" b="1" dirty="0"/>
          </a:p>
        </p:txBody>
      </p:sp>
      <p:sp>
        <p:nvSpPr>
          <p:cNvPr id="4" name="TextBox 3"/>
          <p:cNvSpPr txBox="1"/>
          <p:nvPr/>
        </p:nvSpPr>
        <p:spPr>
          <a:xfrm>
            <a:off x="381000" y="2438400"/>
            <a:ext cx="8153399" cy="3293209"/>
          </a:xfrm>
          <a:prstGeom prst="rect">
            <a:avLst/>
          </a:prstGeom>
          <a:noFill/>
        </p:spPr>
        <p:txBody>
          <a:bodyPr wrap="square" rtlCol="0">
            <a:spAutoFit/>
          </a:bodyPr>
          <a:lstStyle/>
          <a:p>
            <a:r>
              <a:rPr lang="en-US" sz="1600" dirty="0"/>
              <a:t>For example, the UAC Committee on Admissions and Academic Standing includes the Appellate Subcommittee on Academic Standing, a large body that reviews student appeals of various kinds and has a significant workload. UAC members agreed that while it is appropriate for the larger committee to set policy regarding admissions and academic standing, the work of the appellate subcommittee should be located elsewhere—possibly in the Office of Undergraduate Education. Such reorganization might help make UAC’s workload more manageable and more equitable in comparison with other councils. </a:t>
            </a:r>
            <a:endParaRPr lang="en-US" sz="1600" dirty="0" smtClean="0"/>
          </a:p>
          <a:p>
            <a:endParaRPr lang="en-US" sz="1600" dirty="0" smtClean="0"/>
          </a:p>
          <a:p>
            <a:r>
              <a:rPr lang="en-US" sz="1600" dirty="0"/>
              <a:t>UAC thus recommends that the Senate should consider whether restructuring of this kind might be pursued as a way to clarify and streamline the work of the councils and distribute it more equitably</a:t>
            </a:r>
            <a:r>
              <a:rPr lang="en-US" sz="1600" dirty="0" smtClean="0"/>
              <a:t>.</a:t>
            </a:r>
          </a:p>
          <a:p>
            <a:endParaRPr lang="en-US" sz="1600" dirty="0"/>
          </a:p>
          <a:p>
            <a:endParaRPr lang="en-US" sz="1600" dirty="0"/>
          </a:p>
        </p:txBody>
      </p:sp>
    </p:spTree>
    <p:extLst>
      <p:ext uri="{BB962C8B-B14F-4D97-AF65-F5344CB8AC3E}">
        <p14:creationId xmlns:p14="http://schemas.microsoft.com/office/powerpoint/2010/main" val="4196961700"/>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762000"/>
            <a:ext cx="2841547" cy="369332"/>
          </a:xfrm>
          <a:prstGeom prst="rect">
            <a:avLst/>
          </a:prstGeom>
          <a:noFill/>
        </p:spPr>
        <p:txBody>
          <a:bodyPr wrap="none" rtlCol="0">
            <a:spAutoFit/>
          </a:bodyPr>
          <a:lstStyle/>
          <a:p>
            <a:r>
              <a:rPr lang="en-US" b="1" dirty="0" smtClean="0">
                <a:solidFill>
                  <a:srgbClr val="FFFF99"/>
                </a:solidFill>
              </a:rPr>
              <a:t>Council/Committee Reports</a:t>
            </a:r>
            <a:endParaRPr lang="en-US" b="1" dirty="0">
              <a:solidFill>
                <a:srgbClr val="FFFF99"/>
              </a:solidFill>
            </a:endParaRPr>
          </a:p>
        </p:txBody>
      </p:sp>
      <p:sp>
        <p:nvSpPr>
          <p:cNvPr id="3" name="TextBox 2"/>
          <p:cNvSpPr txBox="1"/>
          <p:nvPr/>
        </p:nvSpPr>
        <p:spPr>
          <a:xfrm>
            <a:off x="457200" y="1600591"/>
            <a:ext cx="7038856" cy="369332"/>
          </a:xfrm>
          <a:prstGeom prst="rect">
            <a:avLst/>
          </a:prstGeom>
          <a:noFill/>
        </p:spPr>
        <p:txBody>
          <a:bodyPr wrap="none" rtlCol="0">
            <a:spAutoFit/>
          </a:bodyPr>
          <a:lstStyle/>
          <a:p>
            <a:r>
              <a:rPr lang="en-US" b="1" dirty="0" smtClean="0"/>
              <a:t>UAC (Undergraduate Academic Council) – Robert </a:t>
            </a:r>
            <a:r>
              <a:rPr lang="en-US" b="1" dirty="0" err="1" smtClean="0"/>
              <a:t>Yagelski</a:t>
            </a:r>
            <a:r>
              <a:rPr lang="en-US" b="1" dirty="0" smtClean="0"/>
              <a:t>, </a:t>
            </a:r>
            <a:r>
              <a:rPr lang="en-US" b="1" dirty="0" smtClean="0"/>
              <a:t>Chair (4 of 4)</a:t>
            </a:r>
            <a:endParaRPr lang="en-US" b="1" dirty="0"/>
          </a:p>
        </p:txBody>
      </p:sp>
      <p:sp>
        <p:nvSpPr>
          <p:cNvPr id="4" name="TextBox 3"/>
          <p:cNvSpPr txBox="1"/>
          <p:nvPr/>
        </p:nvSpPr>
        <p:spPr>
          <a:xfrm>
            <a:off x="381000" y="2438400"/>
            <a:ext cx="8153399" cy="3293209"/>
          </a:xfrm>
          <a:prstGeom prst="rect">
            <a:avLst/>
          </a:prstGeom>
          <a:noFill/>
        </p:spPr>
        <p:txBody>
          <a:bodyPr wrap="square" rtlCol="0">
            <a:spAutoFit/>
          </a:bodyPr>
          <a:lstStyle/>
          <a:p>
            <a:r>
              <a:rPr lang="en-US" sz="1600" dirty="0"/>
              <a:t>The UAC also continued its review of the General Education Competencies Plans submitted during the past year as part of the University’s new General Education program. As noted in the previous UAC report, under the new General Education curriculum, all programs were to submit by the end of fall semester, 2013 plans for meeting the four general education competencies (advanced writing, critical inquiry, oral discourse, and information literacy). Seventeen such plans were reviewed and approved by UAC before the end of the 2013-2014 academic year; twenty-two plans were reviewed and returned to the appropriate departments for revision and remain to be approved. Two other plans were submitted but remain to be reviewed. On October 9</a:t>
            </a:r>
            <a:r>
              <a:rPr lang="en-US" sz="1600" baseline="30000" dirty="0"/>
              <a:t>th</a:t>
            </a:r>
            <a:r>
              <a:rPr lang="en-US" sz="1600" dirty="0"/>
              <a:t>, UAC approved the competencies plans for the Bachelor of Arts majors in Anthropology and Studio Art.</a:t>
            </a:r>
          </a:p>
          <a:p>
            <a:endParaRPr lang="en-US" sz="1600" dirty="0"/>
          </a:p>
          <a:p>
            <a:endParaRPr lang="en-US" sz="1600" dirty="0"/>
          </a:p>
          <a:p>
            <a:endParaRPr lang="en-US" sz="1600" dirty="0"/>
          </a:p>
        </p:txBody>
      </p:sp>
    </p:spTree>
    <p:extLst>
      <p:ext uri="{BB962C8B-B14F-4D97-AF65-F5344CB8AC3E}">
        <p14:creationId xmlns:p14="http://schemas.microsoft.com/office/powerpoint/2010/main" val="3097179762"/>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762000"/>
            <a:ext cx="2841547" cy="369332"/>
          </a:xfrm>
          <a:prstGeom prst="rect">
            <a:avLst/>
          </a:prstGeom>
          <a:noFill/>
        </p:spPr>
        <p:txBody>
          <a:bodyPr wrap="none" rtlCol="0">
            <a:spAutoFit/>
          </a:bodyPr>
          <a:lstStyle/>
          <a:p>
            <a:r>
              <a:rPr lang="en-US" b="1" dirty="0" smtClean="0">
                <a:solidFill>
                  <a:srgbClr val="FFFF99"/>
                </a:solidFill>
              </a:rPr>
              <a:t>Council/Committee Reports</a:t>
            </a:r>
            <a:endParaRPr lang="en-US" b="1" dirty="0">
              <a:solidFill>
                <a:srgbClr val="FFFF99"/>
              </a:solidFill>
            </a:endParaRPr>
          </a:p>
        </p:txBody>
      </p:sp>
      <p:sp>
        <p:nvSpPr>
          <p:cNvPr id="3" name="TextBox 2"/>
          <p:cNvSpPr txBox="1"/>
          <p:nvPr/>
        </p:nvSpPr>
        <p:spPr>
          <a:xfrm>
            <a:off x="457200" y="1600591"/>
            <a:ext cx="5269199" cy="369332"/>
          </a:xfrm>
          <a:prstGeom prst="rect">
            <a:avLst/>
          </a:prstGeom>
          <a:noFill/>
        </p:spPr>
        <p:txBody>
          <a:bodyPr wrap="none" rtlCol="0">
            <a:spAutoFit/>
          </a:bodyPr>
          <a:lstStyle/>
          <a:p>
            <a:r>
              <a:rPr lang="en-US" b="1" dirty="0" smtClean="0"/>
              <a:t>ULC (University Life Council) – Michael Jaromin, Chair</a:t>
            </a:r>
            <a:endParaRPr lang="en-US" b="1" dirty="0"/>
          </a:p>
        </p:txBody>
      </p:sp>
      <p:sp>
        <p:nvSpPr>
          <p:cNvPr id="4" name="TextBox 3"/>
          <p:cNvSpPr txBox="1"/>
          <p:nvPr/>
        </p:nvSpPr>
        <p:spPr>
          <a:xfrm>
            <a:off x="381000" y="2819400"/>
            <a:ext cx="8153399" cy="3293209"/>
          </a:xfrm>
          <a:prstGeom prst="rect">
            <a:avLst/>
          </a:prstGeom>
          <a:noFill/>
        </p:spPr>
        <p:txBody>
          <a:bodyPr wrap="square" rtlCol="0">
            <a:spAutoFit/>
          </a:bodyPr>
          <a:lstStyle/>
          <a:p>
            <a:r>
              <a:rPr lang="en-US" sz="1600" dirty="0"/>
              <a:t>We meet on the 14th and this what I sent to them</a:t>
            </a:r>
            <a:r>
              <a:rPr lang="en-US" sz="1600" dirty="0" smtClean="0"/>
              <a:t>:</a:t>
            </a:r>
          </a:p>
          <a:p>
            <a:endParaRPr lang="en-US" sz="1600" dirty="0"/>
          </a:p>
          <a:p>
            <a:r>
              <a:rPr lang="en-US" sz="1600" dirty="0"/>
              <a:t>In preparation for our first ULC meeting next week I have attached our Senate Charter as well as the references to two of the three standing committees included in the ULC (Committee on Athletics, Committee on Residential Life and Committee on Health, Safety &amp; Well-Being)</a:t>
            </a:r>
            <a:r>
              <a:rPr lang="en-US" sz="1600" dirty="0" smtClean="0"/>
              <a:t>.</a:t>
            </a:r>
          </a:p>
          <a:p>
            <a:endParaRPr lang="en-US" sz="1600" dirty="0"/>
          </a:p>
          <a:p>
            <a:r>
              <a:rPr lang="en-US" sz="1600" dirty="0"/>
              <a:t>We will review our charter and provide feedback on its purpose and recommendations for its usefulness</a:t>
            </a:r>
            <a:r>
              <a:rPr lang="en-US" sz="1600" dirty="0" smtClean="0"/>
              <a:t>.</a:t>
            </a:r>
          </a:p>
          <a:p>
            <a:endParaRPr lang="en-US" sz="1600" dirty="0"/>
          </a:p>
          <a:p>
            <a:r>
              <a:rPr lang="en-US" sz="1600" dirty="0"/>
              <a:t>In addition, I have invited Deborah </a:t>
            </a:r>
            <a:r>
              <a:rPr lang="en-US" sz="1600" dirty="0" err="1"/>
              <a:t>Nazon</a:t>
            </a:r>
            <a:r>
              <a:rPr lang="en-US" sz="1600" dirty="0"/>
              <a:t> to speak to us about the partnership our council has formed over the past two years with the UACCESS ( UAlbany Collaboratively Creating Excellence, Scholarship and Success) project and what our goals for this year will be as well.</a:t>
            </a:r>
          </a:p>
          <a:p>
            <a:endParaRPr lang="en-US" sz="1600" dirty="0"/>
          </a:p>
        </p:txBody>
      </p:sp>
    </p:spTree>
    <p:extLst>
      <p:ext uri="{BB962C8B-B14F-4D97-AF65-F5344CB8AC3E}">
        <p14:creationId xmlns:p14="http://schemas.microsoft.com/office/powerpoint/2010/main" val="3096030246"/>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762000"/>
            <a:ext cx="2841547" cy="369332"/>
          </a:xfrm>
          <a:prstGeom prst="rect">
            <a:avLst/>
          </a:prstGeom>
          <a:noFill/>
        </p:spPr>
        <p:txBody>
          <a:bodyPr wrap="none" rtlCol="0">
            <a:spAutoFit/>
          </a:bodyPr>
          <a:lstStyle/>
          <a:p>
            <a:r>
              <a:rPr lang="en-US" b="1" dirty="0" smtClean="0">
                <a:solidFill>
                  <a:srgbClr val="FFFF99"/>
                </a:solidFill>
              </a:rPr>
              <a:t>Council/Committee Reports</a:t>
            </a:r>
            <a:endParaRPr lang="en-US" b="1" dirty="0">
              <a:solidFill>
                <a:srgbClr val="FFFF99"/>
              </a:solidFill>
            </a:endParaRPr>
          </a:p>
        </p:txBody>
      </p:sp>
      <p:sp>
        <p:nvSpPr>
          <p:cNvPr id="3" name="TextBox 2"/>
          <p:cNvSpPr txBox="1"/>
          <p:nvPr/>
        </p:nvSpPr>
        <p:spPr>
          <a:xfrm>
            <a:off x="457200" y="1600591"/>
            <a:ext cx="7108737" cy="369332"/>
          </a:xfrm>
          <a:prstGeom prst="rect">
            <a:avLst/>
          </a:prstGeom>
          <a:noFill/>
        </p:spPr>
        <p:txBody>
          <a:bodyPr wrap="none" rtlCol="0">
            <a:spAutoFit/>
          </a:bodyPr>
          <a:lstStyle/>
          <a:p>
            <a:r>
              <a:rPr lang="en-US" b="1" dirty="0" smtClean="0">
                <a:effectLst>
                  <a:outerShdw blurRad="38100" dist="38100" dir="2700000" algn="tl">
                    <a:srgbClr val="000000">
                      <a:alpha val="43137"/>
                    </a:srgbClr>
                  </a:outerShdw>
                </a:effectLst>
              </a:rPr>
              <a:t>UPPC (University Planning and Policy Council) – Christine Wagner, Chair</a:t>
            </a:r>
            <a:endParaRPr lang="en-US" b="1" dirty="0">
              <a:effectLst>
                <a:outerShdw blurRad="38100" dist="38100" dir="2700000" algn="tl">
                  <a:srgbClr val="000000">
                    <a:alpha val="43137"/>
                  </a:srgbClr>
                </a:outerShdw>
              </a:effectLst>
            </a:endParaRPr>
          </a:p>
        </p:txBody>
      </p:sp>
      <p:sp>
        <p:nvSpPr>
          <p:cNvPr id="4" name="TextBox 3"/>
          <p:cNvSpPr txBox="1"/>
          <p:nvPr/>
        </p:nvSpPr>
        <p:spPr>
          <a:xfrm>
            <a:off x="381000" y="2819400"/>
            <a:ext cx="8153399" cy="861774"/>
          </a:xfrm>
          <a:prstGeom prst="rect">
            <a:avLst/>
          </a:prstGeom>
          <a:noFill/>
        </p:spPr>
        <p:txBody>
          <a:bodyPr wrap="square" rtlCol="0">
            <a:spAutoFit/>
          </a:bodyPr>
          <a:lstStyle/>
          <a:p>
            <a:r>
              <a:rPr lang="en-US" sz="1600" dirty="0"/>
              <a:t>UPPC met on 10/9/14. An initial proposal for a concentration in Data Analytics in the Computer and Applies Mathematics major was reviewed and approved. UPPC will meet again on 11/20/14.</a:t>
            </a:r>
          </a:p>
          <a:p>
            <a:endParaRPr lang="en-US" sz="1600" dirty="0"/>
          </a:p>
        </p:txBody>
      </p:sp>
    </p:spTree>
    <p:extLst>
      <p:ext uri="{BB962C8B-B14F-4D97-AF65-F5344CB8AC3E}">
        <p14:creationId xmlns:p14="http://schemas.microsoft.com/office/powerpoint/2010/main" val="3905350641"/>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762000"/>
            <a:ext cx="1497974" cy="369332"/>
          </a:xfrm>
          <a:prstGeom prst="rect">
            <a:avLst/>
          </a:prstGeom>
          <a:noFill/>
        </p:spPr>
        <p:txBody>
          <a:bodyPr wrap="none" rtlCol="0">
            <a:spAutoFit/>
          </a:bodyPr>
          <a:lstStyle/>
          <a:p>
            <a:r>
              <a:rPr lang="en-US" b="1" dirty="0" smtClean="0">
                <a:solidFill>
                  <a:srgbClr val="FFFF99"/>
                </a:solidFill>
              </a:rPr>
              <a:t>New Business</a:t>
            </a:r>
            <a:endParaRPr lang="en-US" b="1" dirty="0">
              <a:solidFill>
                <a:srgbClr val="FFFF99"/>
              </a:solidFill>
            </a:endParaRPr>
          </a:p>
        </p:txBody>
      </p:sp>
      <p:sp>
        <p:nvSpPr>
          <p:cNvPr id="3" name="TextBox 2"/>
          <p:cNvSpPr txBox="1"/>
          <p:nvPr/>
        </p:nvSpPr>
        <p:spPr>
          <a:xfrm>
            <a:off x="457200" y="1600591"/>
            <a:ext cx="4492961" cy="369332"/>
          </a:xfrm>
          <a:prstGeom prst="rect">
            <a:avLst/>
          </a:prstGeom>
          <a:noFill/>
        </p:spPr>
        <p:txBody>
          <a:bodyPr wrap="none" rtlCol="0">
            <a:spAutoFit/>
          </a:bodyPr>
          <a:lstStyle/>
          <a:p>
            <a:r>
              <a:rPr lang="en-US" b="1" dirty="0" smtClean="0"/>
              <a:t>Approval of Changes in Council Memberships</a:t>
            </a:r>
            <a:endParaRPr lang="en-US" b="1" dirty="0"/>
          </a:p>
        </p:txBody>
      </p:sp>
      <p:sp>
        <p:nvSpPr>
          <p:cNvPr id="6" name="TextBox 5"/>
          <p:cNvSpPr txBox="1"/>
          <p:nvPr/>
        </p:nvSpPr>
        <p:spPr>
          <a:xfrm>
            <a:off x="2362200" y="2401669"/>
            <a:ext cx="3760453" cy="646331"/>
          </a:xfrm>
          <a:prstGeom prst="rect">
            <a:avLst/>
          </a:prstGeom>
          <a:noFill/>
        </p:spPr>
        <p:txBody>
          <a:bodyPr wrap="none" rtlCol="0">
            <a:spAutoFit/>
          </a:bodyPr>
          <a:lstStyle/>
          <a:p>
            <a:pPr marL="285750" indent="-285750">
              <a:buFont typeface="Arial" panose="020B0604020202020204" pitchFamily="34" charset="0"/>
              <a:buChar char="•"/>
            </a:pPr>
            <a:r>
              <a:rPr lang="en-US" dirty="0" smtClean="0"/>
              <a:t>council roster spreadsheet emailed</a:t>
            </a:r>
          </a:p>
          <a:p>
            <a:pPr marL="285750" indent="-285750">
              <a:buFont typeface="Arial" panose="020B0604020202020204" pitchFamily="34" charset="0"/>
              <a:buChar char="•"/>
            </a:pPr>
            <a:r>
              <a:rPr lang="en-US" dirty="0" smtClean="0"/>
              <a:t>changes highlighted in blue</a:t>
            </a:r>
            <a:endParaRPr lang="en-US" dirty="0"/>
          </a:p>
        </p:txBody>
      </p:sp>
    </p:spTree>
    <p:extLst>
      <p:ext uri="{BB962C8B-B14F-4D97-AF65-F5344CB8AC3E}">
        <p14:creationId xmlns:p14="http://schemas.microsoft.com/office/powerpoint/2010/main" val="1920151370"/>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762000"/>
            <a:ext cx="1497974" cy="369332"/>
          </a:xfrm>
          <a:prstGeom prst="rect">
            <a:avLst/>
          </a:prstGeom>
          <a:noFill/>
        </p:spPr>
        <p:txBody>
          <a:bodyPr wrap="none" rtlCol="0">
            <a:spAutoFit/>
          </a:bodyPr>
          <a:lstStyle/>
          <a:p>
            <a:r>
              <a:rPr lang="en-US" b="1" dirty="0" smtClean="0">
                <a:solidFill>
                  <a:srgbClr val="FFFF99"/>
                </a:solidFill>
              </a:rPr>
              <a:t>New Business</a:t>
            </a:r>
            <a:endParaRPr lang="en-US" b="1" dirty="0">
              <a:solidFill>
                <a:srgbClr val="FFFF99"/>
              </a:solidFill>
            </a:endParaRPr>
          </a:p>
        </p:txBody>
      </p:sp>
      <p:sp>
        <p:nvSpPr>
          <p:cNvPr id="3" name="TextBox 2"/>
          <p:cNvSpPr txBox="1"/>
          <p:nvPr/>
        </p:nvSpPr>
        <p:spPr>
          <a:xfrm>
            <a:off x="457200" y="1600591"/>
            <a:ext cx="6781800" cy="646331"/>
          </a:xfrm>
          <a:prstGeom prst="rect">
            <a:avLst/>
          </a:prstGeom>
          <a:noFill/>
        </p:spPr>
        <p:txBody>
          <a:bodyPr wrap="square" rtlCol="0">
            <a:spAutoFit/>
          </a:bodyPr>
          <a:lstStyle/>
          <a:p>
            <a:r>
              <a:rPr lang="en-US" b="1" dirty="0" smtClean="0"/>
              <a:t>Charter </a:t>
            </a:r>
            <a:r>
              <a:rPr lang="en-US" b="1" dirty="0" smtClean="0"/>
              <a:t>Amendment 1415-</a:t>
            </a:r>
            <a:r>
              <a:rPr lang="en-US" b="1" dirty="0" smtClean="0"/>
              <a:t>01A Brought forward by the Governance Council</a:t>
            </a:r>
            <a:endParaRPr lang="en-US" b="1" dirty="0"/>
          </a:p>
        </p:txBody>
      </p:sp>
      <p:sp>
        <p:nvSpPr>
          <p:cNvPr id="4" name="TextBox 3"/>
          <p:cNvSpPr txBox="1"/>
          <p:nvPr/>
        </p:nvSpPr>
        <p:spPr>
          <a:xfrm>
            <a:off x="485603" y="2405037"/>
            <a:ext cx="8001000" cy="307777"/>
          </a:xfrm>
          <a:prstGeom prst="rect">
            <a:avLst/>
          </a:prstGeom>
          <a:noFill/>
        </p:spPr>
        <p:txBody>
          <a:bodyPr wrap="square" rtlCol="0">
            <a:spAutoFit/>
          </a:bodyPr>
          <a:lstStyle/>
          <a:p>
            <a:endParaRPr lang="en-US" sz="1400" dirty="0"/>
          </a:p>
        </p:txBody>
      </p:sp>
    </p:spTree>
    <p:extLst>
      <p:ext uri="{BB962C8B-B14F-4D97-AF65-F5344CB8AC3E}">
        <p14:creationId xmlns:p14="http://schemas.microsoft.com/office/powerpoint/2010/main" val="3732190928"/>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84615" y="230085"/>
            <a:ext cx="3416320" cy="307777"/>
          </a:xfrm>
          <a:prstGeom prst="rect">
            <a:avLst/>
          </a:prstGeom>
          <a:noFill/>
        </p:spPr>
        <p:txBody>
          <a:bodyPr wrap="none" rtlCol="0">
            <a:spAutoFit/>
          </a:bodyPr>
          <a:lstStyle/>
          <a:p>
            <a:pPr algn="ctr"/>
            <a:r>
              <a:rPr lang="en-US" sz="1400" b="1" dirty="0" smtClean="0">
                <a:latin typeface="Times New Roman" panose="02020603050405020304" pitchFamily="18" charset="0"/>
                <a:cs typeface="Times New Roman" panose="02020603050405020304" pitchFamily="18" charset="0"/>
              </a:rPr>
              <a:t>Senate </a:t>
            </a:r>
            <a:r>
              <a:rPr lang="en-US" sz="1400" b="1" dirty="0" smtClean="0">
                <a:latin typeface="Times New Roman" panose="02020603050405020304" pitchFamily="18" charset="0"/>
                <a:cs typeface="Times New Roman" panose="02020603050405020304" pitchFamily="18" charset="0"/>
              </a:rPr>
              <a:t>Charter </a:t>
            </a:r>
            <a:r>
              <a:rPr lang="en-US" sz="1400" b="1" dirty="0" smtClean="0">
                <a:latin typeface="Times New Roman" panose="02020603050405020304" pitchFamily="18" charset="0"/>
                <a:cs typeface="Times New Roman" panose="02020603050405020304" pitchFamily="18" charset="0"/>
              </a:rPr>
              <a:t>Amendment No. 1415-01A</a:t>
            </a:r>
            <a:endParaRPr lang="en-US" sz="1400" b="1" dirty="0">
              <a:latin typeface="Times New Roman" panose="02020603050405020304" pitchFamily="18" charset="0"/>
              <a:cs typeface="Times New Roman" panose="02020603050405020304" pitchFamily="18" charset="0"/>
            </a:endParaRPr>
          </a:p>
        </p:txBody>
      </p:sp>
      <p:sp>
        <p:nvSpPr>
          <p:cNvPr id="3" name="TextBox 2"/>
          <p:cNvSpPr txBox="1"/>
          <p:nvPr/>
        </p:nvSpPr>
        <p:spPr>
          <a:xfrm>
            <a:off x="2987524" y="525490"/>
            <a:ext cx="3092962" cy="954107"/>
          </a:xfrm>
          <a:prstGeom prst="rect">
            <a:avLst/>
          </a:prstGeom>
          <a:noFill/>
        </p:spPr>
        <p:txBody>
          <a:bodyPr wrap="none" rtlCol="0">
            <a:spAutoFit/>
          </a:bodyPr>
          <a:lstStyle/>
          <a:p>
            <a:pPr algn="ctr"/>
            <a:r>
              <a:rPr lang="en-US" sz="1400" b="1" dirty="0" smtClean="0">
                <a:latin typeface="Times New Roman" panose="02020603050405020304" pitchFamily="18" charset="0"/>
                <a:cs typeface="Times New Roman" panose="02020603050405020304" pitchFamily="18" charset="0"/>
              </a:rPr>
              <a:t>UNIVERSITY SENATE</a:t>
            </a:r>
          </a:p>
          <a:p>
            <a:pPr algn="ctr"/>
            <a:endParaRPr lang="en-US" sz="1400" dirty="0">
              <a:latin typeface="Times New Roman" panose="02020603050405020304" pitchFamily="18" charset="0"/>
              <a:cs typeface="Times New Roman" panose="02020603050405020304" pitchFamily="18" charset="0"/>
            </a:endParaRPr>
          </a:p>
          <a:p>
            <a:pPr algn="ctr"/>
            <a:r>
              <a:rPr lang="en-US" sz="1400" dirty="0" smtClean="0">
                <a:latin typeface="Times New Roman" panose="02020603050405020304" pitchFamily="18" charset="0"/>
                <a:cs typeface="Times New Roman" panose="02020603050405020304" pitchFamily="18" charset="0"/>
              </a:rPr>
              <a:t>UNIVERSITY AT ALBANY</a:t>
            </a:r>
          </a:p>
          <a:p>
            <a:pPr algn="ctr"/>
            <a:r>
              <a:rPr lang="en-US" sz="1400" dirty="0" smtClean="0">
                <a:latin typeface="Times New Roman" panose="02020603050405020304" pitchFamily="18" charset="0"/>
                <a:cs typeface="Times New Roman" panose="02020603050405020304" pitchFamily="18" charset="0"/>
              </a:rPr>
              <a:t>STATE UNIVERSITY OF NEW YORK</a:t>
            </a:r>
            <a:endParaRPr lang="en-US" sz="14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533400" y="1676400"/>
            <a:ext cx="3723495" cy="830997"/>
          </a:xfrm>
          <a:prstGeom prst="rect">
            <a:avLst/>
          </a:prstGeom>
          <a:noFill/>
        </p:spPr>
        <p:txBody>
          <a:bodyPr wrap="none" rtlCol="0">
            <a:spAutoFit/>
          </a:bodyPr>
          <a:lstStyle/>
          <a:p>
            <a:r>
              <a:rPr lang="en-US" sz="1600" dirty="0" smtClean="0">
                <a:latin typeface="Times New Roman" panose="02020603050405020304" pitchFamily="18" charset="0"/>
                <a:cs typeface="Times New Roman" panose="02020603050405020304" pitchFamily="18" charset="0"/>
              </a:rPr>
              <a:t>Introduced by:	Governance Council</a:t>
            </a:r>
          </a:p>
          <a:p>
            <a:endParaRPr lang="en-US" sz="1600" dirty="0">
              <a:latin typeface="Times New Roman" panose="02020603050405020304" pitchFamily="18" charset="0"/>
              <a:cs typeface="Times New Roman" panose="02020603050405020304" pitchFamily="18" charset="0"/>
            </a:endParaRPr>
          </a:p>
          <a:p>
            <a:r>
              <a:rPr lang="en-US" sz="1600" dirty="0" smtClean="0">
                <a:latin typeface="Times New Roman" panose="02020603050405020304" pitchFamily="18" charset="0"/>
                <a:cs typeface="Times New Roman" panose="02020603050405020304" pitchFamily="18" charset="0"/>
              </a:rPr>
              <a:t>Date:		</a:t>
            </a:r>
            <a:r>
              <a:rPr lang="en-US" sz="1600" dirty="0" smtClean="0">
                <a:latin typeface="Times New Roman" panose="02020603050405020304" pitchFamily="18" charset="0"/>
                <a:cs typeface="Times New Roman" panose="02020603050405020304" pitchFamily="18" charset="0"/>
              </a:rPr>
              <a:t>August 14, 2014</a:t>
            </a:r>
            <a:endParaRPr lang="en-US" sz="1600" dirty="0" smtClean="0">
              <a:latin typeface="Times New Roman" panose="02020603050405020304" pitchFamily="18" charset="0"/>
              <a:cs typeface="Times New Roman" panose="02020603050405020304" pitchFamily="18" charset="0"/>
            </a:endParaRPr>
          </a:p>
        </p:txBody>
      </p:sp>
      <p:sp>
        <p:nvSpPr>
          <p:cNvPr id="6" name="TextBox 5"/>
          <p:cNvSpPr txBox="1"/>
          <p:nvPr/>
        </p:nvSpPr>
        <p:spPr>
          <a:xfrm>
            <a:off x="1373525" y="2743199"/>
            <a:ext cx="6911367" cy="338554"/>
          </a:xfrm>
          <a:prstGeom prst="rect">
            <a:avLst/>
          </a:prstGeom>
          <a:noFill/>
        </p:spPr>
        <p:txBody>
          <a:bodyPr wrap="none" rtlCol="0">
            <a:spAutoFit/>
          </a:bodyPr>
          <a:lstStyle/>
          <a:p>
            <a:r>
              <a:rPr lang="en-US" sz="1600" b="1" dirty="0" smtClean="0">
                <a:latin typeface="Times New Roman" panose="02020603050405020304" pitchFamily="18" charset="0"/>
                <a:cs typeface="Times New Roman" panose="02020603050405020304" pitchFamily="18" charset="0"/>
              </a:rPr>
              <a:t>Amendment RE: </a:t>
            </a:r>
            <a:r>
              <a:rPr lang="en-US" sz="1600" b="1" dirty="0" smtClean="0">
                <a:latin typeface="Times New Roman" panose="02020603050405020304" pitchFamily="18" charset="0"/>
                <a:cs typeface="Times New Roman" panose="02020603050405020304" pitchFamily="18" charset="0"/>
              </a:rPr>
              <a:t>Committee on Assessment of Governance and Consultation</a:t>
            </a:r>
            <a:endParaRPr lang="en-US" sz="1600" b="1" dirty="0">
              <a:latin typeface="Times New Roman" panose="02020603050405020304" pitchFamily="18" charset="0"/>
              <a:cs typeface="Times New Roman" panose="02020603050405020304" pitchFamily="18" charset="0"/>
            </a:endParaRPr>
          </a:p>
        </p:txBody>
      </p:sp>
      <p:sp>
        <p:nvSpPr>
          <p:cNvPr id="7" name="TextBox 6"/>
          <p:cNvSpPr txBox="1"/>
          <p:nvPr/>
        </p:nvSpPr>
        <p:spPr>
          <a:xfrm>
            <a:off x="533400" y="3581400"/>
            <a:ext cx="6660798" cy="1046440"/>
          </a:xfrm>
          <a:prstGeom prst="rect">
            <a:avLst/>
          </a:prstGeom>
          <a:noFill/>
        </p:spPr>
        <p:txBody>
          <a:bodyPr wrap="none" rtlCol="0">
            <a:spAutoFit/>
          </a:bodyPr>
          <a:lstStyle/>
          <a:p>
            <a:r>
              <a:rPr lang="en-US" sz="1600" dirty="0" smtClean="0">
                <a:latin typeface="Times New Roman" panose="02020603050405020304" pitchFamily="18" charset="0"/>
                <a:cs typeface="Times New Roman" panose="02020603050405020304" pitchFamily="18" charset="0"/>
              </a:rPr>
              <a:t>IT IS HEREBY PROPOSED THAT THE FOLLOWING BE ADOPTED:</a:t>
            </a:r>
          </a:p>
          <a:p>
            <a:endParaRPr lang="en-US" sz="1400"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That the proposed amendment of the University Senate Charter be adopted.</a:t>
            </a:r>
          </a:p>
          <a:p>
            <a:pPr marL="285750" indent="-285750">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That this amendment go into effect </a:t>
            </a:r>
            <a:r>
              <a:rPr lang="en-US" sz="1600" dirty="0" smtClean="0">
                <a:latin typeface="Times New Roman" panose="02020603050405020304" pitchFamily="18" charset="0"/>
                <a:cs typeface="Times New Roman" panose="02020603050405020304" pitchFamily="18" charset="0"/>
              </a:rPr>
              <a:t>immediately following Senate approval.</a:t>
            </a:r>
            <a:endParaRPr lang="en-US" sz="1600" dirty="0" smtClean="0">
              <a:latin typeface="Times New Roman" panose="02020603050405020304" pitchFamily="18" charset="0"/>
              <a:cs typeface="Times New Roman" panose="02020603050405020304" pitchFamily="18" charset="0"/>
            </a:endParaRPr>
          </a:p>
        </p:txBody>
      </p:sp>
      <p:sp>
        <p:nvSpPr>
          <p:cNvPr id="5" name="TextBox 4"/>
          <p:cNvSpPr txBox="1"/>
          <p:nvPr/>
        </p:nvSpPr>
        <p:spPr>
          <a:xfrm>
            <a:off x="533400" y="4876800"/>
            <a:ext cx="7239000" cy="1815882"/>
          </a:xfrm>
          <a:prstGeom prst="rect">
            <a:avLst/>
          </a:prstGeom>
          <a:noFill/>
        </p:spPr>
        <p:txBody>
          <a:bodyPr wrap="square" rtlCol="0">
            <a:spAutoFit/>
          </a:bodyPr>
          <a:lstStyle/>
          <a:p>
            <a:r>
              <a:rPr lang="en-US" sz="1600" dirty="0" smtClean="0">
                <a:latin typeface="Times New Roman" panose="02020603050405020304" pitchFamily="18" charset="0"/>
                <a:cs typeface="Times New Roman" panose="02020603050405020304" pitchFamily="18" charset="0"/>
              </a:rPr>
              <a:t>Current Charter:</a:t>
            </a:r>
          </a:p>
          <a:p>
            <a:r>
              <a:rPr lang="en-US" sz="1600" dirty="0" smtClean="0">
                <a:latin typeface="Times New Roman" panose="02020603050405020304" pitchFamily="18" charset="0"/>
                <a:cs typeface="Times New Roman" panose="02020603050405020304" pitchFamily="18" charset="0"/>
              </a:rPr>
              <a:t>X.</a:t>
            </a:r>
            <a:r>
              <a:rPr lang="en-US" sz="1600" dirty="0" smtClean="0">
                <a:latin typeface="Times New Roman" panose="02020603050405020304" pitchFamily="18" charset="0"/>
                <a:cs typeface="Times New Roman" panose="02020603050405020304" pitchFamily="18" charset="0"/>
              </a:rPr>
              <a:t>1.3.3. </a:t>
            </a:r>
            <a:r>
              <a:rPr lang="en-US" sz="1600" dirty="0" smtClean="0">
                <a:latin typeface="Times New Roman" panose="02020603050405020304" pitchFamily="18" charset="0"/>
                <a:cs typeface="Times New Roman" panose="02020603050405020304" pitchFamily="18" charset="0"/>
              </a:rPr>
              <a:t>The </a:t>
            </a:r>
            <a:r>
              <a:rPr lang="en-US" sz="1600" dirty="0" smtClean="0">
                <a:latin typeface="Times New Roman" panose="02020603050405020304" pitchFamily="18" charset="0"/>
                <a:cs typeface="Times New Roman" panose="02020603050405020304" pitchFamily="18" charset="0"/>
              </a:rPr>
              <a:t>Committee shall develop and regularly administer assessment instruments, conduct data analysis and report findings to the Council</a:t>
            </a:r>
            <a:endParaRPr lang="en-US" sz="1600" dirty="0">
              <a:latin typeface="Times New Roman" panose="02020603050405020304" pitchFamily="18" charset="0"/>
              <a:cs typeface="Times New Roman" panose="02020603050405020304" pitchFamily="18" charset="0"/>
            </a:endParaRPr>
          </a:p>
          <a:p>
            <a:r>
              <a:rPr lang="en-US" sz="1600" dirty="0" smtClean="0">
                <a:latin typeface="Times New Roman" panose="02020603050405020304" pitchFamily="18" charset="0"/>
                <a:cs typeface="Times New Roman" panose="02020603050405020304" pitchFamily="18" charset="0"/>
              </a:rPr>
              <a:t>Proposed Revision:</a:t>
            </a:r>
          </a:p>
          <a:p>
            <a:r>
              <a:rPr lang="en-US" sz="1600" dirty="0" smtClean="0">
                <a:latin typeface="Times New Roman" panose="02020603050405020304" pitchFamily="18" charset="0"/>
                <a:cs typeface="Times New Roman" panose="02020603050405020304" pitchFamily="18" charset="0"/>
              </a:rPr>
              <a:t>X.</a:t>
            </a:r>
            <a:r>
              <a:rPr lang="en-US" sz="1600" dirty="0" smtClean="0">
                <a:latin typeface="Times New Roman" panose="02020603050405020304" pitchFamily="18" charset="0"/>
                <a:cs typeface="Times New Roman" panose="02020603050405020304" pitchFamily="18" charset="0"/>
              </a:rPr>
              <a:t>1.3.3. The Committee shall develop and </a:t>
            </a:r>
            <a:r>
              <a:rPr lang="en-US" sz="1600" strike="sngStrike" dirty="0" smtClean="0">
                <a:latin typeface="Times New Roman" panose="02020603050405020304" pitchFamily="18" charset="0"/>
                <a:cs typeface="Times New Roman" panose="02020603050405020304" pitchFamily="18" charset="0"/>
              </a:rPr>
              <a:t>regularly </a:t>
            </a:r>
            <a:r>
              <a:rPr lang="en-US" sz="1600" dirty="0" smtClean="0">
                <a:latin typeface="Times New Roman" panose="02020603050405020304" pitchFamily="18" charset="0"/>
                <a:cs typeface="Times New Roman" panose="02020603050405020304" pitchFamily="18" charset="0"/>
              </a:rPr>
              <a:t>administer assessment instruments, conduct data analysis and report findings to the Council </a:t>
            </a:r>
            <a:r>
              <a:rPr lang="en-US" sz="1600" b="1" dirty="0" smtClean="0">
                <a:latin typeface="Times New Roman" panose="02020603050405020304" pitchFamily="18" charset="0"/>
                <a:cs typeface="Times New Roman" panose="02020603050405020304" pitchFamily="18" charset="0"/>
              </a:rPr>
              <a:t>on a two-year cycle.</a:t>
            </a: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7207510"/>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64468" y="1600200"/>
            <a:ext cx="7122463" cy="461665"/>
          </a:xfrm>
          <a:prstGeom prst="rect">
            <a:avLst/>
          </a:prstGeom>
          <a:noFill/>
        </p:spPr>
        <p:txBody>
          <a:bodyPr wrap="none" rtlCol="0">
            <a:spAutoFit/>
          </a:bodyPr>
          <a:lstStyle/>
          <a:p>
            <a:r>
              <a:rPr lang="en-US" sz="2400" dirty="0" smtClean="0"/>
              <a:t>Motion to </a:t>
            </a:r>
            <a:r>
              <a:rPr lang="en-US" sz="2400" dirty="0" smtClean="0"/>
              <a:t>approve </a:t>
            </a:r>
            <a:r>
              <a:rPr lang="en-US" sz="2400" dirty="0" smtClean="0"/>
              <a:t>Charter Amendment No.</a:t>
            </a:r>
            <a:r>
              <a:rPr lang="en-US" sz="2400" dirty="0" smtClean="0"/>
              <a:t> 1415-01A</a:t>
            </a:r>
            <a:endParaRPr lang="en-US" sz="2400" dirty="0"/>
          </a:p>
        </p:txBody>
      </p:sp>
      <p:sp>
        <p:nvSpPr>
          <p:cNvPr id="3" name="TextBox 2"/>
          <p:cNvSpPr txBox="1"/>
          <p:nvPr/>
        </p:nvSpPr>
        <p:spPr>
          <a:xfrm>
            <a:off x="3418721" y="2362200"/>
            <a:ext cx="1656223" cy="1200329"/>
          </a:xfrm>
          <a:prstGeom prst="rect">
            <a:avLst/>
          </a:prstGeom>
          <a:noFill/>
        </p:spPr>
        <p:txBody>
          <a:bodyPr wrap="none" rtlCol="0">
            <a:spAutoFit/>
          </a:bodyPr>
          <a:lstStyle/>
          <a:p>
            <a:pPr marL="342900" indent="-342900">
              <a:buAutoNum type="alphaUcParenR"/>
            </a:pPr>
            <a:r>
              <a:rPr lang="en-US" sz="2400" dirty="0" smtClean="0"/>
              <a:t>In Favor</a:t>
            </a:r>
          </a:p>
          <a:p>
            <a:pPr marL="342900" indent="-342900">
              <a:buAutoNum type="alphaUcParenR"/>
            </a:pPr>
            <a:r>
              <a:rPr lang="en-US" sz="2400" dirty="0" smtClean="0"/>
              <a:t>Opposed</a:t>
            </a:r>
          </a:p>
          <a:p>
            <a:pPr marL="342900" indent="-342900">
              <a:buAutoNum type="alphaUcParenR"/>
            </a:pPr>
            <a:r>
              <a:rPr lang="en-US" sz="2400" dirty="0" smtClean="0"/>
              <a:t>Abstain</a:t>
            </a:r>
            <a:endParaRPr lang="en-US" sz="2400" dirty="0"/>
          </a:p>
        </p:txBody>
      </p:sp>
    </p:spTree>
    <p:extLst>
      <p:ext uri="{BB962C8B-B14F-4D97-AF65-F5344CB8AC3E}">
        <p14:creationId xmlns:p14="http://schemas.microsoft.com/office/powerpoint/2010/main" val="672247607"/>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762000"/>
            <a:ext cx="1497974" cy="369332"/>
          </a:xfrm>
          <a:prstGeom prst="rect">
            <a:avLst/>
          </a:prstGeom>
          <a:noFill/>
        </p:spPr>
        <p:txBody>
          <a:bodyPr wrap="none" rtlCol="0">
            <a:spAutoFit/>
          </a:bodyPr>
          <a:lstStyle/>
          <a:p>
            <a:r>
              <a:rPr lang="en-US" b="1" dirty="0" smtClean="0">
                <a:solidFill>
                  <a:srgbClr val="FFFF99"/>
                </a:solidFill>
              </a:rPr>
              <a:t>New Business</a:t>
            </a:r>
            <a:endParaRPr lang="en-US" b="1" dirty="0">
              <a:solidFill>
                <a:srgbClr val="FFFF99"/>
              </a:solidFill>
            </a:endParaRPr>
          </a:p>
        </p:txBody>
      </p:sp>
      <p:sp>
        <p:nvSpPr>
          <p:cNvPr id="3" name="TextBox 2"/>
          <p:cNvSpPr txBox="1"/>
          <p:nvPr/>
        </p:nvSpPr>
        <p:spPr>
          <a:xfrm>
            <a:off x="457200" y="1600591"/>
            <a:ext cx="6781800" cy="369332"/>
          </a:xfrm>
          <a:prstGeom prst="rect">
            <a:avLst/>
          </a:prstGeom>
          <a:noFill/>
        </p:spPr>
        <p:txBody>
          <a:bodyPr wrap="square" rtlCol="0">
            <a:spAutoFit/>
          </a:bodyPr>
          <a:lstStyle/>
          <a:p>
            <a:r>
              <a:rPr lang="en-US" b="1" dirty="0" smtClean="0"/>
              <a:t>Results of the University at Albany Shared Governance Surveys</a:t>
            </a:r>
            <a:endParaRPr lang="en-US" b="1" dirty="0"/>
          </a:p>
        </p:txBody>
      </p:sp>
      <p:sp>
        <p:nvSpPr>
          <p:cNvPr id="4" name="TextBox 3"/>
          <p:cNvSpPr txBox="1"/>
          <p:nvPr/>
        </p:nvSpPr>
        <p:spPr>
          <a:xfrm>
            <a:off x="485603" y="2405037"/>
            <a:ext cx="8001000" cy="307777"/>
          </a:xfrm>
          <a:prstGeom prst="rect">
            <a:avLst/>
          </a:prstGeom>
          <a:noFill/>
        </p:spPr>
        <p:txBody>
          <a:bodyPr wrap="square" rtlCol="0">
            <a:spAutoFit/>
          </a:bodyPr>
          <a:lstStyle/>
          <a:p>
            <a:endParaRPr lang="en-US" sz="1400" dirty="0"/>
          </a:p>
        </p:txBody>
      </p:sp>
    </p:spTree>
    <p:extLst>
      <p:ext uri="{BB962C8B-B14F-4D97-AF65-F5344CB8AC3E}">
        <p14:creationId xmlns:p14="http://schemas.microsoft.com/office/powerpoint/2010/main" val="428953699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762000"/>
            <a:ext cx="4376957" cy="369332"/>
          </a:xfrm>
          <a:prstGeom prst="rect">
            <a:avLst/>
          </a:prstGeom>
          <a:noFill/>
        </p:spPr>
        <p:txBody>
          <a:bodyPr wrap="none" rtlCol="0">
            <a:spAutoFit/>
          </a:bodyPr>
          <a:lstStyle/>
          <a:p>
            <a:r>
              <a:rPr lang="en-US" b="1" dirty="0" smtClean="0">
                <a:solidFill>
                  <a:srgbClr val="FFFF99"/>
                </a:solidFill>
              </a:rPr>
              <a:t>Approval of Minutes of September 29, 2014</a:t>
            </a:r>
            <a:endParaRPr lang="en-US" b="1" dirty="0">
              <a:solidFill>
                <a:srgbClr val="FFFF99"/>
              </a:solidFill>
            </a:endParaRPr>
          </a:p>
        </p:txBody>
      </p:sp>
    </p:spTree>
    <p:extLst>
      <p:ext uri="{BB962C8B-B14F-4D97-AF65-F5344CB8AC3E}">
        <p14:creationId xmlns:p14="http://schemas.microsoft.com/office/powerpoint/2010/main" val="2078138211"/>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762000"/>
            <a:ext cx="2214517" cy="369332"/>
          </a:xfrm>
          <a:prstGeom prst="rect">
            <a:avLst/>
          </a:prstGeom>
          <a:noFill/>
        </p:spPr>
        <p:txBody>
          <a:bodyPr wrap="none" rtlCol="0">
            <a:spAutoFit/>
          </a:bodyPr>
          <a:lstStyle/>
          <a:p>
            <a:r>
              <a:rPr lang="en-US" b="1" dirty="0" smtClean="0">
                <a:solidFill>
                  <a:srgbClr val="FFFF99"/>
                </a:solidFill>
              </a:rPr>
              <a:t>Other New Business?</a:t>
            </a:r>
            <a:endParaRPr lang="en-US" b="1" dirty="0">
              <a:solidFill>
                <a:srgbClr val="FFFF99"/>
              </a:solidFill>
            </a:endParaRPr>
          </a:p>
        </p:txBody>
      </p:sp>
    </p:spTree>
    <p:extLst>
      <p:ext uri="{BB962C8B-B14F-4D97-AF65-F5344CB8AC3E}">
        <p14:creationId xmlns:p14="http://schemas.microsoft.com/office/powerpoint/2010/main" val="3679697712"/>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762000"/>
            <a:ext cx="1463349" cy="369332"/>
          </a:xfrm>
          <a:prstGeom prst="rect">
            <a:avLst/>
          </a:prstGeom>
          <a:noFill/>
        </p:spPr>
        <p:txBody>
          <a:bodyPr wrap="none" rtlCol="0">
            <a:spAutoFit/>
          </a:bodyPr>
          <a:lstStyle/>
          <a:p>
            <a:r>
              <a:rPr lang="en-US" b="1" dirty="0" smtClean="0">
                <a:solidFill>
                  <a:srgbClr val="FFFF99"/>
                </a:solidFill>
              </a:rPr>
              <a:t>Adjournment</a:t>
            </a:r>
            <a:endParaRPr lang="en-US" b="1" dirty="0">
              <a:solidFill>
                <a:srgbClr val="FFFF99"/>
              </a:solidFill>
            </a:endParaRPr>
          </a:p>
        </p:txBody>
      </p:sp>
      <p:sp>
        <p:nvSpPr>
          <p:cNvPr id="3" name="TextBox 2"/>
          <p:cNvSpPr txBox="1"/>
          <p:nvPr/>
        </p:nvSpPr>
        <p:spPr>
          <a:xfrm>
            <a:off x="3167743" y="2526268"/>
            <a:ext cx="2041906" cy="369332"/>
          </a:xfrm>
          <a:prstGeom prst="rect">
            <a:avLst/>
          </a:prstGeom>
          <a:noFill/>
        </p:spPr>
        <p:txBody>
          <a:bodyPr wrap="none" rtlCol="0">
            <a:spAutoFit/>
          </a:bodyPr>
          <a:lstStyle/>
          <a:p>
            <a:r>
              <a:rPr lang="en-US" dirty="0" smtClean="0"/>
              <a:t>Motion to Adjourn?</a:t>
            </a:r>
            <a:endParaRPr lang="en-US" dirty="0"/>
          </a:p>
        </p:txBody>
      </p:sp>
    </p:spTree>
    <p:extLst>
      <p:ext uri="{BB962C8B-B14F-4D97-AF65-F5344CB8AC3E}">
        <p14:creationId xmlns:p14="http://schemas.microsoft.com/office/powerpoint/2010/main" val="94951680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762000"/>
            <a:ext cx="4442242" cy="369332"/>
          </a:xfrm>
          <a:prstGeom prst="rect">
            <a:avLst/>
          </a:prstGeom>
          <a:noFill/>
        </p:spPr>
        <p:txBody>
          <a:bodyPr wrap="none" rtlCol="0">
            <a:spAutoFit/>
          </a:bodyPr>
          <a:lstStyle/>
          <a:p>
            <a:r>
              <a:rPr lang="en-US" b="1" dirty="0" smtClean="0">
                <a:solidFill>
                  <a:srgbClr val="FFFF99"/>
                </a:solidFill>
              </a:rPr>
              <a:t>Interim Provost’s Report – Timothy Mulcahy</a:t>
            </a:r>
            <a:endParaRPr lang="en-US" b="1" dirty="0">
              <a:solidFill>
                <a:srgbClr val="FFFF99"/>
              </a:solidFill>
            </a:endParaRPr>
          </a:p>
        </p:txBody>
      </p:sp>
    </p:spTree>
    <p:extLst>
      <p:ext uri="{BB962C8B-B14F-4D97-AF65-F5344CB8AC3E}">
        <p14:creationId xmlns:p14="http://schemas.microsoft.com/office/powerpoint/2010/main" val="299559770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762000"/>
            <a:ext cx="4249881" cy="369332"/>
          </a:xfrm>
          <a:prstGeom prst="rect">
            <a:avLst/>
          </a:prstGeom>
          <a:noFill/>
        </p:spPr>
        <p:txBody>
          <a:bodyPr wrap="none" rtlCol="0">
            <a:spAutoFit/>
          </a:bodyPr>
          <a:lstStyle/>
          <a:p>
            <a:r>
              <a:rPr lang="en-US" b="1" dirty="0" smtClean="0">
                <a:solidFill>
                  <a:srgbClr val="FFFF99"/>
                </a:solidFill>
              </a:rPr>
              <a:t>Senate Chair’s Report – </a:t>
            </a:r>
            <a:r>
              <a:rPr lang="en-US" b="1" dirty="0">
                <a:solidFill>
                  <a:srgbClr val="FFFF99"/>
                </a:solidFill>
              </a:rPr>
              <a:t>Joette Stefl-</a:t>
            </a:r>
            <a:r>
              <a:rPr lang="en-US" b="1" dirty="0" smtClean="0">
                <a:solidFill>
                  <a:srgbClr val="FFFF99"/>
                </a:solidFill>
              </a:rPr>
              <a:t>Mabry</a:t>
            </a:r>
          </a:p>
        </p:txBody>
      </p:sp>
      <p:sp>
        <p:nvSpPr>
          <p:cNvPr id="3" name="TextBox 2"/>
          <p:cNvSpPr txBox="1"/>
          <p:nvPr/>
        </p:nvSpPr>
        <p:spPr>
          <a:xfrm>
            <a:off x="457200" y="1489770"/>
            <a:ext cx="8153400" cy="2523768"/>
          </a:xfrm>
          <a:prstGeom prst="rect">
            <a:avLst/>
          </a:prstGeom>
          <a:noFill/>
        </p:spPr>
        <p:txBody>
          <a:bodyPr wrap="square" rtlCol="0">
            <a:spAutoFit/>
          </a:bodyPr>
          <a:lstStyle/>
          <a:p>
            <a:pPr marL="285750" indent="-285750">
              <a:buFont typeface="Arial"/>
              <a:buChar char="•"/>
            </a:pPr>
            <a:r>
              <a:rPr lang="en-US" sz="1600" dirty="0" smtClean="0"/>
              <a:t>An initial proposal from </a:t>
            </a:r>
            <a:r>
              <a:rPr lang="en-US" sz="1600" dirty="0"/>
              <a:t>the College of Computer Science and Information </a:t>
            </a:r>
            <a:r>
              <a:rPr lang="en-US" sz="1600" dirty="0" smtClean="0"/>
              <a:t>and Mathematics and Statistics for </a:t>
            </a:r>
            <a:r>
              <a:rPr lang="en-US" sz="1600" dirty="0"/>
              <a:t>a new </a:t>
            </a:r>
            <a:r>
              <a:rPr lang="en-US" sz="1600" dirty="0" smtClean="0"/>
              <a:t>concentration in Data Analytics in Computer Science and Applied Mathematics Major was reviewed and approved by </a:t>
            </a:r>
            <a:r>
              <a:rPr lang="en-US" sz="1600" dirty="0"/>
              <a:t>UPPC</a:t>
            </a:r>
            <a:r>
              <a:rPr lang="en-US" sz="1600" dirty="0" smtClean="0"/>
              <a:t>.</a:t>
            </a:r>
          </a:p>
          <a:p>
            <a:pPr marL="285750" indent="-285750">
              <a:buFont typeface="Arial"/>
              <a:buChar char="•"/>
            </a:pPr>
            <a:r>
              <a:rPr lang="en-US" sz="1600" dirty="0" smtClean="0"/>
              <a:t>Senate Chair Stefl-Mabry, Immediate past Chair Wagner and Vice Chair Fox accepted an invitation to meet with UUP leadership on 09/30/14 to explore areas of commonality and discuss potential areas in which to collaborate. </a:t>
            </a:r>
          </a:p>
          <a:p>
            <a:pPr marL="285750" indent="-285750">
              <a:buFont typeface="Arial"/>
              <a:buChar char="•"/>
            </a:pPr>
            <a:r>
              <a:rPr lang="en-US" sz="1600" dirty="0" smtClean="0"/>
              <a:t>Senate Chair Stefl-Mabry, Vice Chair Fox and </a:t>
            </a:r>
            <a:r>
              <a:rPr lang="en-US" sz="1600" dirty="0" smtClean="0"/>
              <a:t>Immediate past </a:t>
            </a:r>
            <a:r>
              <a:rPr lang="en-US" sz="1600" dirty="0" smtClean="0"/>
              <a:t>Chair Wagner have been invited to attend the November 11</a:t>
            </a:r>
            <a:r>
              <a:rPr lang="en-US" sz="1600" baseline="30000" dirty="0" smtClean="0"/>
              <a:t>th</a:t>
            </a:r>
            <a:r>
              <a:rPr lang="en-US" sz="1600" dirty="0" smtClean="0"/>
              <a:t> meeting of the UUP Executive Committee to make a presentation on Senate projects/initiatives and answer Senate related questions.</a:t>
            </a:r>
          </a:p>
          <a:p>
            <a:endParaRPr lang="en-US" sz="1400" dirty="0"/>
          </a:p>
        </p:txBody>
      </p:sp>
    </p:spTree>
    <p:extLst>
      <p:ext uri="{BB962C8B-B14F-4D97-AF65-F5344CB8AC3E}">
        <p14:creationId xmlns:p14="http://schemas.microsoft.com/office/powerpoint/2010/main" val="261357824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143431" y="1774371"/>
            <a:ext cx="2621230" cy="2585323"/>
          </a:xfrm>
          <a:prstGeom prst="rect">
            <a:avLst/>
          </a:prstGeom>
          <a:noFill/>
        </p:spPr>
        <p:txBody>
          <a:bodyPr wrap="none" rtlCol="0">
            <a:spAutoFit/>
          </a:bodyPr>
          <a:lstStyle/>
          <a:p>
            <a:pPr algn="ctr"/>
            <a:r>
              <a:rPr lang="en-US" b="1" dirty="0" smtClean="0">
                <a:solidFill>
                  <a:srgbClr val="FFFF99"/>
                </a:solidFill>
              </a:rPr>
              <a:t>Senate Meeting Schedule</a:t>
            </a:r>
            <a:br>
              <a:rPr lang="en-US" b="1" dirty="0" smtClean="0">
                <a:solidFill>
                  <a:srgbClr val="FFFF99"/>
                </a:solidFill>
              </a:rPr>
            </a:br>
            <a:endParaRPr lang="en-US" dirty="0" smtClean="0"/>
          </a:p>
          <a:p>
            <a:pPr marL="285750" indent="-285750" algn="ctr">
              <a:buFont typeface="Arial" panose="020B0604020202020204" pitchFamily="34" charset="0"/>
              <a:buChar char="•"/>
            </a:pPr>
            <a:r>
              <a:rPr lang="en-US" dirty="0" smtClean="0"/>
              <a:t>November 17</a:t>
            </a:r>
          </a:p>
          <a:p>
            <a:pPr marL="285750" indent="-285750" algn="ctr">
              <a:buFont typeface="Arial" panose="020B0604020202020204" pitchFamily="34" charset="0"/>
              <a:buChar char="•"/>
            </a:pPr>
            <a:r>
              <a:rPr lang="en-US" dirty="0" smtClean="0"/>
              <a:t>December 8</a:t>
            </a:r>
          </a:p>
          <a:p>
            <a:pPr marL="285750" indent="-285750" algn="ctr">
              <a:buFont typeface="Arial" panose="020B0604020202020204" pitchFamily="34" charset="0"/>
              <a:buChar char="•"/>
            </a:pPr>
            <a:r>
              <a:rPr lang="en-US" dirty="0" smtClean="0"/>
              <a:t>February </a:t>
            </a:r>
            <a:r>
              <a:rPr lang="en-US" dirty="0"/>
              <a:t>9</a:t>
            </a:r>
            <a:endParaRPr lang="en-US" dirty="0" smtClean="0"/>
          </a:p>
          <a:p>
            <a:pPr marL="285750" indent="-285750" algn="ctr">
              <a:buFont typeface="Arial" panose="020B0604020202020204" pitchFamily="34" charset="0"/>
              <a:buChar char="•"/>
            </a:pPr>
            <a:r>
              <a:rPr lang="en-US" dirty="0" smtClean="0"/>
              <a:t>March </a:t>
            </a:r>
            <a:r>
              <a:rPr lang="en-US" dirty="0"/>
              <a:t>9</a:t>
            </a:r>
            <a:endParaRPr lang="en-US" dirty="0" smtClean="0"/>
          </a:p>
          <a:p>
            <a:pPr marL="285750" indent="-285750" algn="ctr">
              <a:buFont typeface="Arial" panose="020B0604020202020204" pitchFamily="34" charset="0"/>
              <a:buChar char="•"/>
            </a:pPr>
            <a:r>
              <a:rPr lang="en-US" dirty="0" smtClean="0"/>
              <a:t>April 6</a:t>
            </a:r>
          </a:p>
          <a:p>
            <a:pPr marL="285750" indent="-285750" algn="ctr">
              <a:buFont typeface="Arial" panose="020B0604020202020204" pitchFamily="34" charset="0"/>
              <a:buChar char="•"/>
            </a:pPr>
            <a:r>
              <a:rPr lang="en-US" dirty="0" smtClean="0"/>
              <a:t>April 27</a:t>
            </a:r>
          </a:p>
          <a:p>
            <a:pPr marL="285750" indent="-285750" algn="ctr">
              <a:buFont typeface="Arial" panose="020B0604020202020204" pitchFamily="34" charset="0"/>
              <a:buChar char="•"/>
            </a:pPr>
            <a:r>
              <a:rPr lang="en-US" dirty="0" smtClean="0"/>
              <a:t>May 11</a:t>
            </a:r>
            <a:endParaRPr lang="en-US" dirty="0"/>
          </a:p>
        </p:txBody>
      </p:sp>
      <p:sp>
        <p:nvSpPr>
          <p:cNvPr id="5" name="TextBox 4"/>
          <p:cNvSpPr txBox="1"/>
          <p:nvPr/>
        </p:nvSpPr>
        <p:spPr>
          <a:xfrm>
            <a:off x="457200" y="762000"/>
            <a:ext cx="2816133" cy="369332"/>
          </a:xfrm>
          <a:prstGeom prst="rect">
            <a:avLst/>
          </a:prstGeom>
          <a:noFill/>
        </p:spPr>
        <p:txBody>
          <a:bodyPr wrap="none" rtlCol="0">
            <a:spAutoFit/>
          </a:bodyPr>
          <a:lstStyle/>
          <a:p>
            <a:r>
              <a:rPr lang="en-US" b="1" dirty="0" smtClean="0">
                <a:solidFill>
                  <a:srgbClr val="FFFF99"/>
                </a:solidFill>
              </a:rPr>
              <a:t>Upcoming Senate Meetings</a:t>
            </a:r>
            <a:endParaRPr lang="en-US" b="1" dirty="0">
              <a:solidFill>
                <a:srgbClr val="FFFF99"/>
              </a:solidFill>
            </a:endParaRPr>
          </a:p>
        </p:txBody>
      </p:sp>
    </p:spTree>
    <p:extLst>
      <p:ext uri="{BB962C8B-B14F-4D97-AF65-F5344CB8AC3E}">
        <p14:creationId xmlns:p14="http://schemas.microsoft.com/office/powerpoint/2010/main" val="167359310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762000"/>
            <a:ext cx="1535805" cy="369332"/>
          </a:xfrm>
          <a:prstGeom prst="rect">
            <a:avLst/>
          </a:prstGeom>
          <a:noFill/>
        </p:spPr>
        <p:txBody>
          <a:bodyPr wrap="none" rtlCol="0">
            <a:spAutoFit/>
          </a:bodyPr>
          <a:lstStyle/>
          <a:p>
            <a:r>
              <a:rPr lang="en-US" b="1" dirty="0" smtClean="0">
                <a:solidFill>
                  <a:srgbClr val="FFFF99"/>
                </a:solidFill>
              </a:rPr>
              <a:t>Other Reports</a:t>
            </a:r>
            <a:endParaRPr lang="en-US" b="1" dirty="0">
              <a:solidFill>
                <a:srgbClr val="FFFF99"/>
              </a:solidFill>
            </a:endParaRPr>
          </a:p>
        </p:txBody>
      </p:sp>
      <p:sp>
        <p:nvSpPr>
          <p:cNvPr id="3" name="TextBox 2"/>
          <p:cNvSpPr txBox="1"/>
          <p:nvPr/>
        </p:nvSpPr>
        <p:spPr>
          <a:xfrm>
            <a:off x="457200" y="1600591"/>
            <a:ext cx="7594451" cy="369332"/>
          </a:xfrm>
          <a:prstGeom prst="rect">
            <a:avLst/>
          </a:prstGeom>
          <a:noFill/>
        </p:spPr>
        <p:txBody>
          <a:bodyPr wrap="none" rtlCol="0">
            <a:spAutoFit/>
          </a:bodyPr>
          <a:lstStyle/>
          <a:p>
            <a:r>
              <a:rPr lang="en-US" b="1" dirty="0" smtClean="0"/>
              <a:t>SUNY Senators’ Report – J. Philippe Abraham, Danielle Leonard, John Schmidt</a:t>
            </a:r>
            <a:endParaRPr lang="en-US" b="1" dirty="0"/>
          </a:p>
        </p:txBody>
      </p:sp>
      <p:sp>
        <p:nvSpPr>
          <p:cNvPr id="4" name="TextBox 3"/>
          <p:cNvSpPr txBox="1"/>
          <p:nvPr/>
        </p:nvSpPr>
        <p:spPr>
          <a:xfrm>
            <a:off x="381000" y="2280596"/>
            <a:ext cx="8153399" cy="5262980"/>
          </a:xfrm>
          <a:prstGeom prst="rect">
            <a:avLst/>
          </a:prstGeom>
          <a:noFill/>
        </p:spPr>
        <p:txBody>
          <a:bodyPr wrap="square" rtlCol="0">
            <a:spAutoFit/>
          </a:bodyPr>
          <a:lstStyle/>
          <a:p>
            <a:pPr marL="285750" indent="-285750">
              <a:buFont typeface="Arial"/>
              <a:buChar char="•"/>
            </a:pPr>
            <a:r>
              <a:rPr lang="en-US" sz="1600" dirty="0" smtClean="0"/>
              <a:t>We </a:t>
            </a:r>
            <a:r>
              <a:rPr lang="en-US" sz="1600" dirty="0"/>
              <a:t>are looking forward to the Fall Plenary Session of the UFS at SUNY-ESF in Syracuse on October 23-25th, and will have more to report about the issues to be considered later.</a:t>
            </a:r>
          </a:p>
          <a:p>
            <a:pPr marL="285750" indent="-285750">
              <a:buFont typeface="Arial"/>
              <a:buChar char="•"/>
            </a:pPr>
            <a:r>
              <a:rPr lang="en-US" sz="1600" dirty="0" smtClean="0"/>
              <a:t>We </a:t>
            </a:r>
            <a:r>
              <a:rPr lang="en-US" sz="1600" dirty="0"/>
              <a:t>are also pleased to announce that the SUNY Office of Diversity, Equity and Inclusion and the University Faculty Senate will be hosting a conference entitled “Making Diversity Count: Ensuring Equity, Inclusion, Access and Impact” on November 12-13, 2014 at the Albany Marriott Hotel, located at 189 Wolf Road, Albany, New York.  This conference will leverage SUNY investments in student success and diversity while exploring best practices in recruitment and retention of students, faculty and staff within the domain of higher </a:t>
            </a:r>
            <a:r>
              <a:rPr lang="en-US" sz="1600" dirty="0" smtClean="0"/>
              <a:t>education.</a:t>
            </a:r>
            <a:br>
              <a:rPr lang="en-US" sz="1600" dirty="0" smtClean="0"/>
            </a:br>
            <a:r>
              <a:rPr lang="en-US" sz="1600" dirty="0" smtClean="0"/>
              <a:t>We </a:t>
            </a:r>
            <a:r>
              <a:rPr lang="en-US" sz="1600" dirty="0"/>
              <a:t>are thrilled to have Dr. Kerry Ann </a:t>
            </a:r>
            <a:r>
              <a:rPr lang="en-US" sz="1600" dirty="0" err="1"/>
              <a:t>Rockquemore</a:t>
            </a:r>
            <a:r>
              <a:rPr lang="en-US" sz="1600" dirty="0"/>
              <a:t>, President and CEO of the National Center for Faculty Development and Diversity, and Dr. Daryl G. Smith, Senior Research Fellow and Professor Emerita of Education and Psychology at the Claremont Graduate University, join us as our two keynote speakers at this conference.  For more information on this event and to register to attend, please visit our website at </a:t>
            </a:r>
            <a:r>
              <a:rPr lang="en-US" sz="1600" b="1" u="sng" dirty="0">
                <a:hlinkClick r:id="rId3"/>
              </a:rPr>
              <a:t>www.suny.edu/</a:t>
            </a:r>
            <a:r>
              <a:rPr lang="en-US" sz="1600" b="1" u="sng" dirty="0" smtClean="0">
                <a:hlinkClick r:id="rId3"/>
              </a:rPr>
              <a:t>makingdiversitycount</a:t>
            </a:r>
            <a:r>
              <a:rPr lang="en-US" sz="1600" b="1" dirty="0" smtClean="0"/>
              <a:t>.</a:t>
            </a:r>
            <a:r>
              <a:rPr lang="en-US" sz="1600" dirty="0"/>
              <a:t/>
            </a:r>
            <a:br>
              <a:rPr lang="en-US" sz="1600" dirty="0"/>
            </a:br>
            <a:r>
              <a:rPr lang="en-US" sz="1600" dirty="0" smtClean="0"/>
              <a:t>We </a:t>
            </a:r>
            <a:r>
              <a:rPr lang="en-US" sz="1600" dirty="0"/>
              <a:t>hope you will be able to join us for this seminal conference as we collaborate and share best practices that will continue to help SUNY grow in this critical dimension. </a:t>
            </a:r>
          </a:p>
          <a:p>
            <a:endParaRPr lang="en-US" sz="1600" dirty="0"/>
          </a:p>
          <a:p>
            <a:endParaRPr lang="en-US" sz="1600" dirty="0"/>
          </a:p>
          <a:p>
            <a:pPr marL="285750" indent="-285750">
              <a:buFont typeface="Arial" panose="020B0604020202020204" pitchFamily="34" charset="0"/>
              <a:buChar char="•"/>
            </a:pPr>
            <a:endParaRPr lang="en-US" sz="1600" dirty="0"/>
          </a:p>
          <a:p>
            <a:endParaRPr lang="en-US" sz="1600" dirty="0"/>
          </a:p>
        </p:txBody>
      </p:sp>
    </p:spTree>
    <p:extLst>
      <p:ext uri="{BB962C8B-B14F-4D97-AF65-F5344CB8AC3E}">
        <p14:creationId xmlns:p14="http://schemas.microsoft.com/office/powerpoint/2010/main" val="261357824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762000"/>
            <a:ext cx="1535805" cy="369332"/>
          </a:xfrm>
          <a:prstGeom prst="rect">
            <a:avLst/>
          </a:prstGeom>
          <a:noFill/>
        </p:spPr>
        <p:txBody>
          <a:bodyPr wrap="none" rtlCol="0">
            <a:spAutoFit/>
          </a:bodyPr>
          <a:lstStyle/>
          <a:p>
            <a:r>
              <a:rPr lang="en-US" b="1" dirty="0" smtClean="0">
                <a:solidFill>
                  <a:srgbClr val="FFFF99"/>
                </a:solidFill>
              </a:rPr>
              <a:t>Other Reports</a:t>
            </a:r>
            <a:endParaRPr lang="en-US" b="1" dirty="0">
              <a:solidFill>
                <a:srgbClr val="FFFF99"/>
              </a:solidFill>
            </a:endParaRPr>
          </a:p>
        </p:txBody>
      </p:sp>
      <p:sp>
        <p:nvSpPr>
          <p:cNvPr id="3" name="TextBox 2"/>
          <p:cNvSpPr txBox="1"/>
          <p:nvPr/>
        </p:nvSpPr>
        <p:spPr>
          <a:xfrm>
            <a:off x="457200" y="1600591"/>
            <a:ext cx="8023479" cy="369332"/>
          </a:xfrm>
          <a:prstGeom prst="rect">
            <a:avLst/>
          </a:prstGeom>
          <a:noFill/>
        </p:spPr>
        <p:txBody>
          <a:bodyPr wrap="none" rtlCol="0">
            <a:spAutoFit/>
          </a:bodyPr>
          <a:lstStyle/>
          <a:p>
            <a:r>
              <a:rPr lang="en-US" b="1" dirty="0" smtClean="0"/>
              <a:t>Graduate Student Organization/Association Report – Caitlin Janiszewski, President</a:t>
            </a:r>
            <a:endParaRPr lang="en-US" b="1" dirty="0"/>
          </a:p>
        </p:txBody>
      </p:sp>
      <p:sp>
        <p:nvSpPr>
          <p:cNvPr id="4" name="TextBox 3"/>
          <p:cNvSpPr txBox="1"/>
          <p:nvPr/>
        </p:nvSpPr>
        <p:spPr>
          <a:xfrm>
            <a:off x="359937" y="2514600"/>
            <a:ext cx="8153399" cy="4770537"/>
          </a:xfrm>
          <a:prstGeom prst="rect">
            <a:avLst/>
          </a:prstGeom>
          <a:noFill/>
        </p:spPr>
        <p:txBody>
          <a:bodyPr wrap="square" rtlCol="0">
            <a:spAutoFit/>
          </a:bodyPr>
          <a:lstStyle/>
          <a:p>
            <a:r>
              <a:rPr lang="en-US" sz="1600" dirty="0"/>
              <a:t>The GSA is transitioning from a period of structural reform and overhaul into a process of cultural transformation. After a long process of re-writing our constitution, bylaws, and standard operating procedures, we now face the even more daunting challenge of adjusting to the vision that has been laid out and contending with challenges. At the core of this cultural transformation is the empowerment of our GSA Assembly. The only way that our vision will become a reality is if we inspire a culture of active participation in both our legislative and judicial branches, not just our executive </a:t>
            </a:r>
            <a:r>
              <a:rPr lang="en-US" sz="1600" dirty="0" smtClean="0"/>
              <a:t>branch.</a:t>
            </a:r>
            <a:br>
              <a:rPr lang="en-US" sz="1600" dirty="0" smtClean="0"/>
            </a:br>
            <a:r>
              <a:rPr lang="en-US" sz="1600" dirty="0" smtClean="0"/>
              <a:t/>
            </a:r>
            <a:br>
              <a:rPr lang="en-US" sz="1600" dirty="0" smtClean="0"/>
            </a:br>
            <a:r>
              <a:rPr lang="en-US" sz="1600" dirty="0" smtClean="0"/>
              <a:t>We </a:t>
            </a:r>
            <a:r>
              <a:rPr lang="en-US" sz="1600" dirty="0"/>
              <a:t>continue to work towards the goals set out in our strategic plan including the immensely important reform of our Multicultural and Affirmative Action Committee which over the last few years has been an unsupported position. We have completely transformed the position to give this person access and influence in all corners of the GSA to ensure that we as an organization are taking a proactive and progressive role in promoting diversity and inclusion in our community. We are already seeing great success in the reform of this position/committee because of the active participation we are receiving from Assembly members serving on this committee. This again speaks to the importance of this challenging cultural reform we are pursuing. </a:t>
            </a:r>
          </a:p>
          <a:p>
            <a:endParaRPr lang="en-US" sz="1600" dirty="0"/>
          </a:p>
          <a:p>
            <a:endParaRPr lang="en-US" sz="1600" dirty="0"/>
          </a:p>
        </p:txBody>
      </p:sp>
    </p:spTree>
    <p:extLst>
      <p:ext uri="{BB962C8B-B14F-4D97-AF65-F5344CB8AC3E}">
        <p14:creationId xmlns:p14="http://schemas.microsoft.com/office/powerpoint/2010/main" val="313398091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762000"/>
            <a:ext cx="1535805" cy="369332"/>
          </a:xfrm>
          <a:prstGeom prst="rect">
            <a:avLst/>
          </a:prstGeom>
          <a:noFill/>
        </p:spPr>
        <p:txBody>
          <a:bodyPr wrap="none" rtlCol="0">
            <a:spAutoFit/>
          </a:bodyPr>
          <a:lstStyle/>
          <a:p>
            <a:r>
              <a:rPr lang="en-US" b="1" dirty="0" smtClean="0">
                <a:solidFill>
                  <a:srgbClr val="FFFF99"/>
                </a:solidFill>
              </a:rPr>
              <a:t>Other Reports</a:t>
            </a:r>
            <a:endParaRPr lang="en-US" b="1" dirty="0">
              <a:solidFill>
                <a:srgbClr val="FFFF99"/>
              </a:solidFill>
            </a:endParaRPr>
          </a:p>
        </p:txBody>
      </p:sp>
      <p:sp>
        <p:nvSpPr>
          <p:cNvPr id="3" name="TextBox 2"/>
          <p:cNvSpPr txBox="1"/>
          <p:nvPr/>
        </p:nvSpPr>
        <p:spPr>
          <a:xfrm>
            <a:off x="457200" y="1600591"/>
            <a:ext cx="6545294" cy="369332"/>
          </a:xfrm>
          <a:prstGeom prst="rect">
            <a:avLst/>
          </a:prstGeom>
          <a:noFill/>
        </p:spPr>
        <p:txBody>
          <a:bodyPr wrap="none" rtlCol="0">
            <a:spAutoFit/>
          </a:bodyPr>
          <a:lstStyle/>
          <a:p>
            <a:r>
              <a:rPr lang="en-US" b="1" dirty="0" smtClean="0"/>
              <a:t>Student Association Report – Marc Cohen, SA Representative (</a:t>
            </a:r>
            <a:r>
              <a:rPr lang="en-US" b="1" smtClean="0"/>
              <a:t>1-2)</a:t>
            </a:r>
            <a:endParaRPr lang="en-US" b="1" dirty="0"/>
          </a:p>
        </p:txBody>
      </p:sp>
      <p:sp>
        <p:nvSpPr>
          <p:cNvPr id="4" name="TextBox 3"/>
          <p:cNvSpPr txBox="1"/>
          <p:nvPr/>
        </p:nvSpPr>
        <p:spPr>
          <a:xfrm>
            <a:off x="304800" y="2133600"/>
            <a:ext cx="8153399" cy="4278094"/>
          </a:xfrm>
          <a:prstGeom prst="rect">
            <a:avLst/>
          </a:prstGeom>
          <a:noFill/>
        </p:spPr>
        <p:txBody>
          <a:bodyPr wrap="square" rtlCol="0">
            <a:spAutoFit/>
          </a:bodyPr>
          <a:lstStyle/>
          <a:p>
            <a:pPr marL="285750" lvl="0" indent="-285750">
              <a:buFont typeface="Arial"/>
              <a:buChar char="•"/>
            </a:pPr>
            <a:r>
              <a:rPr lang="en-US" sz="1600" dirty="0"/>
              <a:t>Director of Gender and Sexuality Concerns Deidre </a:t>
            </a:r>
            <a:r>
              <a:rPr lang="en-US" sz="1600" dirty="0" err="1"/>
              <a:t>Dumpson</a:t>
            </a:r>
            <a:r>
              <a:rPr lang="en-US" sz="1600" dirty="0"/>
              <a:t> and her team are looking forward to the Unity Festival taking place on October 19th at 2pm on Colonial quad</a:t>
            </a:r>
            <a:r>
              <a:rPr lang="en-US" sz="1600" dirty="0" smtClean="0"/>
              <a:t>.</a:t>
            </a:r>
            <a:endParaRPr lang="en-US" sz="1600" dirty="0"/>
          </a:p>
          <a:p>
            <a:pPr marL="285750" lvl="0" indent="-285750">
              <a:buFont typeface="Arial"/>
              <a:buChar char="•"/>
            </a:pPr>
            <a:r>
              <a:rPr lang="en-US" sz="1600" dirty="0"/>
              <a:t>Director of Multicultural Affairs </a:t>
            </a:r>
            <a:r>
              <a:rPr lang="en-US" sz="1600" dirty="0" err="1"/>
              <a:t>Chrisel</a:t>
            </a:r>
            <a:r>
              <a:rPr lang="en-US" sz="1600" dirty="0"/>
              <a:t> Martinez and her staff are working with </a:t>
            </a:r>
            <a:r>
              <a:rPr lang="en-US" sz="1600" dirty="0" err="1"/>
              <a:t>Ekow</a:t>
            </a:r>
            <a:r>
              <a:rPr lang="en-US" sz="1600" dirty="0"/>
              <a:t> King on a series of NCBI safe space trainings to be offered over the next </a:t>
            </a:r>
            <a:r>
              <a:rPr lang="en-US" sz="1600" dirty="0" smtClean="0"/>
              <a:t>month.</a:t>
            </a:r>
          </a:p>
          <a:p>
            <a:pPr marL="285750" lvl="0" indent="-285750">
              <a:buFont typeface="Arial"/>
              <a:buChar char="•"/>
            </a:pPr>
            <a:r>
              <a:rPr lang="en-US" sz="1600" dirty="0" smtClean="0"/>
              <a:t>Derek </a:t>
            </a:r>
            <a:r>
              <a:rPr lang="en-US" sz="1600" dirty="0"/>
              <a:t>Ellis and his Academic Affairs Department had an excellent appreciation event for members of the Albany Police Department at the recent football game against JMU. SA sponsored a pre-reception for officers and their families to which students and administrators were invited to speak with officers, get to know one another and ask questions</a:t>
            </a:r>
            <a:r>
              <a:rPr lang="en-US" sz="1600" dirty="0" smtClean="0"/>
              <a:t>.</a:t>
            </a:r>
            <a:endParaRPr lang="en-US" sz="1600" dirty="0"/>
          </a:p>
          <a:p>
            <a:pPr marL="285750" indent="-285750">
              <a:buFont typeface="Arial"/>
              <a:buChar char="•"/>
            </a:pPr>
            <a:r>
              <a:rPr lang="en-US" sz="1600" dirty="0"/>
              <a:t>Over the next few weeks students will be taking "</a:t>
            </a:r>
            <a:r>
              <a:rPr lang="en-US" sz="1600" dirty="0" err="1"/>
              <a:t>selfies</a:t>
            </a:r>
            <a:r>
              <a:rPr lang="en-US" sz="1600" dirty="0"/>
              <a:t>" with the UAlbany </a:t>
            </a:r>
            <a:r>
              <a:rPr lang="en-US" sz="1600" dirty="0" err="1"/>
              <a:t>UShould</a:t>
            </a:r>
            <a:r>
              <a:rPr lang="en-US" sz="1600" dirty="0"/>
              <a:t> Know poster and posting them to social media</a:t>
            </a:r>
            <a:r>
              <a:rPr lang="en-US" sz="1600" dirty="0" smtClean="0"/>
              <a:t>.</a:t>
            </a:r>
          </a:p>
          <a:p>
            <a:pPr marL="285750" lvl="0" indent="-285750">
              <a:buFont typeface="Arial"/>
              <a:buChar char="•"/>
            </a:pPr>
            <a:r>
              <a:rPr lang="en-US" sz="1600" dirty="0"/>
              <a:t>The Legislative Affairs Department under the direction of Jamie </a:t>
            </a:r>
            <a:r>
              <a:rPr lang="en-US" sz="1600" dirty="0" err="1"/>
              <a:t>Zieno</a:t>
            </a:r>
            <a:r>
              <a:rPr lang="en-US" sz="1600" dirty="0"/>
              <a:t> held an incredibly successful voter registration drive for which we registered over 300 students. Mayor Sheehan, President Jones and Vice President Bouchard as well as Director </a:t>
            </a:r>
            <a:r>
              <a:rPr lang="en-US" sz="1600" dirty="0" err="1"/>
              <a:t>Jaromin</a:t>
            </a:r>
            <a:r>
              <a:rPr lang="en-US" sz="1600" dirty="0"/>
              <a:t> and several other administrators came out in support of the event.</a:t>
            </a:r>
          </a:p>
          <a:p>
            <a:endParaRPr lang="en-US" sz="1600" dirty="0"/>
          </a:p>
          <a:p>
            <a:pPr lvl="0"/>
            <a:endParaRPr lang="en-US" sz="1600" dirty="0"/>
          </a:p>
        </p:txBody>
      </p:sp>
    </p:spTree>
    <p:extLst>
      <p:ext uri="{BB962C8B-B14F-4D97-AF65-F5344CB8AC3E}">
        <p14:creationId xmlns:p14="http://schemas.microsoft.com/office/powerpoint/2010/main" val="313398091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8716</TotalTime>
  <Words>2093</Words>
  <Application>Microsoft Macintosh PowerPoint</Application>
  <PresentationFormat>On-screen Show (4:3)</PresentationFormat>
  <Paragraphs>195</Paragraphs>
  <Slides>31</Slides>
  <Notes>31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at Albany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Christine Wagner</dc:creator>
  <cp:lastModifiedBy>Joette Stefl-Mabry</cp:lastModifiedBy>
  <cp:revision>162</cp:revision>
  <cp:lastPrinted>2013-09-30T16:23:36Z</cp:lastPrinted>
  <dcterms:created xsi:type="dcterms:W3CDTF">2013-09-26T13:50:57Z</dcterms:created>
  <dcterms:modified xsi:type="dcterms:W3CDTF">2014-10-17T14:17:55Z</dcterms:modified>
</cp:coreProperties>
</file>