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7" r:id="rId3"/>
    <p:sldId id="258" r:id="rId4"/>
    <p:sldId id="28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89" r:id="rId18"/>
    <p:sldId id="271" r:id="rId19"/>
    <p:sldId id="272" r:id="rId20"/>
    <p:sldId id="273" r:id="rId21"/>
    <p:sldId id="290" r:id="rId22"/>
    <p:sldId id="274" r:id="rId23"/>
    <p:sldId id="276" r:id="rId24"/>
    <p:sldId id="275" r:id="rId25"/>
    <p:sldId id="277" r:id="rId26"/>
    <p:sldId id="279" r:id="rId27"/>
    <p:sldId id="278" r:id="rId28"/>
    <p:sldId id="287" r:id="rId29"/>
    <p:sldId id="292" r:id="rId30"/>
    <p:sldId id="283" r:id="rId31"/>
    <p:sldId id="29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786" y="-5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3242500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1153744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53203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1189188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167998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188119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866874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23690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310496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3381434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ADA7C-A696-45AD-9E8E-2ADEF9976E7C}" type="datetimeFigureOut">
              <a:rPr lang="en-US" smtClean="0"/>
              <a:pPr/>
              <a:t>11/21/2011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3F1F9B-C80D-43BF-AF82-1FFB31C85516}" type="slidenum">
              <a:rPr lang="en-US" smtClean="0"/>
              <a:pPr/>
              <a:t>‹#›</a:t>
            </a:fld>
            <a:endParaRPr lang="en-US"/>
          </a:p>
        </p:txBody>
      </p:sp>
    </p:spTree>
    <p:extLst>
      <p:ext uri="{BB962C8B-B14F-4D97-AF65-F5344CB8AC3E}">
        <p14:creationId xmlns:p14="http://schemas.microsoft.com/office/powerpoint/2010/main" val="209529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BADA7C-A696-45AD-9E8E-2ADEF9976E7C}" type="datetimeFigureOut">
              <a:rPr lang="en-US" smtClean="0"/>
              <a:pPr/>
              <a:t>11/21/2011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3F1F9B-C80D-43BF-AF82-1FFB31C85516}" type="slidenum">
              <a:rPr lang="en-US" smtClean="0"/>
              <a:pPr/>
              <a:t>‹#›</a:t>
            </a:fld>
            <a:endParaRPr lang="en-US"/>
          </a:p>
        </p:txBody>
      </p:sp>
    </p:spTree>
    <p:extLst>
      <p:ext uri="{BB962C8B-B14F-4D97-AF65-F5344CB8AC3E}">
        <p14:creationId xmlns:p14="http://schemas.microsoft.com/office/powerpoint/2010/main" val="2656423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hyperlink" Target="http://www.suny.edu/facultysenate/159-03-1FacultySenateResolutiononSharedServices.pdf" TargetMode="External"/><Relationship Id="rId2" Type="http://schemas.openxmlformats.org/officeDocument/2006/relationships/hyperlink" Target="http://www.suny.edu/facultysenate/159-02-1ResolutionSharedServices.pdf" TargetMode="Externa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extrusionH="76200">
            <a:bevelT/>
            <a:extrusionClr>
              <a:srgbClr val="FFFF00"/>
            </a:extrusionClr>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chor="t"/>
          <a:lstStyle/>
          <a:p>
            <a:pPr marL="0" indent="0" algn="ctr">
              <a:buNone/>
            </a:pPr>
            <a:endParaRPr lang="en-US" dirty="0"/>
          </a:p>
          <a:p>
            <a:pPr marL="0" indent="0" algn="ctr">
              <a:buNone/>
            </a:pPr>
            <a:endParaRPr lang="en-US" dirty="0" smtClean="0"/>
          </a:p>
          <a:p>
            <a:pPr marL="0" indent="0" algn="ctr">
              <a:buNone/>
            </a:pPr>
            <a:r>
              <a:rPr lang="en-US" dirty="0" smtClean="0"/>
              <a:t>Welcome to the University Senate</a:t>
            </a:r>
          </a:p>
          <a:p>
            <a:pPr marL="0" indent="0" algn="ctr">
              <a:buNone/>
            </a:pPr>
            <a:endParaRPr lang="en-US" dirty="0"/>
          </a:p>
          <a:p>
            <a:pPr marL="0" indent="0" algn="ctr">
              <a:buNone/>
            </a:pPr>
            <a:r>
              <a:rPr lang="en-US" dirty="0" smtClean="0"/>
              <a:t>Please sign in at the door</a:t>
            </a:r>
          </a:p>
          <a:p>
            <a:pPr marL="0" indent="0" algn="ctr">
              <a:buNone/>
            </a:pPr>
            <a:endParaRPr lang="en-US" dirty="0"/>
          </a:p>
          <a:p>
            <a:pPr marL="0" indent="0" algn="ctr">
              <a:buNone/>
            </a:pPr>
            <a:r>
              <a:rPr lang="en-US" dirty="0" smtClean="0"/>
              <a:t>Senators: please pick up your </a:t>
            </a:r>
            <a:r>
              <a:rPr lang="en-US" dirty="0" err="1" smtClean="0"/>
              <a:t>iClicker</a:t>
            </a:r>
            <a:r>
              <a:rPr lang="en-US" dirty="0" smtClean="0"/>
              <a:t> unit</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 </a:t>
            </a:r>
            <a:r>
              <a:rPr lang="en-US" sz="1200" b="1" dirty="0" smtClean="0"/>
              <a:t>from 10/24/2011</a:t>
            </a:r>
            <a:endParaRPr lang="en-US" sz="1200" b="1" dirty="0"/>
          </a:p>
          <a:p>
            <a:r>
              <a:rPr lang="en-US" sz="1200" b="1" dirty="0" smtClean="0"/>
              <a:t>President’s </a:t>
            </a:r>
            <a:r>
              <a:rPr lang="en-US" sz="1200" b="1" dirty="0"/>
              <a:t>Report - George </a:t>
            </a:r>
            <a:r>
              <a:rPr lang="en-US" sz="1200" b="1" dirty="0" smtClean="0"/>
              <a:t>Philip</a:t>
            </a:r>
          </a:p>
          <a:p>
            <a:r>
              <a:rPr lang="en-US" sz="1200" b="1" dirty="0" smtClean="0"/>
              <a:t>Provost’s Report – Susan Phillips</a:t>
            </a:r>
            <a:endParaRPr lang="en-US" sz="1200" b="1" dirty="0"/>
          </a:p>
          <a:p>
            <a:r>
              <a:rPr lang="en-US" sz="1200" b="1" dirty="0" smtClean="0"/>
              <a:t>Senate </a:t>
            </a:r>
            <a:r>
              <a:rPr lang="en-US" sz="1200" b="1" dirty="0"/>
              <a:t>Chair’s Report - Susanna Fessler</a:t>
            </a:r>
          </a:p>
          <a:p>
            <a:r>
              <a:rPr lang="en-US" sz="1200" b="1" dirty="0" smtClean="0"/>
              <a:t>Other 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smtClean="0"/>
              <a:t>Graduate </a:t>
            </a:r>
            <a:r>
              <a:rPr lang="en-US" sz="1200" dirty="0"/>
              <a:t>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380679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70000" lnSpcReduction="20000"/>
          </a:bodyPr>
          <a:lstStyle/>
          <a:p>
            <a:pPr>
              <a:buNone/>
            </a:pPr>
            <a:r>
              <a:rPr lang="en-US" b="1" dirty="0" err="1"/>
              <a:t>CAFFECoR</a:t>
            </a:r>
            <a:r>
              <a:rPr lang="en-US" b="1" dirty="0"/>
              <a:t> (Committee on Academic Freedom, Freedom of Expression, and Community Responsibility) – Aran Mull, </a:t>
            </a:r>
            <a:r>
              <a:rPr lang="en-US" b="1" dirty="0" smtClean="0"/>
              <a:t>Chair</a:t>
            </a:r>
          </a:p>
          <a:p>
            <a:r>
              <a:rPr lang="en-US" dirty="0" err="1"/>
              <a:t>CAFFECoR</a:t>
            </a:r>
            <a:r>
              <a:rPr lang="en-US" dirty="0"/>
              <a:t> met on October 17</a:t>
            </a:r>
            <a:r>
              <a:rPr lang="en-US" baseline="30000" dirty="0"/>
              <a:t>th</a:t>
            </a:r>
            <a:r>
              <a:rPr lang="en-US" dirty="0"/>
              <a:t> and will be forwarding a bill to remove the Principles for a Just Community language from remaining University documentation following a final determination regarding what publications still include that language.  The committee is moving forward with the development of a policy and guidelines for managing complaints brought before the committee and has asked University Counsel to determine whether they may advise the committee regarding policy development.</a:t>
            </a:r>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3456364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lnSpcReduction="10000"/>
          </a:bodyPr>
          <a:lstStyle/>
          <a:p>
            <a:pPr>
              <a:buNone/>
            </a:pPr>
            <a:r>
              <a:rPr lang="en-US" b="1" dirty="0"/>
              <a:t>CERS (Committee on Ethics in Research and Scholarship) – Carolyn MacDonald, </a:t>
            </a:r>
            <a:r>
              <a:rPr lang="en-US" b="1" dirty="0" smtClean="0"/>
              <a:t>Chair</a:t>
            </a:r>
          </a:p>
          <a:p>
            <a:r>
              <a:rPr lang="en-US" dirty="0"/>
              <a:t>The policy approved by the </a:t>
            </a:r>
            <a:r>
              <a:rPr lang="en-US" dirty="0" smtClean="0"/>
              <a:t>Senate </a:t>
            </a:r>
            <a:r>
              <a:rPr lang="en-US" dirty="0"/>
              <a:t>3/14 has not yet been signed. There are no ongoing cases.  CERS is meeting Monday.  Planning is proceeding for training for CERS members and for outreach to researchers</a:t>
            </a:r>
            <a:r>
              <a:rPr lang="en-US" dirty="0" smtClean="0"/>
              <a:t>.</a:t>
            </a: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1519922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55000" lnSpcReduction="20000"/>
          </a:bodyPr>
          <a:lstStyle/>
          <a:p>
            <a:pPr>
              <a:buNone/>
            </a:pPr>
            <a:r>
              <a:rPr lang="en-US" b="1" dirty="0"/>
              <a:t>COR (Council on Research) – James Castracane, </a:t>
            </a:r>
            <a:r>
              <a:rPr lang="en-US" b="1" dirty="0" smtClean="0"/>
              <a:t>Chair</a:t>
            </a:r>
          </a:p>
          <a:p>
            <a:r>
              <a:rPr lang="en-US" dirty="0"/>
              <a:t>The Council on Research met on October 17</a:t>
            </a:r>
            <a:r>
              <a:rPr lang="en-US" baseline="30000" dirty="0"/>
              <a:t>th</a:t>
            </a:r>
            <a:r>
              <a:rPr lang="en-US" dirty="0"/>
              <a:t> to discuss a variety of topics including details of the agenda for NSF Day which took place on October 19</a:t>
            </a:r>
            <a:r>
              <a:rPr lang="en-US" baseline="30000" dirty="0"/>
              <a:t>th</a:t>
            </a:r>
            <a:r>
              <a:rPr lang="en-US" dirty="0"/>
              <a:t> and was attended by several hundred people.  Also discussed was the upcoming RNA Symposium on November 3-4 hosted by the </a:t>
            </a:r>
            <a:r>
              <a:rPr lang="en-US" dirty="0" err="1"/>
              <a:t>UAlbany</a:t>
            </a:r>
            <a:r>
              <a:rPr lang="en-US" dirty="0"/>
              <a:t> RNA Institute. A full slate of RNA scientists will participate in four technical sessions spread over the two days.</a:t>
            </a:r>
          </a:p>
          <a:p>
            <a:r>
              <a:rPr lang="en-US" dirty="0" smtClean="0"/>
              <a:t>In </a:t>
            </a:r>
            <a:r>
              <a:rPr lang="en-US" dirty="0"/>
              <a:t>addition, an invitation was extended to Theresa Walker, the Assistant VP for Research, to give a presentation at the next COR meeting on the guidelines for faculty with regard to starting companies, consulting for companies and potential conflicts of interest.</a:t>
            </a:r>
          </a:p>
          <a:p>
            <a:r>
              <a:rPr lang="en-US" dirty="0"/>
              <a:t> </a:t>
            </a:r>
            <a:r>
              <a:rPr lang="en-US" dirty="0" smtClean="0"/>
              <a:t>Two </a:t>
            </a:r>
            <a:r>
              <a:rPr lang="en-US" dirty="0"/>
              <a:t>graduate students were added to the council to fill open slots.  COR still needs one undergraduate student and this slot is going to be filled before the next meeting.</a:t>
            </a:r>
          </a:p>
          <a:p>
            <a:r>
              <a:rPr lang="en-US" dirty="0"/>
              <a:t> </a:t>
            </a:r>
            <a:r>
              <a:rPr lang="en-US" dirty="0" smtClean="0"/>
              <a:t>Finally</a:t>
            </a:r>
            <a:r>
              <a:rPr lang="en-US" dirty="0"/>
              <a:t>, it was noted that the application deadline for the </a:t>
            </a:r>
            <a:r>
              <a:rPr lang="en-US" dirty="0" err="1"/>
              <a:t>UAlbany</a:t>
            </a:r>
            <a:r>
              <a:rPr lang="en-US" dirty="0"/>
              <a:t> Excellence in Research and Creative Activities Award is November 1.</a:t>
            </a:r>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958381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a:buNone/>
            </a:pPr>
            <a:r>
              <a:rPr lang="en-US" b="1" dirty="0"/>
              <a:t>CPCA (Council on Promotions and Continuing Appointments) – Christine Wagner, </a:t>
            </a:r>
            <a:r>
              <a:rPr lang="en-US" b="1" dirty="0" smtClean="0"/>
              <a:t>Chair</a:t>
            </a:r>
          </a:p>
          <a:p>
            <a:r>
              <a:rPr lang="en-US" dirty="0"/>
              <a:t>CPCA has completed the review of eight cases to date. Review of two additional cases will occur at the meeting on November 14</a:t>
            </a:r>
            <a:r>
              <a:rPr lang="en-US" baseline="30000" dirty="0"/>
              <a:t>th</a:t>
            </a:r>
            <a:r>
              <a:rPr lang="en-US" dirty="0"/>
              <a:t>. </a:t>
            </a:r>
          </a:p>
          <a:p>
            <a:pPr>
              <a:buNone/>
            </a:pPr>
            <a:endParaRPr lang="en-US" b="1"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3250364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70000" lnSpcReduction="20000"/>
          </a:bodyPr>
          <a:lstStyle/>
          <a:p>
            <a:pPr>
              <a:buNone/>
            </a:pPr>
            <a:r>
              <a:rPr lang="en-US" b="1" dirty="0"/>
              <a:t>GAC (Graduate Academic Council) – Tim Groves, </a:t>
            </a:r>
            <a:r>
              <a:rPr lang="en-US" b="1" dirty="0" smtClean="0"/>
              <a:t>Chair</a:t>
            </a:r>
          </a:p>
          <a:p>
            <a:r>
              <a:rPr lang="en-US" dirty="0"/>
              <a:t>All three GAC committees now meet Charter membership requirements, and have elected Chairs as follows:</a:t>
            </a:r>
          </a:p>
          <a:p>
            <a:r>
              <a:rPr lang="en-US" dirty="0"/>
              <a:t> </a:t>
            </a:r>
            <a:r>
              <a:rPr lang="en-US" dirty="0" smtClean="0"/>
              <a:t>Curriculum </a:t>
            </a:r>
            <a:r>
              <a:rPr lang="en-US" dirty="0"/>
              <a:t>and Instruction: Prof. </a:t>
            </a:r>
            <a:r>
              <a:rPr lang="en-US" dirty="0" err="1"/>
              <a:t>Sridar</a:t>
            </a:r>
            <a:r>
              <a:rPr lang="en-US" dirty="0"/>
              <a:t> </a:t>
            </a:r>
            <a:r>
              <a:rPr lang="en-US" dirty="0" err="1"/>
              <a:t>Chittur</a:t>
            </a:r>
            <a:r>
              <a:rPr lang="en-US" dirty="0"/>
              <a:t>, Chair (four proposals pending, in active discussion)</a:t>
            </a:r>
          </a:p>
          <a:p>
            <a:r>
              <a:rPr lang="en-US" dirty="0"/>
              <a:t> </a:t>
            </a:r>
            <a:r>
              <a:rPr lang="en-US" dirty="0" smtClean="0"/>
              <a:t>Admissions </a:t>
            </a:r>
            <a:r>
              <a:rPr lang="en-US" dirty="0"/>
              <a:t>and Academic Standing: Prof. Shadi Shahedipour-Sandvik, Chair (four cases pending, in active discussion)</a:t>
            </a:r>
          </a:p>
          <a:p>
            <a:r>
              <a:rPr lang="en-US" dirty="0"/>
              <a:t> </a:t>
            </a:r>
            <a:r>
              <a:rPr lang="en-US" dirty="0" smtClean="0"/>
              <a:t>Educational </a:t>
            </a:r>
            <a:r>
              <a:rPr lang="en-US" dirty="0"/>
              <a:t>Policy and Procedures: Prof. Suraj Commuri, Chair</a:t>
            </a:r>
          </a:p>
          <a:p>
            <a:r>
              <a:rPr lang="en-US" dirty="0"/>
              <a:t> </a:t>
            </a:r>
            <a:r>
              <a:rPr lang="en-US" dirty="0" smtClean="0"/>
              <a:t>GAC </a:t>
            </a:r>
            <a:r>
              <a:rPr lang="en-US" dirty="0"/>
              <a:t>will meet November 16. GAC presently has no bills or actions pending Senate approval.”</a:t>
            </a:r>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3456364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55000" lnSpcReduction="20000"/>
          </a:bodyPr>
          <a:lstStyle/>
          <a:p>
            <a:pPr>
              <a:buNone/>
            </a:pPr>
            <a:r>
              <a:rPr lang="en-US" b="1" dirty="0"/>
              <a:t>GOV (Governance Council) – Andi Lyons, </a:t>
            </a:r>
            <a:r>
              <a:rPr lang="en-US" b="1" dirty="0" smtClean="0"/>
              <a:t>Chair</a:t>
            </a:r>
          </a:p>
          <a:p>
            <a:pPr>
              <a:buNone/>
            </a:pPr>
            <a:r>
              <a:rPr lang="en-US" b="1" dirty="0" smtClean="0"/>
              <a:t> 	</a:t>
            </a:r>
            <a:r>
              <a:rPr lang="en-US" dirty="0" smtClean="0"/>
              <a:t>Governance </a:t>
            </a:r>
            <a:r>
              <a:rPr lang="en-US" dirty="0"/>
              <a:t>Council (GOV) brought a Senate Charter Amendment to the Senate Executive Committee meeting on November 7.  This amendment will be introduced, for discussion only, at the full Senate meeting on November 21, in anticipation of a vote by the University Senate at the December 12 meeting.  The amendment proposes to bring the language of the current Charter into line with the Bylaws in a matter pertaining to the appointment of a parliamentarian.  Also, the Committee on Administrative Evaluations continues to meet to develop recommended methods to guarantee ongoing administrative assessment.  The committee expects to make its initial recommendations to the Governance Council before the end of fall term.  Finally, GOV will meet on November 22 to apportion the representative Senators, and to approve procedures for election of Senators within the schools and colleges.</a:t>
            </a:r>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smtClean="0"/>
              <a:t>Graduate Student Organization Report (Heidi Nicholls)</a:t>
            </a:r>
            <a:endParaRPr lang="en-US" sz="1200" b="1" dirty="0" smtClean="0"/>
          </a:p>
          <a:p>
            <a:pPr marL="285750" lvl="0" indent="-285750">
              <a:buFont typeface="Arial" pitchFamily="34" charset="0"/>
              <a:buChar char="•"/>
            </a:pPr>
            <a:r>
              <a:rPr lang="en-US" sz="1200" dirty="0" smtClean="0"/>
              <a:t>Student </a:t>
            </a:r>
            <a:r>
              <a:rPr lang="en-US" sz="1200" dirty="0"/>
              <a:t>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1519922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70000" lnSpcReduction="20000"/>
          </a:bodyPr>
          <a:lstStyle/>
          <a:p>
            <a:pPr>
              <a:buNone/>
            </a:pPr>
            <a:r>
              <a:rPr lang="en-US" b="1" dirty="0"/>
              <a:t>LISC (Council on Libraries, Information Systems, and Computing) – Nancy Newman, </a:t>
            </a:r>
            <a:r>
              <a:rPr lang="en-US" b="1" dirty="0" smtClean="0"/>
              <a:t>Chair</a:t>
            </a:r>
          </a:p>
          <a:p>
            <a:r>
              <a:rPr lang="en-US" dirty="0"/>
              <a:t>LISC met on Oct. 24. Dean of Library Mary Casserly noted that this is Open Access Week. This year’s events include a lecture by Dr. David Hogg and a tour of CNSE. A video explaining the value of Open Access and highlighting the involvement of several </a:t>
            </a:r>
            <a:r>
              <a:rPr lang="en-US" dirty="0" err="1"/>
              <a:t>UAlbany</a:t>
            </a:r>
            <a:r>
              <a:rPr lang="en-US" dirty="0"/>
              <a:t> faculty (including Tim Stephen) in pioneering online journals is available through the library’s homepage. </a:t>
            </a:r>
            <a:endParaRPr lang="en-US" dirty="0" smtClean="0"/>
          </a:p>
          <a:p>
            <a:r>
              <a:rPr lang="en-US" dirty="0" smtClean="0"/>
              <a:t>Mary </a:t>
            </a:r>
            <a:r>
              <a:rPr lang="en-US" dirty="0"/>
              <a:t>also reported that this year’s budget does not necessitate cancelling any journals. However, she would like LISC to begin discussing the campus license for Elsevier (</a:t>
            </a:r>
            <a:r>
              <a:rPr lang="en-US" dirty="0" err="1"/>
              <a:t>ScienceDirect</a:t>
            </a:r>
            <a:r>
              <a:rPr lang="en-US" dirty="0"/>
              <a:t>), which expires at the end of 2013. </a:t>
            </a:r>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a:t>
            </a:r>
            <a:r>
              <a:rPr lang="en-US" sz="1200" b="1" dirty="0" smtClean="0"/>
              <a:t>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958381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55000" lnSpcReduction="20000"/>
          </a:bodyPr>
          <a:lstStyle/>
          <a:p>
            <a:pPr>
              <a:buNone/>
            </a:pPr>
            <a:r>
              <a:rPr lang="en-US" b="1" dirty="0"/>
              <a:t>LISC (Council on Libraries, Information Systems, and Computing) – Nancy Newman, Chair</a:t>
            </a:r>
          </a:p>
          <a:p>
            <a:pPr>
              <a:buNone/>
            </a:pPr>
            <a:endParaRPr lang="en-US" b="1" dirty="0"/>
          </a:p>
          <a:p>
            <a:r>
              <a:rPr lang="en-US" dirty="0" smtClean="0"/>
              <a:t>Plans </a:t>
            </a:r>
            <a:r>
              <a:rPr lang="en-US" dirty="0"/>
              <a:t>to renovate the library are stalled as Campus Planning searches for a new architect. </a:t>
            </a:r>
            <a:endParaRPr lang="en-US" dirty="0" smtClean="0"/>
          </a:p>
          <a:p>
            <a:r>
              <a:rPr lang="en-US" dirty="0" smtClean="0"/>
              <a:t>Chief </a:t>
            </a:r>
            <a:r>
              <a:rPr lang="en-US" dirty="0"/>
              <a:t>Information Officer Christine Haile gave an update on implementation of the first phase of the new email system, which has generally gone smoothly. Exchange users will be the next group to be moved to the new system. Chris will arrange for presentations on Blackboard Version9 and the </a:t>
            </a:r>
            <a:r>
              <a:rPr lang="en-US" dirty="0" err="1"/>
              <a:t>Elluminate</a:t>
            </a:r>
            <a:r>
              <a:rPr lang="en-US" dirty="0"/>
              <a:t> system for web conferencing at future meetings. </a:t>
            </a:r>
            <a:endParaRPr lang="en-US" dirty="0" smtClean="0"/>
          </a:p>
          <a:p>
            <a:r>
              <a:rPr lang="en-US" dirty="0" smtClean="0"/>
              <a:t>She </a:t>
            </a:r>
            <a:r>
              <a:rPr lang="en-US" dirty="0"/>
              <a:t>also co-chairs the Strategic Plan Working Group on Emerging Technologies, which Bruce Dudek reported on as the LISC liaison. Their first meeting focused on defining goals, considering support needs, and the adoption of Business Intelligence (BI), software that facilitates data reporting for analysis. LISC subcommittees are planning to meet in the next few weeks and our next full meeting is November 21</a:t>
            </a:r>
            <a:r>
              <a:rPr lang="en-US" dirty="0" smtClean="0"/>
              <a:t>.</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a:t>
            </a:r>
            <a:r>
              <a:rPr lang="en-US" sz="1200" b="1" dirty="0" smtClean="0"/>
              <a:t>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2751208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70000" lnSpcReduction="20000"/>
          </a:bodyPr>
          <a:lstStyle/>
          <a:p>
            <a:pPr>
              <a:buNone/>
            </a:pPr>
            <a:r>
              <a:rPr lang="en-US" b="1" dirty="0"/>
              <a:t>UAC (Undergraduate Academic Council) – JoAnne Malatesta, </a:t>
            </a:r>
            <a:r>
              <a:rPr lang="en-US" b="1" dirty="0" smtClean="0"/>
              <a:t>Chair</a:t>
            </a:r>
          </a:p>
          <a:p>
            <a:pPr>
              <a:buNone/>
            </a:pPr>
            <a:endParaRPr lang="en-US" b="1" dirty="0"/>
          </a:p>
          <a:p>
            <a:r>
              <a:rPr lang="en-US" dirty="0" smtClean="0"/>
              <a:t>UAC </a:t>
            </a:r>
            <a:r>
              <a:rPr lang="en-US" dirty="0"/>
              <a:t>approved changes to the University Wide Internship requirements and will draft a bill to bring to the Senate.   </a:t>
            </a:r>
            <a:endParaRPr lang="en-US" dirty="0" smtClean="0"/>
          </a:p>
          <a:p>
            <a:r>
              <a:rPr lang="en-US" dirty="0" smtClean="0"/>
              <a:t>UAC </a:t>
            </a:r>
            <a:r>
              <a:rPr lang="en-US" dirty="0"/>
              <a:t>began discussion about the requirements for cross-counting courses between double majors and minors.  Continued discussion is necessary in this area before UAC comes to a conclusion and brings the issue forward for Senate consideration.  </a:t>
            </a:r>
            <a:endParaRPr lang="en-US" dirty="0" smtClean="0"/>
          </a:p>
          <a:p>
            <a:r>
              <a:rPr lang="en-US" dirty="0" smtClean="0"/>
              <a:t>Finally</a:t>
            </a:r>
            <a:r>
              <a:rPr lang="en-US" dirty="0"/>
              <a:t>, in response to the call from UPPC for financial information on all referred proposals, UAC agreed to solicit the appropriate information earlier in the review process. </a:t>
            </a:r>
            <a:endParaRPr lang="en-US" b="1" dirty="0"/>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3250364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62500" lnSpcReduction="20000"/>
          </a:bodyPr>
          <a:lstStyle/>
          <a:p>
            <a:pPr>
              <a:buNone/>
            </a:pPr>
            <a:r>
              <a:rPr lang="en-US" b="1" dirty="0"/>
              <a:t>ULC (University Life Council) – Yenisel Gulatee, </a:t>
            </a:r>
            <a:r>
              <a:rPr lang="en-US" b="1" dirty="0" smtClean="0"/>
              <a:t>Chair</a:t>
            </a:r>
          </a:p>
          <a:p>
            <a:r>
              <a:rPr lang="en-US" dirty="0" smtClean="0"/>
              <a:t>ULC </a:t>
            </a:r>
            <a:r>
              <a:rPr lang="en-US" dirty="0"/>
              <a:t>met on November 3</a:t>
            </a:r>
            <a:r>
              <a:rPr lang="en-US" baseline="30000" dirty="0"/>
              <a:t>rd</a:t>
            </a:r>
            <a:r>
              <a:rPr lang="en-US" dirty="0"/>
              <a:t>.   The council continued the conversation about our Campus Smoking Policy. We had a guest speaker, Michael </a:t>
            </a:r>
            <a:r>
              <a:rPr lang="en-US" dirty="0" err="1"/>
              <a:t>Seserman</a:t>
            </a:r>
            <a:r>
              <a:rPr lang="en-US" dirty="0"/>
              <a:t>, Director of Strategic Health Alliances from the American Cancer Association who gave a presentation on Tobacco Free Campus Policies. He discussed US and NYS Campus trends as well as SUNY campus trends. He explained the rationale supporting smoke free policies, basic process and timelines, as well as resources available.  The ULC members agreed that in light of many SUNY campuses establishing a smoke free policy, it would be important to continue to research and discuss this issue.  As a result, our next step is to make sure all stakeholders are involved in this conversation.</a:t>
            </a:r>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54000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extrusionH="76200">
            <a:bevelT/>
            <a:extrusionClr>
              <a:srgbClr val="FFFF00"/>
            </a:extrusionClr>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chor="t"/>
          <a:lstStyle/>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Approval of the Senate Minutes</a:t>
            </a:r>
          </a:p>
          <a:p>
            <a:pPr marL="0" indent="0" algn="ctr">
              <a:buNone/>
            </a:pPr>
            <a:r>
              <a:rPr lang="en-US" dirty="0" smtClean="0"/>
              <a:t>From</a:t>
            </a:r>
          </a:p>
          <a:p>
            <a:pPr marL="0" indent="0" algn="ctr">
              <a:buNone/>
            </a:pPr>
            <a:r>
              <a:rPr lang="en-US" dirty="0" smtClean="0"/>
              <a:t>October 24, 2011</a:t>
            </a:r>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solidFill>
                  <a:srgbClr val="FF0000"/>
                </a:solidFill>
              </a:rPr>
              <a:t>Approval of </a:t>
            </a:r>
            <a:r>
              <a:rPr lang="en-US" sz="1200" b="1" dirty="0" smtClean="0">
                <a:solidFill>
                  <a:srgbClr val="FF0000"/>
                </a:solidFill>
              </a:rPr>
              <a:t>Senate </a:t>
            </a:r>
            <a:r>
              <a:rPr lang="en-US" sz="1200" b="1" dirty="0">
                <a:solidFill>
                  <a:srgbClr val="FF0000"/>
                </a:solidFill>
              </a:rPr>
              <a:t>Minutes</a:t>
            </a:r>
            <a:r>
              <a:rPr lang="en-US" sz="1200" dirty="0">
                <a:solidFill>
                  <a:srgbClr val="FF0000"/>
                </a:solidFill>
              </a:rPr>
              <a:t> </a:t>
            </a:r>
            <a:r>
              <a:rPr lang="en-US" sz="1200" b="1" dirty="0" smtClean="0">
                <a:solidFill>
                  <a:srgbClr val="FF0000"/>
                </a:solidFill>
              </a:rPr>
              <a:t>from 10/24/2011</a:t>
            </a:r>
            <a:endParaRPr lang="en-US" sz="1200" b="1" dirty="0">
              <a:solidFill>
                <a:srgbClr val="FF0000"/>
              </a:solidFill>
            </a:endParaRPr>
          </a:p>
          <a:p>
            <a:r>
              <a:rPr lang="en-US" sz="1200" b="1" dirty="0" smtClean="0"/>
              <a:t>President’s </a:t>
            </a:r>
            <a:r>
              <a:rPr lang="en-US" sz="1200" b="1" dirty="0"/>
              <a:t>Report - George </a:t>
            </a:r>
            <a:r>
              <a:rPr lang="en-US" sz="1200" b="1" dirty="0" smtClean="0"/>
              <a:t>Philip</a:t>
            </a:r>
          </a:p>
          <a:p>
            <a:r>
              <a:rPr lang="en-US" sz="1200" b="1" dirty="0" smtClean="0"/>
              <a:t>Provost’s Report – Susan Phillips</a:t>
            </a:r>
            <a:endParaRPr lang="en-US" sz="1200" b="1" dirty="0"/>
          </a:p>
          <a:p>
            <a:r>
              <a:rPr lang="en-US" sz="1200" b="1" dirty="0" smtClean="0"/>
              <a:t>Senate </a:t>
            </a:r>
            <a:r>
              <a:rPr lang="en-US" sz="1200" b="1" dirty="0"/>
              <a:t>Chair’s Report - Susanna Fessler</a:t>
            </a:r>
          </a:p>
          <a:p>
            <a:r>
              <a:rPr lang="en-US" sz="1200" b="1" dirty="0" smtClean="0"/>
              <a:t>Other 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smtClean="0"/>
              <a:t>Graduate </a:t>
            </a:r>
            <a:r>
              <a:rPr lang="en-US" sz="1200" dirty="0"/>
              <a:t>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4174659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62500" lnSpcReduction="20000"/>
          </a:bodyPr>
          <a:lstStyle/>
          <a:p>
            <a:pPr>
              <a:buNone/>
            </a:pPr>
            <a:r>
              <a:rPr lang="en-US" b="1" dirty="0"/>
              <a:t>UPPC (University Planning and Policy Council) – Eric Lifshin, </a:t>
            </a:r>
            <a:r>
              <a:rPr lang="en-US" b="1" dirty="0" smtClean="0"/>
              <a:t>Chair</a:t>
            </a:r>
          </a:p>
          <a:p>
            <a:pPr>
              <a:buNone/>
            </a:pPr>
            <a:endParaRPr lang="en-US" b="1" dirty="0" smtClean="0"/>
          </a:p>
          <a:p>
            <a:r>
              <a:rPr lang="en-US" dirty="0" smtClean="0"/>
              <a:t>UPPC </a:t>
            </a:r>
            <a:r>
              <a:rPr lang="en-US" dirty="0"/>
              <a:t>met Friday October 28.  The Documentary Studies Program was discussed.  UPPC saw no reason why it could not be passed on to the Senate for a vote.  </a:t>
            </a:r>
            <a:endParaRPr lang="en-US" dirty="0" smtClean="0"/>
          </a:p>
          <a:p>
            <a:r>
              <a:rPr lang="en-US" dirty="0" smtClean="0"/>
              <a:t>Bruce </a:t>
            </a:r>
            <a:r>
              <a:rPr lang="en-US" dirty="0"/>
              <a:t>Szelest and </a:t>
            </a:r>
            <a:r>
              <a:rPr lang="en-US" dirty="0" err="1"/>
              <a:t>Heide</a:t>
            </a:r>
            <a:r>
              <a:rPr lang="en-US" dirty="0"/>
              <a:t> Andrade led a discussion of the Course Assessment Advisory Committee report. It contains suggestions on how to improve the current SIRF evaluation process of both courses and the faculty who teach them.  They had specifically asked UPPC to comment on the report, and a variety of questions and concerns were raised.  Many had to do with what information would be made more generally available and to whom. </a:t>
            </a:r>
            <a:endParaRPr lang="en-US" dirty="0" smtClean="0"/>
          </a:p>
          <a:p>
            <a:r>
              <a:rPr lang="en-US" dirty="0" smtClean="0"/>
              <a:t>Finally</a:t>
            </a:r>
            <a:r>
              <a:rPr lang="en-US" dirty="0"/>
              <a:t>, the general question of just what information is needed by UPPC to evaluate bills referred to it by the Senate was discussed.  </a:t>
            </a: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1032715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a:bodyPr>
          <a:lstStyle/>
          <a:p>
            <a:pPr>
              <a:buNone/>
            </a:pPr>
            <a:r>
              <a:rPr lang="en-US" sz="1600" b="1" dirty="0"/>
              <a:t>UPPC (University Planning and Policy Council) – Eric Lifshin, </a:t>
            </a:r>
            <a:r>
              <a:rPr lang="en-US" sz="1600" b="1" dirty="0" smtClean="0"/>
              <a:t>Chair</a:t>
            </a:r>
          </a:p>
          <a:p>
            <a:pPr>
              <a:buNone/>
            </a:pPr>
            <a:endParaRPr lang="en-US" sz="1600" b="1" dirty="0" smtClean="0"/>
          </a:p>
          <a:p>
            <a:r>
              <a:rPr lang="en-US" sz="1600" dirty="0"/>
              <a:t>The Provost provided some course action forms from other universities to help in the discussion.  It was clear that some of the forms from other institutions request more detailed information than the current form being used by the College of Arts and Sciences (which was used as an internal example).  It was felt that some modification to our existing process would help UPPC and the Senate do a better job of providing information on resource needs implications for any legislation under consideration, but at the same time we do not want to create unnecessary work.  As a start, UPPC members were asked to email Stacy Stern with some suggested items that we could add to a revised course action form.  We will discuss these at our next meeting.</a:t>
            </a:r>
          </a:p>
          <a:p>
            <a:r>
              <a:rPr lang="en-US" sz="1600" dirty="0"/>
              <a:t> </a:t>
            </a:r>
            <a:r>
              <a:rPr lang="en-US" sz="1600" dirty="0" smtClean="0"/>
              <a:t>UPPC </a:t>
            </a:r>
            <a:r>
              <a:rPr lang="en-US" sz="1600" dirty="0"/>
              <a:t>is not scheduled to meet until Dec 2, but in the interest of speeding up the process we took an email vote on CAS Proposal 11-078: Biology Revision of Lab Courses to indicate whether from a resource point of view it is ready to go to the full Senate once it clears SEC.  The vote was favorable</a:t>
            </a:r>
            <a:r>
              <a:rPr lang="en-US" sz="1600" dirty="0" smtClean="0"/>
              <a:t>.</a:t>
            </a:r>
            <a:endParaRPr lang="en-US" sz="1600"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555618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Old Business</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solidFill>
                  <a:srgbClr val="FF0000"/>
                </a:solidFill>
              </a:rPr>
              <a:t>Old </a:t>
            </a:r>
            <a:r>
              <a:rPr lang="en-US" sz="1200" b="1" dirty="0">
                <a:solidFill>
                  <a:srgbClr val="FF0000"/>
                </a:solidFill>
              </a:rPr>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631356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endParaRPr lang="en-US" sz="1200" dirty="0">
              <a:solidFill>
                <a:srgbClr val="FF0000"/>
              </a:solidFill>
            </a:endParaRPr>
          </a:p>
          <a:p>
            <a:pPr marL="228600" lvl="0" indent="-228600">
              <a:buFont typeface="+mj-lt"/>
              <a:buAutoNum type="arabicPeriod"/>
            </a:pPr>
            <a:r>
              <a:rPr lang="en-US" sz="1200" b="1" dirty="0">
                <a:solidFill>
                  <a:srgbClr val="FF0000"/>
                </a:solidFill>
              </a:rPr>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
        <p:nvSpPr>
          <p:cNvPr id="2" name="Content Placeholder 1"/>
          <p:cNvSpPr>
            <a:spLocks noGrp="1"/>
          </p:cNvSpPr>
          <p:nvPr>
            <p:ph idx="1"/>
          </p:nvPr>
        </p:nvSpPr>
        <p:spPr/>
        <p:txBody>
          <a:bodyPr/>
          <a:lstStyle/>
          <a:p>
            <a:r>
              <a:rPr lang="en-US" dirty="0" smtClean="0"/>
              <a:t>Approval of Changes to Council Membership</a:t>
            </a:r>
            <a:endParaRPr lang="en-US" dirty="0"/>
          </a:p>
        </p:txBody>
      </p:sp>
    </p:spTree>
    <p:extLst>
      <p:ext uri="{BB962C8B-B14F-4D97-AF65-F5344CB8AC3E}">
        <p14:creationId xmlns:p14="http://schemas.microsoft.com/office/powerpoint/2010/main" val="3782177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47500" lnSpcReduction="20000"/>
          </a:bodyPr>
          <a:lstStyle/>
          <a:p>
            <a:pPr marL="0" indent="0" algn="r" eaLnBrk="0">
              <a:buNone/>
            </a:pPr>
            <a:r>
              <a:rPr lang="en-US" b="1" i="1" dirty="0"/>
              <a:t>Senate Charter </a:t>
            </a:r>
            <a:r>
              <a:rPr lang="en-US" b="1" dirty="0"/>
              <a:t>Amendment No.: 1112-02A</a:t>
            </a:r>
            <a:endParaRPr lang="en-US" dirty="0"/>
          </a:p>
          <a:p>
            <a:pPr marL="0" indent="0" eaLnBrk="0">
              <a:buNone/>
            </a:pPr>
            <a:r>
              <a:rPr lang="en-US" b="1" dirty="0"/>
              <a:t> </a:t>
            </a:r>
            <a:endParaRPr lang="en-US" dirty="0"/>
          </a:p>
          <a:p>
            <a:pPr marL="0" indent="0" eaLnBrk="0">
              <a:buNone/>
            </a:pPr>
            <a:r>
              <a:rPr lang="en-US" b="1" dirty="0"/>
              <a:t> </a:t>
            </a:r>
            <a:endParaRPr lang="en-US" dirty="0"/>
          </a:p>
          <a:p>
            <a:pPr marL="0" indent="0" algn="ctr" eaLnBrk="0">
              <a:buNone/>
            </a:pPr>
            <a:r>
              <a:rPr lang="en-US" b="1" dirty="0"/>
              <a:t>UNIVERSITY SENATE</a:t>
            </a:r>
            <a:br>
              <a:rPr lang="en-US" b="1" dirty="0"/>
            </a:br>
            <a:r>
              <a:rPr lang="en-US" b="1" dirty="0"/>
              <a:t>UNIVERSITY AT ALBANY</a:t>
            </a:r>
            <a:br>
              <a:rPr lang="en-US" b="1" dirty="0"/>
            </a:br>
            <a:r>
              <a:rPr lang="en-US" b="1" dirty="0"/>
              <a:t>STATE UNIVERSITY OF NEW YORK</a:t>
            </a:r>
            <a:endParaRPr lang="en-US" dirty="0"/>
          </a:p>
          <a:p>
            <a:pPr marL="0" indent="0" eaLnBrk="0">
              <a:buNone/>
            </a:pPr>
            <a:r>
              <a:rPr lang="en-US" dirty="0"/>
              <a:t>Introduced by:    </a:t>
            </a:r>
            <a:r>
              <a:rPr lang="en-US" dirty="0" smtClean="0"/>
              <a:t>	Governance </a:t>
            </a:r>
            <a:r>
              <a:rPr lang="en-US" dirty="0"/>
              <a:t>Council </a:t>
            </a:r>
          </a:p>
          <a:p>
            <a:pPr marL="0" indent="0" eaLnBrk="0">
              <a:buNone/>
            </a:pPr>
            <a:r>
              <a:rPr lang="en-US" dirty="0"/>
              <a:t>Date:	</a:t>
            </a:r>
            <a:r>
              <a:rPr lang="en-US" dirty="0"/>
              <a:t>	</a:t>
            </a:r>
            <a:r>
              <a:rPr lang="en-US" dirty="0" smtClean="0"/>
              <a:t>October </a:t>
            </a:r>
            <a:r>
              <a:rPr lang="en-US" dirty="0"/>
              <a:t>2011</a:t>
            </a:r>
          </a:p>
          <a:p>
            <a:pPr marL="0" indent="0" eaLnBrk="0">
              <a:buNone/>
            </a:pPr>
            <a:r>
              <a:rPr lang="en-US" dirty="0"/>
              <a:t> </a:t>
            </a:r>
          </a:p>
          <a:p>
            <a:pPr marL="0" indent="0" eaLnBrk="0">
              <a:buNone/>
            </a:pPr>
            <a:r>
              <a:rPr lang="en-US" b="1" dirty="0"/>
              <a:t>Amendment RE: Appointment of Parliamentarian </a:t>
            </a:r>
            <a:endParaRPr lang="en-US" dirty="0"/>
          </a:p>
          <a:p>
            <a:pPr marL="0" indent="0" eaLnBrk="0">
              <a:buNone/>
            </a:pPr>
            <a:r>
              <a:rPr lang="en-US" b="1" dirty="0"/>
              <a:t> </a:t>
            </a:r>
            <a:endParaRPr lang="en-US" dirty="0"/>
          </a:p>
          <a:p>
            <a:pPr marL="0" indent="0" eaLnBrk="0">
              <a:buNone/>
            </a:pPr>
            <a:r>
              <a:rPr lang="en-US" dirty="0"/>
              <a:t>IT IS HEREBY PROPOSED THAT THE FOLLOWING BE ADOPTED:</a:t>
            </a:r>
          </a:p>
          <a:p>
            <a:pPr eaLnBrk="0"/>
            <a:r>
              <a:rPr lang="en-US" dirty="0"/>
              <a:t>The proposed change to the University </a:t>
            </a:r>
            <a:r>
              <a:rPr lang="en-US" i="1" dirty="0"/>
              <a:t>Senate Charter, </a:t>
            </a:r>
            <a:r>
              <a:rPr lang="en-US" dirty="0"/>
              <a:t>as underlined and highlighted in boldface below, be adopted.</a:t>
            </a:r>
          </a:p>
          <a:p>
            <a:pPr eaLnBrk="0"/>
            <a:r>
              <a:rPr lang="en-US" dirty="0"/>
              <a:t>That this amendment go into effect in Fall 2012</a:t>
            </a:r>
            <a:r>
              <a:rPr lang="en-US" dirty="0" smtClean="0"/>
              <a:t>.</a:t>
            </a:r>
          </a:p>
          <a:p>
            <a:pPr eaLnBrk="0"/>
            <a:endParaRPr lang="en-US" dirty="0"/>
          </a:p>
          <a:p>
            <a:pPr marL="0" indent="0" eaLnBrk="0">
              <a:buNone/>
            </a:pPr>
            <a:r>
              <a:rPr lang="en-US" u="sng" dirty="0"/>
              <a:t>Proposed change:</a:t>
            </a:r>
          </a:p>
          <a:p>
            <a:pPr marL="0" indent="0" eaLnBrk="0">
              <a:buNone/>
            </a:pPr>
            <a:r>
              <a:rPr lang="en-US" dirty="0"/>
              <a:t>VII.3. To facilitate the conduct of Senate meetings, the  </a:t>
            </a:r>
            <a:r>
              <a:rPr lang="en-US" b="1" u="sng" dirty="0"/>
              <a:t>Chair of the Senate</a:t>
            </a:r>
            <a:r>
              <a:rPr lang="en-US" dirty="0"/>
              <a:t>  may appoint a parliamentarian.</a:t>
            </a:r>
          </a:p>
          <a:p>
            <a:pPr marL="0" indent="0" eaLnBrk="0">
              <a:buNone/>
            </a:pPr>
            <a:endParaRPr lang="en-US" dirty="0" smtClean="0"/>
          </a:p>
          <a:p>
            <a:pPr marL="0" indent="0" eaLnBrk="0">
              <a:buNone/>
            </a:pPr>
            <a:r>
              <a:rPr lang="en-US" u="sng" dirty="0" smtClean="0"/>
              <a:t>Current </a:t>
            </a:r>
            <a:r>
              <a:rPr lang="en-US" u="sng" dirty="0"/>
              <a:t>Charter language:</a:t>
            </a:r>
          </a:p>
          <a:p>
            <a:pPr marL="0" indent="0" eaLnBrk="0">
              <a:buNone/>
            </a:pPr>
            <a:r>
              <a:rPr lang="en-US" dirty="0"/>
              <a:t>Section VII: The Executive Committee of the Senate</a:t>
            </a:r>
          </a:p>
          <a:p>
            <a:pPr marL="0" indent="0" eaLnBrk="0">
              <a:buNone/>
            </a:pPr>
            <a:r>
              <a:rPr lang="en-US" dirty="0"/>
              <a:t>VII.3. To facilitate the conduct of Senate meetings, the </a:t>
            </a:r>
            <a:r>
              <a:rPr lang="en-US" b="1" dirty="0"/>
              <a:t>Executive Committee </a:t>
            </a:r>
            <a:r>
              <a:rPr lang="en-US" dirty="0"/>
              <a:t>may appoint a parliamentarian. The staff support member for the committee shall be the support staff person assigned to the Senate. [last sentence added by amendment 5/2/05]</a:t>
            </a:r>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endParaRPr lang="en-US" sz="1200" dirty="0">
              <a:solidFill>
                <a:srgbClr val="FF0000"/>
              </a:solidFill>
            </a:endParaRPr>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b="1" dirty="0">
                <a:solidFill>
                  <a:srgbClr val="FF0000"/>
                </a:solidFill>
              </a:rPr>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1481452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70000" lnSpcReduction="20000"/>
          </a:bodyPr>
          <a:lstStyle/>
          <a:p>
            <a:pPr marL="0" indent="0" eaLnBrk="0">
              <a:buNone/>
            </a:pPr>
            <a:r>
              <a:rPr lang="en-US" u="sng" dirty="0"/>
              <a:t>Rationale: </a:t>
            </a:r>
            <a:endParaRPr lang="en-US" dirty="0"/>
          </a:p>
          <a:p>
            <a:pPr marL="0" indent="0" eaLnBrk="0">
              <a:buNone/>
            </a:pPr>
            <a:r>
              <a:rPr lang="en-US" dirty="0"/>
              <a:t>The intention of this proposed change is to align our Charter with our Bylaws. Currently, we have conflicting language between our Charter and Bylaws regarding appointment of a Parliamentarian to the Senate. The position of Parliamentarian is non-voting, but is needed to advise the Senate on procedural questions that arise from time to time. Currently, our Bylaws state</a:t>
            </a:r>
            <a:r>
              <a:rPr lang="en-US" dirty="0" smtClean="0"/>
              <a:t>:</a:t>
            </a:r>
          </a:p>
          <a:p>
            <a:pPr eaLnBrk="0"/>
            <a:endParaRPr lang="en-US" dirty="0"/>
          </a:p>
          <a:p>
            <a:pPr eaLnBrk="0"/>
            <a:r>
              <a:rPr lang="en-US" dirty="0"/>
              <a:t>Article I. Section 5 — Faculty Meetings</a:t>
            </a:r>
          </a:p>
          <a:p>
            <a:pPr marL="461963" indent="-461963" eaLnBrk="0">
              <a:buNone/>
            </a:pPr>
            <a:r>
              <a:rPr lang="en-US" dirty="0" smtClean="0"/>
              <a:t>	5.3.2 </a:t>
            </a:r>
            <a:r>
              <a:rPr lang="en-US" dirty="0"/>
              <a:t>Unless otherwise specified, all meetings shall be conducted according to Robert's Rules of Order. </a:t>
            </a:r>
            <a:r>
              <a:rPr lang="en-US" b="1" dirty="0"/>
              <a:t>The Presiding Officer may appoint a parliamentarian to advise on conduct of the meeting.</a:t>
            </a:r>
            <a:endParaRPr lang="en-US"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endParaRPr lang="en-US" sz="1200" dirty="0">
              <a:solidFill>
                <a:srgbClr val="FF0000"/>
              </a:solidFill>
            </a:endParaRPr>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b="1" dirty="0">
                <a:solidFill>
                  <a:srgbClr val="FF0000"/>
                </a:solidFill>
              </a:rPr>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4218610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Autofit/>
          </a:bodyPr>
          <a:lstStyle/>
          <a:p>
            <a:pPr algn="r">
              <a:buNone/>
            </a:pPr>
            <a:r>
              <a:rPr lang="en-US" sz="1400" b="1" dirty="0" smtClean="0"/>
              <a:t>Senate Bill 1112-07</a:t>
            </a:r>
          </a:p>
          <a:p>
            <a:pPr algn="ctr">
              <a:buNone/>
            </a:pPr>
            <a:endParaRPr lang="en-US" sz="1400" b="1" dirty="0" smtClean="0"/>
          </a:p>
          <a:p>
            <a:pPr algn="ctr">
              <a:buNone/>
            </a:pPr>
            <a:r>
              <a:rPr lang="en-US" sz="1400" b="1" dirty="0" smtClean="0"/>
              <a:t>UNIVERSITY SENATE</a:t>
            </a:r>
            <a:endParaRPr lang="en-US" sz="1400" dirty="0" smtClean="0"/>
          </a:p>
          <a:p>
            <a:pPr algn="ctr">
              <a:buNone/>
            </a:pPr>
            <a:r>
              <a:rPr lang="en-US" sz="1400" dirty="0" smtClean="0"/>
              <a:t> </a:t>
            </a:r>
          </a:p>
          <a:p>
            <a:pPr algn="ctr">
              <a:buNone/>
            </a:pPr>
            <a:r>
              <a:rPr lang="en-US" sz="1400" b="1" dirty="0" smtClean="0"/>
              <a:t>UNVERSITY AT ALBANY</a:t>
            </a:r>
          </a:p>
          <a:p>
            <a:pPr algn="ctr">
              <a:buNone/>
            </a:pPr>
            <a:r>
              <a:rPr lang="en-US" sz="1400" b="1" dirty="0" smtClean="0"/>
              <a:t>STATE UNIVERSITY OF NEW YORK</a:t>
            </a:r>
          </a:p>
          <a:p>
            <a:pPr>
              <a:buNone/>
            </a:pPr>
            <a:r>
              <a:rPr lang="en-US" sz="1400" dirty="0" smtClean="0"/>
              <a:t> </a:t>
            </a:r>
            <a:r>
              <a:rPr lang="en-US" sz="1600" dirty="0" smtClean="0"/>
              <a:t> </a:t>
            </a:r>
          </a:p>
          <a:p>
            <a:pPr>
              <a:buNone/>
            </a:pPr>
            <a:r>
              <a:rPr lang="en-US" sz="1600" dirty="0" smtClean="0"/>
              <a:t>Introduced by:		UAC		</a:t>
            </a:r>
          </a:p>
          <a:p>
            <a:pPr>
              <a:buNone/>
            </a:pPr>
            <a:r>
              <a:rPr lang="en-US" sz="1600" dirty="0" smtClean="0"/>
              <a:t>Date:			November 21, 2011</a:t>
            </a:r>
          </a:p>
          <a:p>
            <a:pPr>
              <a:buNone/>
            </a:pPr>
            <a:r>
              <a:rPr lang="en-US" sz="1600" dirty="0" smtClean="0"/>
              <a:t> </a:t>
            </a:r>
          </a:p>
          <a:p>
            <a:pPr>
              <a:buNone/>
            </a:pPr>
            <a:r>
              <a:rPr lang="en-US" sz="1600" b="1" dirty="0" smtClean="0"/>
              <a:t> Documentary Studies Program</a:t>
            </a:r>
            <a:endParaRPr lang="en-US" sz="1600" dirty="0" smtClean="0"/>
          </a:p>
          <a:p>
            <a:pPr>
              <a:buNone/>
            </a:pPr>
            <a:r>
              <a:rPr lang="en-US" sz="1600" b="1" dirty="0" smtClean="0"/>
              <a:t> </a:t>
            </a:r>
            <a:r>
              <a:rPr lang="en-US" sz="1600" dirty="0" smtClean="0"/>
              <a:t> </a:t>
            </a:r>
          </a:p>
          <a:p>
            <a:pPr>
              <a:buNone/>
            </a:pPr>
            <a:r>
              <a:rPr lang="en-US" sz="1600" dirty="0" smtClean="0"/>
              <a:t>IT IS HEREBY PROPOSED THAT THE FOLLOWING BE ADOPTED:</a:t>
            </a:r>
          </a:p>
          <a:p>
            <a:pPr>
              <a:buNone/>
            </a:pPr>
            <a:r>
              <a:rPr lang="en-US" sz="1600" dirty="0" smtClean="0"/>
              <a:t>  </a:t>
            </a:r>
          </a:p>
          <a:p>
            <a:pPr marL="742950" lvl="0" indent="-742950">
              <a:buFont typeface="+mj-lt"/>
              <a:buAutoNum type="arabicPeriod"/>
            </a:pPr>
            <a:r>
              <a:rPr lang="en-US" sz="1600" dirty="0" smtClean="0"/>
              <a:t>The Documentary Studies Program be revised to address issues raised by course changes in the five affiliated departments that make up the Program and to improve access to 200-300 level courses.</a:t>
            </a:r>
          </a:p>
          <a:p>
            <a:pPr marL="742950" indent="-742950">
              <a:buFont typeface="+mj-lt"/>
              <a:buAutoNum type="arabicPeriod"/>
            </a:pPr>
            <a:r>
              <a:rPr lang="en-US" sz="1600" dirty="0" smtClean="0"/>
              <a:t> That this takes effect for the Fall 2012 semester.</a:t>
            </a:r>
          </a:p>
          <a:p>
            <a:pPr marL="742950" indent="-742950">
              <a:buFont typeface="+mj-lt"/>
              <a:buAutoNum type="arabicPeriod"/>
            </a:pPr>
            <a:r>
              <a:rPr lang="en-US" sz="1600" dirty="0" smtClean="0"/>
              <a:t> That this proposal be forwarded to President George M. Philip for approval.</a:t>
            </a:r>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sp3d extrusionH="57150">
              <a:bevelT w="38100" h="38100"/>
            </a:sp3d>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endParaRPr lang="en-US" sz="1200" dirty="0">
              <a:solidFill>
                <a:srgbClr val="FF0000"/>
              </a:solidFill>
            </a:endParaRPr>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b="1" dirty="0">
                <a:solidFill>
                  <a:srgbClr val="FF0000"/>
                </a:solidFill>
              </a:rPr>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1632012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b="1" dirty="0">
                <a:solidFill>
                  <a:srgbClr val="FF0000"/>
                </a:solidFill>
              </a:rPr>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
        <p:nvSpPr>
          <p:cNvPr id="2" name="Content Placeholder 1"/>
          <p:cNvSpPr>
            <a:spLocks noGrp="1"/>
          </p:cNvSpPr>
          <p:nvPr>
            <p:ph idx="1"/>
          </p:nvPr>
        </p:nvSpPr>
        <p:spPr>
          <a:xfrm>
            <a:off x="3575050" y="273050"/>
            <a:ext cx="5340350" cy="6508750"/>
          </a:xfrm>
        </p:spPr>
        <p:txBody>
          <a:bodyPr>
            <a:noAutofit/>
          </a:bodyPr>
          <a:lstStyle/>
          <a:p>
            <a:pPr marL="0" indent="0" algn="r">
              <a:buNone/>
            </a:pPr>
            <a:r>
              <a:rPr lang="en-US" sz="1400" b="1" dirty="0"/>
              <a:t>Senate Resolution 1112-01R</a:t>
            </a:r>
            <a:endParaRPr lang="en-US" sz="1400" dirty="0"/>
          </a:p>
          <a:p>
            <a:pPr marL="0" indent="0">
              <a:buNone/>
            </a:pPr>
            <a:r>
              <a:rPr lang="en-US" sz="1400" b="1" dirty="0"/>
              <a:t> </a:t>
            </a:r>
            <a:endParaRPr lang="en-US" sz="1400" dirty="0"/>
          </a:p>
          <a:p>
            <a:pPr marL="0" indent="0" algn="ctr">
              <a:buNone/>
            </a:pPr>
            <a:r>
              <a:rPr lang="en-US" sz="1400" b="1" dirty="0"/>
              <a:t> </a:t>
            </a:r>
            <a:r>
              <a:rPr lang="en-US" sz="1400" b="1" dirty="0" smtClean="0"/>
              <a:t>UNIVERSITY </a:t>
            </a:r>
            <a:r>
              <a:rPr lang="en-US" sz="1400" b="1" dirty="0"/>
              <a:t>SENATE</a:t>
            </a:r>
            <a:endParaRPr lang="en-US" sz="1400" dirty="0"/>
          </a:p>
          <a:p>
            <a:pPr marL="0" indent="0" algn="ctr">
              <a:buNone/>
            </a:pPr>
            <a:r>
              <a:rPr lang="en-US" sz="1400" b="1" dirty="0" smtClean="0"/>
              <a:t>UNIVERSITY </a:t>
            </a:r>
            <a:r>
              <a:rPr lang="en-US" sz="1400" b="1" dirty="0"/>
              <a:t>AT ALBANY</a:t>
            </a:r>
            <a:endParaRPr lang="en-US" sz="1400" dirty="0"/>
          </a:p>
          <a:p>
            <a:pPr marL="0" indent="0" algn="ctr">
              <a:buNone/>
            </a:pPr>
            <a:r>
              <a:rPr lang="en-US" sz="1400" b="1" dirty="0"/>
              <a:t>STATE UNIVERSITY OF NEW YORK</a:t>
            </a:r>
            <a:endParaRPr lang="en-US" sz="1400" dirty="0"/>
          </a:p>
          <a:p>
            <a:pPr marL="0" indent="0">
              <a:buNone/>
            </a:pPr>
            <a:r>
              <a:rPr lang="en-US" sz="1400" dirty="0"/>
              <a:t>  </a:t>
            </a:r>
            <a:r>
              <a:rPr lang="en-US" sz="1400" dirty="0" smtClean="0"/>
              <a:t>Introduced </a:t>
            </a:r>
            <a:r>
              <a:rPr lang="en-US" sz="1400" dirty="0"/>
              <a:t>by:		University Life Council</a:t>
            </a:r>
          </a:p>
          <a:p>
            <a:pPr marL="0" indent="0">
              <a:buNone/>
            </a:pPr>
            <a:r>
              <a:rPr lang="en-US" sz="1400" dirty="0"/>
              <a:t> </a:t>
            </a:r>
            <a:r>
              <a:rPr lang="en-US" sz="1400" dirty="0" smtClean="0"/>
              <a:t>Date</a:t>
            </a:r>
            <a:r>
              <a:rPr lang="en-US" sz="1400" dirty="0"/>
              <a:t>:		</a:t>
            </a:r>
            <a:r>
              <a:rPr lang="en-US" sz="1400" dirty="0" smtClean="0"/>
              <a:t>	November </a:t>
            </a:r>
            <a:r>
              <a:rPr lang="en-US" sz="1400" dirty="0"/>
              <a:t>21, 2011</a:t>
            </a:r>
          </a:p>
          <a:p>
            <a:pPr marL="0" indent="0">
              <a:buNone/>
            </a:pPr>
            <a:r>
              <a:rPr lang="en-US" sz="1400" dirty="0"/>
              <a:t> </a:t>
            </a:r>
          </a:p>
          <a:p>
            <a:pPr marL="0" indent="0">
              <a:buNone/>
            </a:pPr>
            <a:r>
              <a:rPr lang="en-US" sz="1400" b="1" dirty="0"/>
              <a:t>RESOLUTION TO INSTITUTE A “HARD WAIVER” HEALTH INSURANCE PROGRAM FOR UNDERGRADUATE STUDENTS. </a:t>
            </a:r>
            <a:endParaRPr lang="en-US" sz="1400" dirty="0"/>
          </a:p>
          <a:p>
            <a:pPr marL="0" indent="0">
              <a:buNone/>
            </a:pPr>
            <a:r>
              <a:rPr lang="en-US" sz="1400" dirty="0"/>
              <a:t>  </a:t>
            </a:r>
          </a:p>
          <a:p>
            <a:r>
              <a:rPr lang="en-US" sz="1400" dirty="0"/>
              <a:t>Whereas uninsured students are at risk of a health related catastrophe that could end their college career; </a:t>
            </a:r>
          </a:p>
          <a:p>
            <a:r>
              <a:rPr lang="en-US" sz="1400" dirty="0"/>
              <a:t>Whereas uninsured students who visit the University Health Center are reluctant to seek necessary specialty care, obtain lab work or have essential radiologic studies performed due to out of pocket expense; </a:t>
            </a:r>
            <a:endParaRPr lang="en-US" sz="1400" dirty="0" smtClean="0"/>
          </a:p>
          <a:p>
            <a:r>
              <a:rPr lang="en-US" sz="1400" dirty="0" smtClean="0"/>
              <a:t>Whereas </a:t>
            </a:r>
            <a:r>
              <a:rPr lang="en-US" sz="1400" dirty="0" err="1"/>
              <a:t>UAlbany</a:t>
            </a:r>
            <a:r>
              <a:rPr lang="en-US" sz="1400" dirty="0"/>
              <a:t> is the only SUNY University Center without a hard waiver insurance program and most SUNY comprehensives also require all students to be insured; </a:t>
            </a:r>
            <a:r>
              <a:rPr lang="en-US" sz="1400" b="1" dirty="0"/>
              <a:t> </a:t>
            </a:r>
            <a:endParaRPr lang="en-US" sz="1400" dirty="0"/>
          </a:p>
          <a:p>
            <a:r>
              <a:rPr lang="en-US" sz="1400" dirty="0"/>
              <a:t>Whereas in 2014, everyone will be required to have health insurance and college plans will be the most economical plan available for students</a:t>
            </a:r>
            <a:r>
              <a:rPr lang="en-US" sz="1400" dirty="0" smtClean="0"/>
              <a:t>; </a:t>
            </a:r>
            <a:endParaRPr lang="en-US" sz="1400" dirty="0"/>
          </a:p>
          <a:p>
            <a:pPr marL="0" indent="0">
              <a:buNone/>
            </a:pPr>
            <a:r>
              <a:rPr lang="en-US" sz="1400" dirty="0"/>
              <a:t> </a:t>
            </a:r>
          </a:p>
          <a:p>
            <a:pPr marL="0" indent="0">
              <a:buNone/>
            </a:pPr>
            <a:r>
              <a:rPr lang="en-US" sz="1400" dirty="0"/>
              <a:t>Be it resolved that the University Senate endorses the implementation of a “hard waiver” student health insurance program.</a:t>
            </a:r>
          </a:p>
          <a:p>
            <a:pPr marL="0" indent="0">
              <a:buNone/>
            </a:pPr>
            <a:endParaRPr lang="en-US" sz="1400" dirty="0"/>
          </a:p>
        </p:txBody>
      </p:sp>
    </p:spTree>
    <p:extLst>
      <p:ext uri="{BB962C8B-B14F-4D97-AF65-F5344CB8AC3E}">
        <p14:creationId xmlns:p14="http://schemas.microsoft.com/office/powerpoint/2010/main" val="1406887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b="1" dirty="0">
                <a:solidFill>
                  <a:srgbClr val="FF0000"/>
                </a:solidFill>
              </a:rPr>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
        <p:nvSpPr>
          <p:cNvPr id="2" name="Content Placeholder 1"/>
          <p:cNvSpPr>
            <a:spLocks noGrp="1"/>
          </p:cNvSpPr>
          <p:nvPr>
            <p:ph idx="1"/>
          </p:nvPr>
        </p:nvSpPr>
        <p:spPr>
          <a:xfrm>
            <a:off x="3575050" y="273050"/>
            <a:ext cx="5568950" cy="6508750"/>
          </a:xfrm>
        </p:spPr>
        <p:txBody>
          <a:bodyPr>
            <a:noAutofit/>
          </a:bodyPr>
          <a:lstStyle/>
          <a:p>
            <a:pPr marL="0" indent="0">
              <a:buNone/>
            </a:pPr>
            <a:r>
              <a:rPr lang="en-US" sz="1400" b="1" dirty="0"/>
              <a:t>SUPPLEMENTAL INFORMATION</a:t>
            </a:r>
            <a:endParaRPr lang="en-US" sz="1400" dirty="0"/>
          </a:p>
          <a:p>
            <a:r>
              <a:rPr lang="en-US" sz="1400" dirty="0"/>
              <a:t> </a:t>
            </a:r>
            <a:r>
              <a:rPr lang="en-US" sz="1400" dirty="0" smtClean="0"/>
              <a:t>A </a:t>
            </a:r>
            <a:r>
              <a:rPr lang="en-US" sz="1400" dirty="0"/>
              <a:t>hard waiver insurance program is one where students must provide evidence of adequate health insurance coverage in order to “waive out” of purchasing the University’s health insurance plan.</a:t>
            </a:r>
          </a:p>
          <a:p>
            <a:pPr lvl="0"/>
            <a:r>
              <a:rPr lang="en-US" sz="1400" dirty="0"/>
              <a:t>Nationally, 20% of college age students are without health insurance. We believe our population is similar and that approximately 15 -18% will need insurance coverage.</a:t>
            </a:r>
          </a:p>
          <a:p>
            <a:pPr lvl="0"/>
            <a:r>
              <a:rPr lang="en-US" sz="1400" dirty="0"/>
              <a:t>Financially disadvantaged students will have even greater access to New York State sponsored plans (Medicaid, Child Health Plus, Family Health Plus) thereby having the ability to waive out of a possible hard waiver plan at </a:t>
            </a:r>
            <a:r>
              <a:rPr lang="en-US" sz="1400" dirty="0" err="1"/>
              <a:t>UAlbany</a:t>
            </a:r>
            <a:r>
              <a:rPr lang="en-US" sz="1400" dirty="0"/>
              <a:t>.</a:t>
            </a:r>
          </a:p>
          <a:p>
            <a:pPr lvl="0"/>
            <a:r>
              <a:rPr lang="en-US" sz="1400" dirty="0"/>
              <a:t>Beginning in 2014, everyone will be required to have health insurance.  College plans will be the most economical plan available for students.</a:t>
            </a:r>
          </a:p>
          <a:p>
            <a:pPr lvl="0"/>
            <a:r>
              <a:rPr lang="en-US" sz="1400" dirty="0"/>
              <a:t>The plan will be set up specifically for the needs of the college age population with United Health Care.  </a:t>
            </a:r>
          </a:p>
          <a:p>
            <a:pPr lvl="0"/>
            <a:r>
              <a:rPr lang="en-US" sz="1400" dirty="0"/>
              <a:t>A “hard waiver” program is considered a “best practice” on a college campus.  </a:t>
            </a:r>
            <a:r>
              <a:rPr lang="en-US" sz="1400" dirty="0" err="1"/>
              <a:t>UAlbany</a:t>
            </a:r>
            <a:r>
              <a:rPr lang="en-US" sz="1400" dirty="0"/>
              <a:t> is the only SUNY University Center without hard waiver insurance and most SUNY comprehensives also require this. None have seen changes in enrollment as a result.</a:t>
            </a:r>
          </a:p>
          <a:p>
            <a:pPr lvl="0"/>
            <a:r>
              <a:rPr lang="en-US" sz="1400" dirty="0"/>
              <a:t>Students up to age 26 can remain on their parent’s plans.</a:t>
            </a:r>
          </a:p>
          <a:p>
            <a:pPr lvl="0"/>
            <a:r>
              <a:rPr lang="en-US" sz="1400" dirty="0"/>
              <a:t>According to a recent CDC survey as well as the National Health Interview survey, in the first quarter of 2011 there were 900,000 fewer uninsured adults in the 19-25 year age compared with 2010 because children can remain on parents’ plans longer. </a:t>
            </a:r>
          </a:p>
          <a:p>
            <a:pPr lvl="0"/>
            <a:r>
              <a:rPr lang="en-US" sz="1400" dirty="0"/>
              <a:t>Moving to a hard waiver can decrease annual premium of the optional health insurance offered by the Health Center by 20% or more.</a:t>
            </a:r>
          </a:p>
          <a:p>
            <a:pPr marL="0" indent="0" algn="r">
              <a:buNone/>
            </a:pPr>
            <a:r>
              <a:rPr lang="en-US" sz="1400" dirty="0" smtClean="0"/>
              <a:t>.</a:t>
            </a:r>
            <a:endParaRPr lang="en-US" sz="1400" dirty="0"/>
          </a:p>
          <a:p>
            <a:pPr marL="0" indent="0">
              <a:buNone/>
            </a:pPr>
            <a:endParaRPr lang="en-US" sz="1400" dirty="0"/>
          </a:p>
        </p:txBody>
      </p:sp>
    </p:spTree>
    <p:extLst>
      <p:ext uri="{BB962C8B-B14F-4D97-AF65-F5344CB8AC3E}">
        <p14:creationId xmlns:p14="http://schemas.microsoft.com/office/powerpoint/2010/main" val="1441115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r>
              <a:rPr lang="en-US" dirty="0" smtClean="0"/>
              <a:t>Adjournment</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sp3d extrusionH="57150">
              <a:bevelT w="38100" h="38100"/>
            </a:sp3d>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b="1" dirty="0">
                <a:solidFill>
                  <a:srgbClr val="FF0000"/>
                </a:solidFill>
              </a:rPr>
              <a:t> </a:t>
            </a:r>
            <a:r>
              <a:rPr lang="en-US" sz="1200" b="1" dirty="0" smtClean="0">
                <a:solidFill>
                  <a:srgbClr val="FF0000"/>
                </a:solidFill>
              </a:rPr>
              <a:t>Adjournment</a:t>
            </a:r>
            <a:endParaRPr lang="en-US" sz="1200" b="1" dirty="0">
              <a:solidFill>
                <a:srgbClr val="FF0000"/>
              </a:solidFill>
            </a:endParaRPr>
          </a:p>
          <a:p>
            <a:r>
              <a:rPr lang="en-US" sz="1200" dirty="0"/>
              <a:t> </a:t>
            </a:r>
          </a:p>
          <a:p>
            <a:endParaRPr lang="en-US" sz="1200" dirty="0"/>
          </a:p>
        </p:txBody>
      </p:sp>
    </p:spTree>
    <p:extLst>
      <p:ext uri="{BB962C8B-B14F-4D97-AF65-F5344CB8AC3E}">
        <p14:creationId xmlns:p14="http://schemas.microsoft.com/office/powerpoint/2010/main" val="226848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President’s Report</a:t>
            </a:r>
          </a:p>
          <a:p>
            <a:pPr marL="0" indent="0" algn="ctr">
              <a:buNone/>
            </a:pPr>
            <a:r>
              <a:rPr lang="en-US" dirty="0" smtClean="0"/>
              <a:t>George Philip</a:t>
            </a:r>
            <a:endParaRPr lang="en-US" dirty="0"/>
          </a:p>
        </p:txBody>
      </p:sp>
      <p:sp>
        <p:nvSpPr>
          <p:cNvPr id="2" name="Text Placeholder 1"/>
          <p:cNvSpPr>
            <a:spLocks noGrp="1"/>
          </p:cNvSpPr>
          <p:nvPr>
            <p:ph type="body" sz="half" idx="2"/>
          </p:nvPr>
        </p:nvSpPr>
        <p:spPr/>
        <p:txBody>
          <a:bodyPr/>
          <a:lstStyle/>
          <a:p>
            <a:endParaRPr lang="en-US"/>
          </a:p>
        </p:txBody>
      </p:sp>
      <p:sp>
        <p:nvSpPr>
          <p:cNvPr id="7" name="Text Placeholder 5"/>
          <p:cNvSpPr txBox="1">
            <a:spLocks/>
          </p:cNvSpPr>
          <p:nvPr/>
        </p:nvSpPr>
        <p:spPr>
          <a:xfrm>
            <a:off x="457200" y="914400"/>
            <a:ext cx="3008313" cy="5211763"/>
          </a:xfrm>
          <a:prstGeom prst="rect">
            <a:avLst/>
          </a:prstGeom>
          <a:solidFill>
            <a:schemeClr val="bg1">
              <a:lumMod val="85000"/>
            </a:schemeClr>
          </a:solidFill>
          <a:scene3d>
            <a:camera prst="orthographicFront"/>
            <a:lightRig rig="threePt" dir="t"/>
          </a:scene3d>
          <a:sp3d>
            <a:bevelT/>
          </a:sp3d>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200" b="1" dirty="0" smtClean="0"/>
              <a:t>Approval of Senate Minutes</a:t>
            </a:r>
            <a:r>
              <a:rPr lang="en-US" sz="1200" dirty="0" smtClean="0"/>
              <a:t> </a:t>
            </a:r>
            <a:r>
              <a:rPr lang="en-US" sz="1200" b="1" dirty="0" smtClean="0"/>
              <a:t>from 10/24/2011</a:t>
            </a:r>
          </a:p>
          <a:p>
            <a:r>
              <a:rPr lang="en-US" sz="1200" b="1" dirty="0" smtClean="0">
                <a:solidFill>
                  <a:srgbClr val="FF0000"/>
                </a:solidFill>
              </a:rPr>
              <a:t>President’s Report - George Philip</a:t>
            </a:r>
          </a:p>
          <a:p>
            <a:r>
              <a:rPr lang="en-US" sz="1200" b="1" dirty="0" smtClean="0"/>
              <a:t>Provost’s Report – Susan Phillips</a:t>
            </a:r>
          </a:p>
          <a:p>
            <a:r>
              <a:rPr lang="en-US" sz="1200" b="1" dirty="0" smtClean="0"/>
              <a:t>Senate Chair’s Report - Susanna Fessler</a:t>
            </a:r>
          </a:p>
          <a:p>
            <a:r>
              <a:rPr lang="en-US" sz="1200" b="1" dirty="0" smtClean="0"/>
              <a:t>Other Reports</a:t>
            </a:r>
          </a:p>
          <a:p>
            <a:pPr marL="171450" indent="-171450">
              <a:buFont typeface="Arial" pitchFamily="34" charset="0"/>
              <a:buChar char="•"/>
            </a:pPr>
            <a:r>
              <a:rPr lang="en-US" sz="1200" dirty="0" smtClean="0"/>
              <a:t>SUNY Senators’ Report (J. Philippe Abraham, Shadi Shahedipour-Sandvik, Daniel White)</a:t>
            </a:r>
            <a:endParaRPr lang="en-US" sz="1200" b="1" dirty="0" smtClean="0"/>
          </a:p>
          <a:p>
            <a:pPr marL="285750" indent="-285750">
              <a:buFont typeface="Arial" pitchFamily="34" charset="0"/>
              <a:buChar char="•"/>
            </a:pPr>
            <a:r>
              <a:rPr lang="en-US" sz="1200" dirty="0" smtClean="0"/>
              <a:t>Graduate Student Organization Report (Heidi Nicholls)</a:t>
            </a:r>
            <a:endParaRPr lang="en-US" sz="1200" b="1" dirty="0" smtClean="0"/>
          </a:p>
          <a:p>
            <a:pPr marL="285750" indent="-285750">
              <a:buFont typeface="Arial" pitchFamily="34" charset="0"/>
              <a:buChar char="•"/>
            </a:pPr>
            <a:r>
              <a:rPr lang="en-US" sz="1200" dirty="0" smtClean="0"/>
              <a:t>Student Association Report (Bryant Barksdale)</a:t>
            </a:r>
            <a:endParaRPr lang="en-US" sz="1200" b="1" dirty="0" smtClean="0"/>
          </a:p>
          <a:p>
            <a:pPr marL="285750" indent="-285750">
              <a:buFont typeface="Arial" pitchFamily="34" charset="0"/>
              <a:buChar char="•"/>
            </a:pPr>
            <a:r>
              <a:rPr lang="en-US" sz="1200" dirty="0" smtClean="0"/>
              <a:t>Council/Committee Chairs’ Reports</a:t>
            </a:r>
            <a:endParaRPr lang="en-US" sz="1200" b="1" dirty="0" smtClean="0"/>
          </a:p>
          <a:p>
            <a:r>
              <a:rPr lang="en-US" sz="1200" b="1" dirty="0" smtClean="0"/>
              <a:t>Old Business</a:t>
            </a:r>
          </a:p>
          <a:p>
            <a:r>
              <a:rPr lang="en-US" sz="1200" b="1" dirty="0" smtClean="0"/>
              <a:t>New Business</a:t>
            </a:r>
            <a:endParaRPr lang="en-US" sz="1200" dirty="0" smtClean="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smtClean="0"/>
              <a:t>  </a:t>
            </a:r>
            <a:r>
              <a:rPr lang="en-US" sz="1200" b="1" dirty="0" smtClean="0"/>
              <a:t>Adjournment</a:t>
            </a:r>
            <a:endParaRPr lang="en-US" sz="1200" dirty="0" smtClean="0"/>
          </a:p>
          <a:p>
            <a:r>
              <a:rPr lang="en-US" sz="1200" dirty="0" smtClean="0"/>
              <a:t> </a:t>
            </a:r>
          </a:p>
          <a:p>
            <a:endParaRPr lang="en-US" sz="1200" dirty="0"/>
          </a:p>
        </p:txBody>
      </p:sp>
    </p:spTree>
    <p:extLst>
      <p:ext uri="{BB962C8B-B14F-4D97-AF65-F5344CB8AC3E}">
        <p14:creationId xmlns:p14="http://schemas.microsoft.com/office/powerpoint/2010/main" val="32540684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r>
              <a:rPr lang="en-US" dirty="0" smtClean="0"/>
              <a:t>Discussion of Shared Services and Campus Governance</a:t>
            </a:r>
          </a:p>
          <a:p>
            <a:pPr marL="0" indent="0" algn="ctr">
              <a:buNone/>
            </a:pPr>
            <a:endParaRPr lang="en-US" dirty="0" smtClean="0"/>
          </a:p>
          <a:p>
            <a:pPr marL="0" indent="0" algn="ctr">
              <a:buNone/>
            </a:pPr>
            <a:r>
              <a:rPr lang="en-US" dirty="0" smtClean="0">
                <a:hlinkClick r:id="rId2"/>
              </a:rPr>
              <a:t>Resolution on Evaluation of Shares Services</a:t>
            </a:r>
            <a:endParaRPr lang="en-US" dirty="0" smtClean="0"/>
          </a:p>
          <a:p>
            <a:pPr marL="0" indent="0" algn="ctr">
              <a:buNone/>
            </a:pPr>
            <a:endParaRPr lang="en-US" dirty="0" smtClean="0"/>
          </a:p>
          <a:p>
            <a:pPr marL="0" indent="0" algn="ctr">
              <a:buNone/>
            </a:pPr>
            <a:r>
              <a:rPr lang="en-US" dirty="0" smtClean="0">
                <a:hlinkClick r:id="rId3"/>
              </a:rPr>
              <a:t>Resolution on Shares Services</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sp3d extrusionH="57150">
              <a:bevelT w="38100" h="38100"/>
            </a:sp3d>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solidFill>
                  <a:srgbClr val="FF0000"/>
                </a:solidFill>
              </a:rPr>
              <a:t>New </a:t>
            </a:r>
            <a:r>
              <a:rPr lang="en-US" sz="1200" b="1" dirty="0">
                <a:solidFill>
                  <a:srgbClr val="FF0000"/>
                </a:solidFill>
              </a:rPr>
              <a:t>Business</a:t>
            </a:r>
            <a:endParaRPr lang="en-US" sz="1200" dirty="0">
              <a:solidFill>
                <a:srgbClr val="FF0000"/>
              </a:solidFill>
            </a:endParaRPr>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1632012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smtClean="0"/>
          </a:p>
          <a:p>
            <a:pPr marL="0" indent="0" algn="ctr">
              <a:buNone/>
            </a:pPr>
            <a:endParaRPr lang="en-US" dirty="0" smtClean="0"/>
          </a:p>
          <a:p>
            <a:pPr marL="0" indent="0" algn="ctr">
              <a:buNone/>
            </a:pPr>
            <a:r>
              <a:rPr lang="en-US" dirty="0" smtClean="0"/>
              <a:t>Motion:</a:t>
            </a:r>
          </a:p>
          <a:p>
            <a:pPr marL="0" indent="0" algn="ctr">
              <a:buNone/>
            </a:pPr>
            <a:r>
              <a:rPr lang="en-US" dirty="0" smtClean="0"/>
              <a:t>Extend Senate session for 15 minutes</a:t>
            </a: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sp3d extrusionH="57150">
              <a:bevelT w="38100" h="38100"/>
            </a:sp3d>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b="1" dirty="0">
                <a:solidFill>
                  <a:srgbClr val="FF0000"/>
                </a:solidFill>
              </a:rPr>
              <a:t> </a:t>
            </a:r>
            <a:r>
              <a:rPr lang="en-US" sz="1200"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413054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Provost’s Report</a:t>
            </a:r>
          </a:p>
          <a:p>
            <a:pPr marL="0" indent="0" algn="ctr">
              <a:buNone/>
            </a:pPr>
            <a:r>
              <a:rPr lang="en-US" dirty="0" smtClean="0"/>
              <a:t>Susan Phillips</a:t>
            </a:r>
            <a:endParaRPr lang="en-US" dirty="0"/>
          </a:p>
        </p:txBody>
      </p:sp>
      <p:sp>
        <p:nvSpPr>
          <p:cNvPr id="2" name="Text Placeholder 1"/>
          <p:cNvSpPr>
            <a:spLocks noGrp="1"/>
          </p:cNvSpPr>
          <p:nvPr>
            <p:ph type="body" sz="half" idx="2"/>
          </p:nvPr>
        </p:nvSpPr>
        <p:spPr/>
        <p:txBody>
          <a:bodyPr/>
          <a:lstStyle/>
          <a:p>
            <a:endParaRPr lang="en-US"/>
          </a:p>
        </p:txBody>
      </p:sp>
      <p:sp>
        <p:nvSpPr>
          <p:cNvPr id="7" name="Text Placeholder 5"/>
          <p:cNvSpPr txBox="1">
            <a:spLocks/>
          </p:cNvSpPr>
          <p:nvPr/>
        </p:nvSpPr>
        <p:spPr>
          <a:xfrm>
            <a:off x="457200" y="914400"/>
            <a:ext cx="3008313" cy="5211763"/>
          </a:xfrm>
          <a:prstGeom prst="rect">
            <a:avLst/>
          </a:prstGeom>
          <a:solidFill>
            <a:schemeClr val="bg1">
              <a:lumMod val="85000"/>
            </a:schemeClr>
          </a:solidFill>
          <a:scene3d>
            <a:camera prst="orthographicFront"/>
            <a:lightRig rig="threePt" dir="t"/>
          </a:scene3d>
          <a:sp3d>
            <a:bevelT/>
          </a:sp3d>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200" b="1" dirty="0" smtClean="0"/>
              <a:t>Approval of Senate Minutes</a:t>
            </a:r>
            <a:r>
              <a:rPr lang="en-US" sz="1200" dirty="0" smtClean="0"/>
              <a:t> </a:t>
            </a:r>
            <a:r>
              <a:rPr lang="en-US" sz="1200" b="1" dirty="0" smtClean="0"/>
              <a:t>from 10/24/2011</a:t>
            </a:r>
          </a:p>
          <a:p>
            <a:r>
              <a:rPr lang="en-US" sz="1200" b="1" dirty="0" smtClean="0"/>
              <a:t>President’s Report - George Philip</a:t>
            </a:r>
          </a:p>
          <a:p>
            <a:r>
              <a:rPr lang="en-US" sz="1200" b="1" dirty="0" smtClean="0">
                <a:solidFill>
                  <a:srgbClr val="FF0000"/>
                </a:solidFill>
              </a:rPr>
              <a:t>Provost’s Report – Susan Phillips</a:t>
            </a:r>
          </a:p>
          <a:p>
            <a:r>
              <a:rPr lang="en-US" sz="1200" b="1" dirty="0" smtClean="0"/>
              <a:t>Senate Chair’s Report - Susanna Fessler</a:t>
            </a:r>
          </a:p>
          <a:p>
            <a:r>
              <a:rPr lang="en-US" sz="1200" b="1" dirty="0" smtClean="0"/>
              <a:t>Other Reports</a:t>
            </a:r>
          </a:p>
          <a:p>
            <a:pPr marL="171450" indent="-171450">
              <a:buFont typeface="Arial" pitchFamily="34" charset="0"/>
              <a:buChar char="•"/>
            </a:pPr>
            <a:r>
              <a:rPr lang="en-US" sz="1200" dirty="0" smtClean="0"/>
              <a:t>SUNY Senators’ Report (J. Philippe Abraham, Shadi Shahedipour-Sandvik, Daniel White)</a:t>
            </a:r>
            <a:endParaRPr lang="en-US" sz="1200" b="1" dirty="0" smtClean="0"/>
          </a:p>
          <a:p>
            <a:pPr marL="285750" indent="-285750">
              <a:buFont typeface="Arial" pitchFamily="34" charset="0"/>
              <a:buChar char="•"/>
            </a:pPr>
            <a:r>
              <a:rPr lang="en-US" sz="1200" dirty="0" smtClean="0"/>
              <a:t>Graduate Student Organization Report (Heidi Nicholls)</a:t>
            </a:r>
            <a:endParaRPr lang="en-US" sz="1200" b="1" dirty="0" smtClean="0"/>
          </a:p>
          <a:p>
            <a:pPr marL="285750" indent="-285750">
              <a:buFont typeface="Arial" pitchFamily="34" charset="0"/>
              <a:buChar char="•"/>
            </a:pPr>
            <a:r>
              <a:rPr lang="en-US" sz="1200" dirty="0" smtClean="0"/>
              <a:t>Student Association Report (Bryant Barksdale)</a:t>
            </a:r>
            <a:endParaRPr lang="en-US" sz="1200" b="1" dirty="0" smtClean="0"/>
          </a:p>
          <a:p>
            <a:pPr marL="285750" indent="-285750">
              <a:buFont typeface="Arial" pitchFamily="34" charset="0"/>
              <a:buChar char="•"/>
            </a:pPr>
            <a:r>
              <a:rPr lang="en-US" sz="1200" dirty="0" smtClean="0"/>
              <a:t>Council/Committee Chairs’ Reports</a:t>
            </a:r>
            <a:endParaRPr lang="en-US" sz="1200" b="1" dirty="0" smtClean="0"/>
          </a:p>
          <a:p>
            <a:r>
              <a:rPr lang="en-US" sz="1200" b="1" dirty="0" smtClean="0"/>
              <a:t>Old Business</a:t>
            </a:r>
          </a:p>
          <a:p>
            <a:r>
              <a:rPr lang="en-US" sz="1200" b="1" dirty="0" smtClean="0"/>
              <a:t>New Business</a:t>
            </a:r>
            <a:endParaRPr lang="en-US" sz="1200" dirty="0" smtClean="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smtClean="0"/>
              <a:t>  </a:t>
            </a:r>
            <a:r>
              <a:rPr lang="en-US" sz="1200" b="1" dirty="0" smtClean="0"/>
              <a:t>Adjournment</a:t>
            </a:r>
            <a:endParaRPr lang="en-US" sz="1200" dirty="0" smtClean="0"/>
          </a:p>
          <a:p>
            <a:r>
              <a:rPr lang="en-US" sz="1200" dirty="0" smtClean="0"/>
              <a:t> </a:t>
            </a:r>
          </a:p>
          <a:p>
            <a:endParaRPr lang="en-US" sz="1200" dirty="0"/>
          </a:p>
        </p:txBody>
      </p:sp>
    </p:spTree>
    <p:extLst>
      <p:ext uri="{BB962C8B-B14F-4D97-AF65-F5344CB8AC3E}">
        <p14:creationId xmlns:p14="http://schemas.microsoft.com/office/powerpoint/2010/main" val="992183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55000" lnSpcReduction="20000"/>
          </a:bodyPr>
          <a:lstStyle/>
          <a:p>
            <a:r>
              <a:rPr lang="en-US" b="1" dirty="0"/>
              <a:t>UNIVERSITY SENATE CHAIR’S REPORT – Susanna Fessler, Chair</a:t>
            </a:r>
          </a:p>
          <a:p>
            <a:pPr lvl="0"/>
            <a:r>
              <a:rPr lang="en-US" dirty="0"/>
              <a:t>Notifications about the COACHE (Collaborative on Academic Careers in Higher Education) project have gone out from the Provost’s office. I have also sent an e-mail to the full Senate about the importance of filling out the survey. This survey is being financed by SUNY Central Administration. It will survey a random sample of tenured and tenure-track teaching faculty. Please encourage those colleagues who are part of the survey to participate.</a:t>
            </a:r>
          </a:p>
          <a:p>
            <a:pPr lvl="0"/>
            <a:r>
              <a:rPr lang="en-US" dirty="0"/>
              <a:t>The Course Assessment Advisory Committee is wrapping up its work and will be incorporating feedback sent to them. Thanks to all the Senators and Council members who provided consultation on the process.</a:t>
            </a:r>
          </a:p>
          <a:p>
            <a:pPr lvl="0"/>
            <a:r>
              <a:rPr lang="en-US" dirty="0"/>
              <a:t>Winter Commencement will be Sunday, December 4</a:t>
            </a:r>
            <a:r>
              <a:rPr lang="en-US" baseline="30000" dirty="0"/>
              <a:t>th</a:t>
            </a:r>
            <a:r>
              <a:rPr lang="en-US" dirty="0"/>
              <a:t> at 1:00 p.m. in the SEFCU Arena. </a:t>
            </a:r>
            <a:endParaRPr lang="en-US" dirty="0" smtClean="0"/>
          </a:p>
          <a:p>
            <a:pPr marL="0" indent="0">
              <a:buNone/>
            </a:pPr>
            <a:endParaRPr lang="en-US" sz="1600"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a:t>
            </a:r>
            <a:r>
              <a:rPr lang="en-US" sz="1200" b="1" dirty="0" smtClean="0"/>
              <a:t>Philip</a:t>
            </a:r>
          </a:p>
          <a:p>
            <a:r>
              <a:rPr lang="en-US" sz="1200" b="1" dirty="0" smtClean="0"/>
              <a:t>Provost’s Report – Susan Phillips</a:t>
            </a:r>
            <a:endParaRPr lang="en-US" sz="1200" b="1" dirty="0"/>
          </a:p>
          <a:p>
            <a:r>
              <a:rPr lang="en-US" sz="1200" b="1" dirty="0" smtClean="0">
                <a:solidFill>
                  <a:srgbClr val="FF0000"/>
                </a:solidFill>
              </a:rPr>
              <a:t>Senate </a:t>
            </a:r>
            <a:r>
              <a:rPr lang="en-US" sz="1200" b="1" dirty="0">
                <a:solidFill>
                  <a:srgbClr val="FF0000"/>
                </a:solidFill>
              </a:rPr>
              <a:t>Chair’s Report - Susanna Fessler</a:t>
            </a:r>
          </a:p>
          <a:p>
            <a:r>
              <a:rPr lang="en-US" sz="1200" b="1" dirty="0" smtClean="0"/>
              <a:t>Other </a:t>
            </a:r>
            <a:r>
              <a:rPr lang="en-US" sz="1200" b="1" dirty="0"/>
              <a:t>Reports</a:t>
            </a:r>
          </a:p>
          <a:p>
            <a:pPr marL="171450" indent="-171450">
              <a:buFont typeface="Arial" pitchFamily="34" charset="0"/>
              <a:buChar char="•"/>
            </a:pPr>
            <a:r>
              <a:rPr lang="en-US" sz="1200" dirty="0" smtClean="0"/>
              <a:t>SUNY </a:t>
            </a:r>
            <a:r>
              <a:rPr lang="en-US" sz="1200" dirty="0"/>
              <a:t>Senators’ Report (J. Philippe Abraham, Shadi Shahedipour-Sandvik, Daniel </a:t>
            </a:r>
            <a:r>
              <a:rPr lang="en-US" sz="1200" dirty="0" err="1" smtClean="0"/>
              <a:t>Wite</a:t>
            </a:r>
            <a:r>
              <a:rPr lang="en-US" sz="1200" dirty="0"/>
              <a:t>)</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49104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a:xfrm>
            <a:off x="3810000" y="273050"/>
            <a:ext cx="5105400" cy="5853113"/>
          </a:xfrm>
        </p:spPr>
        <p:txBody>
          <a:bodyPr>
            <a:noAutofit/>
          </a:bodyPr>
          <a:lstStyle/>
          <a:p>
            <a:pPr marL="0" indent="0">
              <a:buNone/>
            </a:pPr>
            <a:r>
              <a:rPr lang="en-US" sz="1600" b="1" dirty="0"/>
              <a:t>UFS (University Faculty Senator’s Report) –Daniel D. White, J. Philippe Abraham &amp; Shadi Shahedipour-Sandvik, SUNY </a:t>
            </a:r>
            <a:r>
              <a:rPr lang="en-US" sz="1600" b="1" dirty="0" smtClean="0"/>
              <a:t>Senators</a:t>
            </a:r>
          </a:p>
          <a:p>
            <a:pPr marL="0" indent="0">
              <a:buNone/>
            </a:pPr>
            <a:endParaRPr lang="en-US" sz="1600" b="1" dirty="0"/>
          </a:p>
          <a:p>
            <a:pPr marL="0" indent="0">
              <a:buNone/>
            </a:pPr>
            <a:endParaRPr lang="en-US" sz="1600" b="1" dirty="0"/>
          </a:p>
        </p:txBody>
      </p:sp>
      <p:sp>
        <p:nvSpPr>
          <p:cNvPr id="6" name="Text Placeholder 5"/>
          <p:cNvSpPr>
            <a:spLocks noGrp="1"/>
          </p:cNvSpPr>
          <p:nvPr>
            <p:ph type="body" sz="half" idx="2"/>
          </p:nvPr>
        </p:nvSpPr>
        <p:spPr>
          <a:xfrm>
            <a:off x="457200" y="914400"/>
            <a:ext cx="3008313" cy="5257800"/>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a:t>
            </a:r>
            <a:r>
              <a:rPr lang="en-US" sz="1200" b="1" dirty="0" smtClean="0"/>
              <a:t>Philip</a:t>
            </a:r>
          </a:p>
          <a:p>
            <a:r>
              <a:rPr lang="en-US" sz="1200" b="1" dirty="0"/>
              <a:t>Provost’s Report – Susan </a:t>
            </a:r>
            <a:r>
              <a:rPr lang="en-US" sz="1200" b="1" dirty="0" smtClean="0"/>
              <a:t>Phillips</a:t>
            </a:r>
            <a:endParaRPr lang="en-US" sz="1200" b="1" dirty="0"/>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b="1" dirty="0" smtClean="0">
                <a:solidFill>
                  <a:srgbClr val="FF0000"/>
                </a:solidFill>
              </a:rPr>
              <a:t>SUNY </a:t>
            </a:r>
            <a:r>
              <a:rPr lang="en-US" sz="1200" b="1" dirty="0">
                <a:solidFill>
                  <a:srgbClr val="FF0000"/>
                </a:solidFill>
              </a:rPr>
              <a:t>Senators’ Report (J. Philippe Abraham, Shadi Shahedipour-Sandvik, Daniel White)</a:t>
            </a:r>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002971"/>
            <a:ext cx="5181600" cy="1474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6364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Autofit/>
          </a:bodyPr>
          <a:lstStyle/>
          <a:p>
            <a:pPr>
              <a:buNone/>
            </a:pPr>
            <a:r>
              <a:rPr lang="en-US" sz="1600" b="1" dirty="0"/>
              <a:t>GSO (Graduate Student Organization) – Heidi Nicholls, GSO </a:t>
            </a:r>
            <a:r>
              <a:rPr lang="en-US" sz="1600" b="1" dirty="0" smtClean="0"/>
              <a:t>Representative</a:t>
            </a:r>
          </a:p>
          <a:p>
            <a:pPr>
              <a:buNone/>
            </a:pPr>
            <a:endParaRPr lang="en-US" sz="1600" b="1" dirty="0"/>
          </a:p>
          <a:p>
            <a:r>
              <a:rPr lang="en-US" sz="1600" dirty="0"/>
              <a:t>The first Graduate Student Speaker Series of this year was held November 8th. The turn out was  low, but the quality of the speakers was superb, and the small group allowed for those who attended to fully engage with the guests of honor. We are currently working with Dean Williams to schedule the next graduate student to showcase. At the last Assembly Meeting, we elected an assembly speaker although there continues to be discrepancies among the assembly regarding both the wording of the constitution and need for a speaker. </a:t>
            </a:r>
            <a:r>
              <a:rPr lang="en-US" sz="1600" dirty="0" err="1"/>
              <a:t>Raysa</a:t>
            </a:r>
            <a:r>
              <a:rPr lang="en-US" sz="1600" dirty="0"/>
              <a:t> </a:t>
            </a:r>
            <a:r>
              <a:rPr lang="en-US" sz="1600" dirty="0" err="1"/>
              <a:t>Cappallen</a:t>
            </a:r>
            <a:r>
              <a:rPr lang="en-US" sz="1600" dirty="0"/>
              <a:t> was confirmed by our assembly to serve as the fourth and final senator as was our programming chair Tracy Chen. There was a mix up at the Xerox warehouse with an order we placed, forcing us to shut down the office for a couple of days, but we are up and working full force. The next big item on our agenda is the Thanksgiving Dinner with ISSS.</a:t>
            </a:r>
          </a:p>
          <a:p>
            <a:pPr>
              <a:buNone/>
            </a:pPr>
            <a:endParaRPr lang="en-US" sz="1600" b="1" dirty="0"/>
          </a:p>
        </p:txBody>
      </p:sp>
      <p:sp>
        <p:nvSpPr>
          <p:cNvPr id="6" name="Text Placeholder 5"/>
          <p:cNvSpPr>
            <a:spLocks noGrp="1"/>
          </p:cNvSpPr>
          <p:nvPr>
            <p:ph type="body" sz="half" idx="2"/>
          </p:nvPr>
        </p:nvSpPr>
        <p:spPr>
          <a:xfrm>
            <a:off x="457200" y="914400"/>
            <a:ext cx="3008313" cy="5334000"/>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b="1" dirty="0">
                <a:solidFill>
                  <a:srgbClr val="FF0000"/>
                </a:solidFill>
              </a:rPr>
              <a:t>Graduate Student Organization Report (Heidi Nicholls)</a:t>
            </a:r>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smtClean="0"/>
              <a:t>Approval of Changes to Council Memberships</a:t>
            </a:r>
          </a:p>
          <a:p>
            <a:pPr marL="228600" lvl="0" indent="-228600">
              <a:buFont typeface="+mj-lt"/>
              <a:buAutoNum type="arabicPeriod"/>
            </a:pPr>
            <a:r>
              <a:rPr lang="en-US" sz="1200" dirty="0" smtClean="0"/>
              <a:t>Charter </a:t>
            </a:r>
            <a:r>
              <a:rPr lang="en-US" sz="1200" dirty="0"/>
              <a:t>Amendment </a:t>
            </a:r>
            <a:r>
              <a:rPr lang="en-US" sz="1200" dirty="0" smtClean="0"/>
              <a:t>1112-02A re</a:t>
            </a:r>
            <a:r>
              <a:rPr lang="en-US" sz="1200" dirty="0"/>
              <a:t>: Appointment of a Parliamentarian (GOV)</a:t>
            </a:r>
          </a:p>
          <a:p>
            <a:pPr marL="228600" lvl="0" indent="-228600">
              <a:buFont typeface="+mj-lt"/>
              <a:buAutoNum type="arabicPeriod"/>
            </a:pPr>
            <a:r>
              <a:rPr lang="en-US" sz="1200" dirty="0" smtClean="0"/>
              <a:t>Bill </a:t>
            </a:r>
            <a:r>
              <a:rPr lang="en-US" sz="1200" dirty="0"/>
              <a:t>1112-07 Documentary Studies Program (UAC)</a:t>
            </a:r>
          </a:p>
          <a:p>
            <a:pPr marL="228600" lvl="0" indent="-228600">
              <a:buFont typeface="+mj-lt"/>
              <a:buAutoNum type="arabicPeriod"/>
            </a:pPr>
            <a:r>
              <a:rPr lang="en-US" sz="1200" dirty="0" smtClean="0"/>
              <a:t>Senate Resolution 1112-01R re: Student Health Insurance (ULC)</a:t>
            </a:r>
            <a:endParaRPr lang="en-US" sz="1200" dirty="0"/>
          </a:p>
          <a:p>
            <a:r>
              <a:rPr lang="en-US" sz="1200" dirty="0"/>
              <a:t>  </a:t>
            </a:r>
            <a:r>
              <a:rPr lang="en-US" sz="1200" b="1" dirty="0" smtClean="0"/>
              <a:t>Adjournment</a:t>
            </a:r>
            <a:endParaRPr lang="en-US" sz="1200" dirty="0"/>
          </a:p>
          <a:p>
            <a:endParaRPr lang="en-US" sz="1200" dirty="0"/>
          </a:p>
        </p:txBody>
      </p:sp>
    </p:spTree>
    <p:extLst>
      <p:ext uri="{BB962C8B-B14F-4D97-AF65-F5344CB8AC3E}">
        <p14:creationId xmlns:p14="http://schemas.microsoft.com/office/powerpoint/2010/main" val="1519922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lstStyle/>
          <a:p>
            <a:pPr>
              <a:buNone/>
            </a:pPr>
            <a:r>
              <a:rPr lang="en-US" b="1" dirty="0"/>
              <a:t>SA (Student Association) – Bryant Barksdale, Student Association President </a:t>
            </a:r>
            <a:r>
              <a:rPr lang="en-US" b="1" dirty="0" smtClean="0"/>
              <a:t>Designee</a:t>
            </a:r>
          </a:p>
          <a:p>
            <a:r>
              <a:rPr lang="en-US" b="1" dirty="0" smtClean="0"/>
              <a:t>Nothing to Report</a:t>
            </a:r>
            <a:r>
              <a:rPr lang="en-US" b="1" dirty="0"/>
              <a:t>	</a:t>
            </a:r>
            <a:endParaRPr lang="en-US"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b="1" dirty="0">
                <a:solidFill>
                  <a:srgbClr val="FF0000"/>
                </a:solidFill>
              </a:rPr>
              <a:t>Student Association Report (Bryant Barksdale)</a:t>
            </a:r>
          </a:p>
          <a:p>
            <a:pPr marL="285750" lvl="0" indent="-285750">
              <a:buFont typeface="Arial" pitchFamily="34" charset="0"/>
              <a:buChar char="•"/>
            </a:pPr>
            <a:r>
              <a:rPr lang="en-US" sz="1200" dirty="0"/>
              <a:t>Council/Committee Chairs’ </a:t>
            </a:r>
            <a:r>
              <a:rPr lang="en-US" sz="1200" dirty="0" smtClean="0"/>
              <a:t>Reports</a:t>
            </a:r>
            <a:endParaRPr lang="en-US" sz="1200" b="1" dirty="0"/>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958381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488950"/>
          </a:xfrm>
          <a:solidFill>
            <a:schemeClr val="bg1">
              <a:lumMod val="85000"/>
            </a:schemeClr>
          </a:solidFill>
          <a:scene3d>
            <a:camera prst="orthographicFront"/>
            <a:lightRig rig="threePt" dir="t"/>
          </a:scene3d>
          <a:sp3d>
            <a:bevelT/>
          </a:sp3d>
        </p:spPr>
        <p:txBody>
          <a:bodyPr>
            <a:normAutofit fontScale="90000"/>
          </a:bodyPr>
          <a:lstStyle/>
          <a:p>
            <a:r>
              <a:rPr lang="en-US" dirty="0" smtClean="0"/>
              <a:t>Senate Agenda 11/21/2011</a:t>
            </a:r>
            <a:endParaRPr lang="en-US" dirty="0"/>
          </a:p>
        </p:txBody>
      </p:sp>
      <p:sp>
        <p:nvSpPr>
          <p:cNvPr id="5" name="Content Placeholder 4"/>
          <p:cNvSpPr>
            <a:spLocks noGrp="1"/>
          </p:cNvSpPr>
          <p:nvPr>
            <p:ph idx="1"/>
          </p:nvPr>
        </p:nvSpPr>
        <p:spPr/>
        <p:txBody>
          <a:bodyPr>
            <a:normAutofit fontScale="77500" lnSpcReduction="20000"/>
          </a:bodyPr>
          <a:lstStyle/>
          <a:p>
            <a:pPr>
              <a:buNone/>
            </a:pPr>
            <a:r>
              <a:rPr lang="en-US" b="1" dirty="0"/>
              <a:t>CAA (Council on Academic Assessment) – Adrian Masters, </a:t>
            </a:r>
            <a:r>
              <a:rPr lang="en-US" b="1" dirty="0" smtClean="0"/>
              <a:t>Chair</a:t>
            </a:r>
          </a:p>
          <a:p>
            <a:r>
              <a:rPr lang="en-US" dirty="0"/>
              <a:t>The CAA has passed a summary of its discussion on the draft report of the Course Assessment Advisory Committee to one of the co-chairs of that committee.</a:t>
            </a:r>
          </a:p>
          <a:p>
            <a:r>
              <a:rPr lang="en-US" dirty="0" smtClean="0"/>
              <a:t>The </a:t>
            </a:r>
            <a:r>
              <a:rPr lang="en-US" dirty="0"/>
              <a:t>General Education Assessment Committee held a preliminary meeting on the 9</a:t>
            </a:r>
            <a:r>
              <a:rPr lang="en-US" baseline="30000" dirty="0"/>
              <a:t>th</a:t>
            </a:r>
            <a:r>
              <a:rPr lang="en-US" dirty="0"/>
              <a:t> of November to consider work assignments to the </a:t>
            </a:r>
            <a:r>
              <a:rPr lang="en-US" dirty="0" smtClean="0"/>
              <a:t>non-ex-officio </a:t>
            </a:r>
            <a:r>
              <a:rPr lang="en-US" dirty="0"/>
              <a:t>members of the committee</a:t>
            </a:r>
            <a:r>
              <a:rPr lang="en-US" dirty="0" smtClean="0"/>
              <a:t>.</a:t>
            </a:r>
            <a:endParaRPr lang="en-US" dirty="0"/>
          </a:p>
          <a:p>
            <a:r>
              <a:rPr lang="en-US" dirty="0"/>
              <a:t>The Program Review Committee is scheduled to meet on 18</a:t>
            </a:r>
            <a:r>
              <a:rPr lang="en-US" baseline="30000" dirty="0"/>
              <a:t>th</a:t>
            </a:r>
            <a:r>
              <a:rPr lang="en-US" dirty="0"/>
              <a:t> of November to discuss the Women’s Studies program review.</a:t>
            </a:r>
          </a:p>
          <a:p>
            <a:pPr>
              <a:buNone/>
            </a:pPr>
            <a:endParaRPr lang="en-US" b="1" dirty="0"/>
          </a:p>
          <a:p>
            <a:pPr marL="0" indent="0">
              <a:buNone/>
            </a:pPr>
            <a:endParaRPr lang="en-US" dirty="0"/>
          </a:p>
        </p:txBody>
      </p:sp>
      <p:sp>
        <p:nvSpPr>
          <p:cNvPr id="6" name="Text Placeholder 5"/>
          <p:cNvSpPr>
            <a:spLocks noGrp="1"/>
          </p:cNvSpPr>
          <p:nvPr>
            <p:ph type="body" sz="half" idx="2"/>
          </p:nvPr>
        </p:nvSpPr>
        <p:spPr>
          <a:xfrm>
            <a:off x="457200" y="914400"/>
            <a:ext cx="3008313" cy="5211763"/>
          </a:xfrm>
          <a:solidFill>
            <a:schemeClr val="bg1">
              <a:lumMod val="85000"/>
            </a:schemeClr>
          </a:solidFill>
          <a:scene3d>
            <a:camera prst="orthographicFront"/>
            <a:lightRig rig="threePt" dir="t"/>
          </a:scene3d>
          <a:sp3d>
            <a:bevelT/>
          </a:sp3d>
        </p:spPr>
        <p:txBody>
          <a:bodyPr>
            <a:noAutofit/>
          </a:bodyPr>
          <a:lstStyle/>
          <a:p>
            <a:pPr lvl="0"/>
            <a:r>
              <a:rPr lang="en-US" sz="1200" b="1" dirty="0"/>
              <a:t>Approval of </a:t>
            </a:r>
            <a:r>
              <a:rPr lang="en-US" sz="1200" b="1" dirty="0" smtClean="0"/>
              <a:t>Senate </a:t>
            </a:r>
            <a:r>
              <a:rPr lang="en-US" sz="1200" b="1" dirty="0"/>
              <a:t>Minutes</a:t>
            </a:r>
            <a:r>
              <a:rPr lang="en-US" sz="1200" dirty="0"/>
              <a:t> </a:t>
            </a:r>
            <a:r>
              <a:rPr lang="en-US" sz="1200" b="1" dirty="0" smtClean="0"/>
              <a:t>from 10/24/2011</a:t>
            </a:r>
            <a:endParaRPr lang="en-US" sz="1200" b="1" dirty="0"/>
          </a:p>
          <a:p>
            <a:r>
              <a:rPr lang="en-US" sz="1200" b="1" dirty="0" smtClean="0"/>
              <a:t>President’s </a:t>
            </a:r>
            <a:r>
              <a:rPr lang="en-US" sz="1200" b="1" dirty="0"/>
              <a:t>Report - George Philip</a:t>
            </a:r>
          </a:p>
          <a:p>
            <a:r>
              <a:rPr lang="en-US" sz="1200" b="1" dirty="0"/>
              <a:t>Provost’s Report – Susan Phillips</a:t>
            </a:r>
          </a:p>
          <a:p>
            <a:r>
              <a:rPr lang="en-US" sz="1200" b="1" dirty="0" smtClean="0"/>
              <a:t>Senate </a:t>
            </a:r>
            <a:r>
              <a:rPr lang="en-US" sz="1200" b="1" dirty="0"/>
              <a:t>Chair’s Report - Susanna Fessler</a:t>
            </a:r>
          </a:p>
          <a:p>
            <a:r>
              <a:rPr lang="en-US" sz="1200" b="1" dirty="0" smtClean="0">
                <a:solidFill>
                  <a:srgbClr val="FF0000"/>
                </a:solidFill>
              </a:rPr>
              <a:t>Other </a:t>
            </a:r>
            <a:r>
              <a:rPr lang="en-US" sz="1200" b="1" dirty="0">
                <a:solidFill>
                  <a:srgbClr val="FF0000"/>
                </a:solidFill>
              </a:rPr>
              <a:t>Reports</a:t>
            </a:r>
          </a:p>
          <a:p>
            <a:pPr marL="171450" indent="-171450">
              <a:buFont typeface="Arial" pitchFamily="34" charset="0"/>
              <a:buChar char="•"/>
            </a:pPr>
            <a:r>
              <a:rPr lang="en-US" sz="1200" dirty="0" smtClean="0"/>
              <a:t>SUNY </a:t>
            </a:r>
            <a:r>
              <a:rPr lang="en-US" sz="1200" dirty="0"/>
              <a:t>Senators’ Report (J. Philippe Abraham, Shadi Shahedipour-Sandvik, Daniel White)</a:t>
            </a:r>
            <a:endParaRPr lang="en-US" sz="1200" b="1" dirty="0"/>
          </a:p>
          <a:p>
            <a:pPr marL="285750" lvl="0" indent="-285750">
              <a:buFont typeface="Arial" pitchFamily="34" charset="0"/>
              <a:buChar char="•"/>
            </a:pPr>
            <a:r>
              <a:rPr lang="en-US" sz="1200" dirty="0"/>
              <a:t>Graduate Student Organization Report (Heidi Nicholls)</a:t>
            </a:r>
            <a:endParaRPr lang="en-US" sz="1200" b="1" dirty="0"/>
          </a:p>
          <a:p>
            <a:pPr marL="285750" lvl="0" indent="-285750">
              <a:buFont typeface="Arial" pitchFamily="34" charset="0"/>
              <a:buChar char="•"/>
            </a:pPr>
            <a:r>
              <a:rPr lang="en-US" sz="1200" dirty="0"/>
              <a:t>Student Association Report (Bryant Barksdale)</a:t>
            </a:r>
            <a:endParaRPr lang="en-US" sz="1200" b="1" dirty="0"/>
          </a:p>
          <a:p>
            <a:pPr marL="285750" lvl="0" indent="-285750">
              <a:buFont typeface="Arial" pitchFamily="34" charset="0"/>
              <a:buChar char="•"/>
            </a:pPr>
            <a:r>
              <a:rPr lang="en-US" sz="1200" b="1" dirty="0">
                <a:solidFill>
                  <a:srgbClr val="FF0000"/>
                </a:solidFill>
              </a:rPr>
              <a:t>Council/Committee Chairs’ </a:t>
            </a:r>
            <a:r>
              <a:rPr lang="en-US" sz="1200" b="1" dirty="0" smtClean="0">
                <a:solidFill>
                  <a:srgbClr val="FF0000"/>
                </a:solidFill>
              </a:rPr>
              <a:t>Reports</a:t>
            </a:r>
            <a:endParaRPr lang="en-US" sz="1200" b="1" dirty="0">
              <a:solidFill>
                <a:srgbClr val="FF0000"/>
              </a:solidFill>
            </a:endParaRPr>
          </a:p>
          <a:p>
            <a:pPr lvl="0"/>
            <a:r>
              <a:rPr lang="en-US" sz="1200" b="1" dirty="0" smtClean="0"/>
              <a:t>Old </a:t>
            </a:r>
            <a:r>
              <a:rPr lang="en-US" sz="1200" b="1" dirty="0"/>
              <a:t>Business</a:t>
            </a:r>
          </a:p>
          <a:p>
            <a:r>
              <a:rPr lang="en-US" sz="1200" b="1" dirty="0" smtClean="0"/>
              <a:t>New </a:t>
            </a:r>
            <a:r>
              <a:rPr lang="en-US" sz="1200" b="1" dirty="0"/>
              <a:t>Business</a:t>
            </a:r>
            <a:endParaRPr lang="en-US" sz="1200" dirty="0"/>
          </a:p>
          <a:p>
            <a:pPr marL="228600" lvl="0" indent="-228600">
              <a:buFont typeface="+mj-lt"/>
              <a:buAutoNum type="arabicPeriod"/>
            </a:pPr>
            <a:r>
              <a:rPr lang="en-US" sz="1200" dirty="0"/>
              <a:t>Approval of Changes to Council Memberships</a:t>
            </a:r>
          </a:p>
          <a:p>
            <a:pPr marL="228600" lvl="0" indent="-228600">
              <a:buFont typeface="+mj-lt"/>
              <a:buAutoNum type="arabicPeriod"/>
            </a:pPr>
            <a:r>
              <a:rPr lang="en-US" sz="1200" dirty="0"/>
              <a:t>Charter Amendment 1112-02A re: Appointment of a Parliamentarian (GOV)</a:t>
            </a:r>
          </a:p>
          <a:p>
            <a:pPr marL="228600" lvl="0" indent="-228600">
              <a:buFont typeface="+mj-lt"/>
              <a:buAutoNum type="arabicPeriod"/>
            </a:pPr>
            <a:r>
              <a:rPr lang="en-US" sz="1200" dirty="0"/>
              <a:t>Bill 1112-07 Documentary Studies Program (UAC)</a:t>
            </a:r>
          </a:p>
          <a:p>
            <a:pPr marL="228600" lvl="0" indent="-228600">
              <a:buFont typeface="+mj-lt"/>
              <a:buAutoNum type="arabicPeriod"/>
            </a:pPr>
            <a:r>
              <a:rPr lang="en-US" sz="1200" dirty="0"/>
              <a:t>Senate Resolution 1112-01R re: Student Health Insurance (ULC</a:t>
            </a:r>
            <a:r>
              <a:rPr lang="en-US" sz="1200" dirty="0" smtClean="0"/>
              <a:t>)</a:t>
            </a:r>
            <a:endParaRPr lang="en-US" sz="1200" dirty="0"/>
          </a:p>
          <a:p>
            <a:r>
              <a:rPr lang="en-US" sz="1200" dirty="0"/>
              <a:t>  </a:t>
            </a:r>
            <a:r>
              <a:rPr lang="en-US" sz="1200" b="1" dirty="0" smtClean="0"/>
              <a:t>Adjournment</a:t>
            </a:r>
            <a:endParaRPr lang="en-US" sz="1200" dirty="0"/>
          </a:p>
          <a:p>
            <a:r>
              <a:rPr lang="en-US" sz="1200" dirty="0"/>
              <a:t> </a:t>
            </a:r>
          </a:p>
          <a:p>
            <a:endParaRPr lang="en-US" sz="1200" dirty="0"/>
          </a:p>
        </p:txBody>
      </p:sp>
    </p:spTree>
    <p:extLst>
      <p:ext uri="{BB962C8B-B14F-4D97-AF65-F5344CB8AC3E}">
        <p14:creationId xmlns:p14="http://schemas.microsoft.com/office/powerpoint/2010/main" val="3250364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603</TotalTime>
  <Words>4235</Words>
  <Application>Microsoft Office PowerPoint</Application>
  <PresentationFormat>On-screen Show (4:3)</PresentationFormat>
  <Paragraphs>724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lpstr>Senate Agenda 11/21/2011</vt:lpstr>
    </vt:vector>
  </TitlesOfParts>
  <Company>University at Albany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Agenda 11/7/2011</dc:title>
  <dc:creator>Susanna Fessler</dc:creator>
  <cp:lastModifiedBy>Susanna Fessler</cp:lastModifiedBy>
  <cp:revision>38</cp:revision>
  <dcterms:created xsi:type="dcterms:W3CDTF">2011-11-04T17:04:14Z</dcterms:created>
  <dcterms:modified xsi:type="dcterms:W3CDTF">2011-11-21T16:45:07Z</dcterms:modified>
</cp:coreProperties>
</file>