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</p:sldMasterIdLst>
  <p:sldIdLst>
    <p:sldId id="272" r:id="rId4"/>
    <p:sldId id="275" r:id="rId5"/>
    <p:sldId id="261" r:id="rId6"/>
    <p:sldId id="258" r:id="rId7"/>
    <p:sldId id="273" r:id="rId8"/>
    <p:sldId id="259" r:id="rId9"/>
    <p:sldId id="260" r:id="rId10"/>
    <p:sldId id="276" r:id="rId11"/>
    <p:sldId id="27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26CF36-2671-6B4B-B122-9441F1DCA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52" y="791566"/>
            <a:ext cx="3676537" cy="4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912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2292626"/>
            <a:ext cx="11404878" cy="4168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6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18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143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908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05359" y="843711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5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13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7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88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94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EDB211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EDB211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75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7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5359" y="843711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803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ln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ln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ln>
            <a:noFill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05359" y="843711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105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05359" y="843711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64773" y="5058485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9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4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235C15-0405-DC49-AFBE-FF4A7DF71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27316"/>
            <a:ext cx="12192000" cy="32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6CF36-2671-6B4B-B122-9441F1DCA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5F31B7-885F-C646-9805-B267305A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29" y="1628482"/>
            <a:ext cx="11404878" cy="416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3F6474-BC46-924E-9CDC-D6110A9B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29" y="255496"/>
            <a:ext cx="11404878" cy="13729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FAC2363-91AB-8248-ABC0-557924665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6CF36-2671-6B4B-B122-9441F1DCA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6184900"/>
            <a:ext cx="12179300" cy="6731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09D7051-97D7-EB4F-BD56-8CF3F4702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29" y="1628482"/>
            <a:ext cx="11404878" cy="416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2CB8AB6-6EC5-AC4E-9949-BC585388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29" y="255496"/>
            <a:ext cx="11404878" cy="13729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7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11E44-AB70-46A2-ABA0-07BAE24D44CA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C3196-FC0A-4CC3-836A-DEA89B27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1211" y="-92765"/>
            <a:ext cx="12418541" cy="7050156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05359" y="843711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834" y="2255691"/>
            <a:ext cx="11487150" cy="422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22" y="56936"/>
            <a:ext cx="2325813" cy="2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ü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charset="0"/>
        <a:buChar char="o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7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sz="20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ü"/>
        <a:defRPr sz="1600" b="0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ourier New" charset="0"/>
        <a:buChar char="o"/>
        <a:defRPr sz="14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24" y="3533530"/>
            <a:ext cx="10280907" cy="791535"/>
          </a:xfrm>
        </p:spPr>
        <p:txBody>
          <a:bodyPr/>
          <a:lstStyle/>
          <a:p>
            <a:pPr algn="ctr"/>
            <a:r>
              <a:rPr lang="en-US" dirty="0">
                <a:latin typeface="Franklin Gothic Demi Cond" panose="020B0706030402020204" pitchFamily="34" charset="0"/>
              </a:rPr>
              <a:t>Women in Higher Education:</a:t>
            </a:r>
            <a:br>
              <a:rPr lang="en-US" dirty="0">
                <a:latin typeface="Franklin Gothic Demi Cond" panose="020B0706030402020204" pitchFamily="34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1155" y="5628280"/>
            <a:ext cx="8825658" cy="58202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latin typeface="Franklin Gothic Demi Cond" panose="020B0706030402020204" pitchFamily="34" charset="0"/>
              </a:rPr>
              <a:t>November 26, 2018</a:t>
            </a:r>
            <a:endParaRPr lang="en-US" sz="1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2893" r="1695" b="1980"/>
          <a:stretch/>
        </p:blipFill>
        <p:spPr>
          <a:xfrm>
            <a:off x="2781300" y="313929"/>
            <a:ext cx="5725246" cy="562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45718" r="1584"/>
          <a:stretch/>
        </p:blipFill>
        <p:spPr>
          <a:xfrm>
            <a:off x="2735966" y="277939"/>
            <a:ext cx="5665084" cy="561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2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200" y="1467237"/>
            <a:ext cx="817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Franklin Gothic Medium" panose="020B0603020102020204" pitchFamily="34" charset="0"/>
              </a:rPr>
              <a:t>Provide </a:t>
            </a:r>
            <a:r>
              <a:rPr lang="en-US" dirty="0" smtClean="0">
                <a:latin typeface="Franklin Gothic Medium" panose="020B0603020102020204" pitchFamily="34" charset="0"/>
              </a:rPr>
              <a:t>opportunity </a:t>
            </a:r>
            <a:r>
              <a:rPr lang="en-US" dirty="0">
                <a:latin typeface="Franklin Gothic Medium" panose="020B0603020102020204" pitchFamily="34" charset="0"/>
              </a:rPr>
              <a:t>for </a:t>
            </a:r>
            <a:r>
              <a:rPr lang="en-US" dirty="0" smtClean="0">
                <a:latin typeface="Franklin Gothic Medium" panose="020B0603020102020204" pitchFamily="34" charset="0"/>
              </a:rPr>
              <a:t>diverse group of UAlbany women </a:t>
            </a:r>
            <a:r>
              <a:rPr lang="en-US" dirty="0">
                <a:latin typeface="Franklin Gothic Medium" panose="020B0603020102020204" pitchFamily="34" charset="0"/>
              </a:rPr>
              <a:t>to reflect on issues, challenges, and opportunities for women within our campus community.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>
              <a:latin typeface="Franklin Gothic Medium" panose="020B0603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Medium" panose="020B0603020102020204" pitchFamily="34" charset="0"/>
              </a:rPr>
              <a:t>Cultivate </a:t>
            </a:r>
            <a:r>
              <a:rPr lang="en-US" dirty="0">
                <a:latin typeface="Franklin Gothic Medium" panose="020B0603020102020204" pitchFamily="34" charset="0"/>
              </a:rPr>
              <a:t>engagement of these colleagues as partners in realizing our strategic priorities, particularly Diversity and Inclusion.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>
              <a:latin typeface="Franklin Gothic Medium" panose="020B0603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Medium" panose="020B0603020102020204" pitchFamily="34" charset="0"/>
              </a:rPr>
              <a:t>Position </a:t>
            </a:r>
            <a:r>
              <a:rPr lang="en-US" dirty="0">
                <a:latin typeface="Franklin Gothic Medium" panose="020B0603020102020204" pitchFamily="34" charset="0"/>
              </a:rPr>
              <a:t>the experience of women as a critical measure of success within Diversity and Inclusion.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>
              <a:latin typeface="Franklin Gothic Medium" panose="020B0603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Medium" panose="020B0603020102020204" pitchFamily="34" charset="0"/>
              </a:rPr>
              <a:t>Identify </a:t>
            </a:r>
            <a:r>
              <a:rPr lang="en-US" dirty="0">
                <a:latin typeface="Franklin Gothic Medium" panose="020B0603020102020204" pitchFamily="34" charset="0"/>
              </a:rPr>
              <a:t>specific initiatives and actions that could move the needle in these areas while helping to fulfill our mission and reach our vision.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>
              <a:latin typeface="Franklin Gothic Medium" panose="020B0603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Medium" panose="020B0603020102020204" pitchFamily="34" charset="0"/>
              </a:rPr>
              <a:t>Build </a:t>
            </a:r>
            <a:r>
              <a:rPr lang="en-US" dirty="0">
                <a:latin typeface="Franklin Gothic Medium" panose="020B0603020102020204" pitchFamily="34" charset="0"/>
              </a:rPr>
              <a:t>experience and capacity as an institution for future conversations that enhance communication and engagement by intentionally viewing this meeting as a prototype.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2500" y="462623"/>
            <a:ext cx="699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Objectives</a:t>
            </a:r>
            <a:endParaRPr lang="en-US" sz="4400" b="1" dirty="0"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7729" r="14131" b="12400"/>
          <a:stretch/>
        </p:blipFill>
        <p:spPr bwMode="auto">
          <a:xfrm>
            <a:off x="2959100" y="1270000"/>
            <a:ext cx="5524500" cy="452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100" y="414635"/>
            <a:ext cx="1080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Franklin Gothic Demi Cond" panose="020B0706030402020204" pitchFamily="34" charset="0"/>
                <a:cs typeface="Times New Roman" panose="02020603050405020304" pitchFamily="18" charset="0"/>
              </a:rPr>
              <a:t>rovide three words to describe the campus climate for women at UAlbany: </a:t>
            </a:r>
            <a:endParaRPr lang="en-US" sz="2800" dirty="0"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173" y="1359864"/>
            <a:ext cx="5770554" cy="4422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46100"/>
            <a:ext cx="831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 Cond" panose="020B0706030402020204" pitchFamily="34" charset="0"/>
              </a:rPr>
              <a:t>How can UAlbany help me reach my goals?</a:t>
            </a:r>
            <a:endParaRPr lang="en-US" sz="2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268" y="1604481"/>
            <a:ext cx="6209963" cy="4066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4900" y="562519"/>
            <a:ext cx="742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/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I help UAlbany meet its strategic priorities? </a:t>
            </a:r>
            <a:endParaRPr lang="en-US" sz="2800" dirty="0">
              <a:effectLst/>
              <a:latin typeface="Franklin Gothic Demi Cond" panose="020B07060304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6850" y="382508"/>
            <a:ext cx="8661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Franklin Gothic Demi Cond" panose="020B0706030402020204" pitchFamily="34" charset="0"/>
              </a:rPr>
              <a:t>Table Initiatives</a:t>
            </a:r>
          </a:p>
          <a:p>
            <a:endParaRPr lang="en-US" b="1" dirty="0">
              <a:latin typeface="Franklin Gothic Demi Cond" panose="020B0706030402020204" pitchFamily="34" charset="0"/>
            </a:endParaRPr>
          </a:p>
          <a:p>
            <a:r>
              <a:rPr lang="en-US" sz="1600" b="1" dirty="0" smtClean="0">
                <a:latin typeface="Franklin Gothic Medium" panose="020B0603020102020204" pitchFamily="34" charset="0"/>
              </a:rPr>
              <a:t>Table </a:t>
            </a:r>
            <a:r>
              <a:rPr lang="en-US" sz="1600" b="1" dirty="0">
                <a:latin typeface="Franklin Gothic Medium" panose="020B0603020102020204" pitchFamily="34" charset="0"/>
              </a:rPr>
              <a:t>1:  Rotational Training Program for Students, Faculty, and Staff. </a:t>
            </a:r>
            <a:r>
              <a:rPr lang="en-US" sz="1600" dirty="0">
                <a:latin typeface="Franklin Gothic Medium" panose="020B0603020102020204" pitchFamily="34" charset="0"/>
              </a:rPr>
              <a:t>Provide a rotational program that offers women an opportunity to work in different areas of the University.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 </a:t>
            </a:r>
          </a:p>
          <a:p>
            <a:r>
              <a:rPr lang="en-US" sz="1600" b="1" dirty="0">
                <a:latin typeface="Franklin Gothic Medium" panose="020B0603020102020204" pitchFamily="34" charset="0"/>
              </a:rPr>
              <a:t>Table 2: Dialogue Series for Women. </a:t>
            </a:r>
            <a:r>
              <a:rPr lang="en-US" sz="1600" dirty="0">
                <a:latin typeface="Franklin Gothic Medium" panose="020B0603020102020204" pitchFamily="34" charset="0"/>
              </a:rPr>
              <a:t>Create a dialogue series for women that could address many topic areas (such as: FMLA, professional development, higher education, mentorship, etc.).  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 </a:t>
            </a:r>
          </a:p>
          <a:p>
            <a:r>
              <a:rPr lang="en-US" sz="1600" b="1" dirty="0">
                <a:latin typeface="Franklin Gothic Medium" panose="020B0603020102020204" pitchFamily="34" charset="0"/>
              </a:rPr>
              <a:t>Table 3:  Salary Equity Study. </a:t>
            </a:r>
            <a:r>
              <a:rPr lang="en-US" sz="1600" dirty="0">
                <a:latin typeface="Franklin Gothic Medium" panose="020B0603020102020204" pitchFamily="34" charset="0"/>
              </a:rPr>
              <a:t>Research salary equity at UAlbany, perhaps focusing on comparisons to other SUNY institutions.</a:t>
            </a:r>
          </a:p>
          <a:p>
            <a:r>
              <a:rPr lang="en-US" sz="1600" b="1" dirty="0">
                <a:latin typeface="Franklin Gothic Medium" panose="020B0603020102020204" pitchFamily="34" charset="0"/>
              </a:rPr>
              <a:t> 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b="1" dirty="0">
                <a:latin typeface="Franklin Gothic Medium" panose="020B0603020102020204" pitchFamily="34" charset="0"/>
              </a:rPr>
              <a:t>Table 4: UAlbany Women’s Leadership Institute. </a:t>
            </a:r>
            <a:r>
              <a:rPr lang="en-US" sz="1600" dirty="0">
                <a:latin typeface="Franklin Gothic Medium" panose="020B0603020102020204" pitchFamily="34" charset="0"/>
              </a:rPr>
              <a:t>Provide training, mentoring, and networking for female students, faculty and staff.</a:t>
            </a:r>
          </a:p>
          <a:p>
            <a:r>
              <a:rPr lang="en-US" sz="1600" b="1" dirty="0">
                <a:latin typeface="Franklin Gothic Medium" panose="020B0603020102020204" pitchFamily="34" charset="0"/>
              </a:rPr>
              <a:t> 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r>
              <a:rPr lang="en-US" sz="1600" b="1" dirty="0">
                <a:latin typeface="Franklin Gothic Medium" panose="020B0603020102020204" pitchFamily="34" charset="0"/>
              </a:rPr>
              <a:t>Table 5: Design a University-based </a:t>
            </a:r>
            <a:r>
              <a:rPr lang="en-US" sz="1600" b="1" dirty="0" smtClean="0">
                <a:latin typeface="Franklin Gothic Medium" panose="020B0603020102020204" pitchFamily="34" charset="0"/>
              </a:rPr>
              <a:t>professional development </a:t>
            </a:r>
            <a:r>
              <a:rPr lang="en-US" sz="1600" b="1" dirty="0">
                <a:latin typeface="Franklin Gothic Medium" panose="020B0603020102020204" pitchFamily="34" charset="0"/>
              </a:rPr>
              <a:t>and training program for women—and remove Rank Restrictions from Promotions to Leadership Positions. </a:t>
            </a:r>
            <a:endParaRPr lang="en-US" sz="1600" b="1" dirty="0" smtClean="0">
              <a:latin typeface="Franklin Gothic Medium" panose="020B0603020102020204" pitchFamily="34" charset="0"/>
            </a:endParaRPr>
          </a:p>
          <a:p>
            <a:r>
              <a:rPr lang="en-US" sz="1600" dirty="0">
                <a:latin typeface="Franklin Gothic Medium" panose="020B0603020102020204" pitchFamily="34" charset="0"/>
              </a:rPr>
              <a:t> </a:t>
            </a:r>
          </a:p>
          <a:p>
            <a:r>
              <a:rPr lang="en-US" sz="1600" b="1" dirty="0">
                <a:latin typeface="Franklin Gothic Medium" panose="020B0603020102020204" pitchFamily="34" charset="0"/>
              </a:rPr>
              <a:t>Table 6:  Review of Policies, Practices and Procedures to Assure Equity. </a:t>
            </a:r>
            <a:r>
              <a:rPr lang="en-US" sz="1600" dirty="0">
                <a:latin typeface="Franklin Gothic Medium" panose="020B0603020102020204" pitchFamily="34" charset="0"/>
              </a:rPr>
              <a:t>Review institutional practices, policies and procedures (such as the Family Leave Policy, Stop the Clock, Family Leave Policy, hiring/promotions).  </a:t>
            </a:r>
          </a:p>
        </p:txBody>
      </p:sp>
    </p:spTree>
    <p:extLst>
      <p:ext uri="{BB962C8B-B14F-4D97-AF65-F5344CB8AC3E}">
        <p14:creationId xmlns:p14="http://schemas.microsoft.com/office/powerpoint/2010/main" val="37377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15FC25-5853-B445-94D2-38B80D3B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4900"/>
            <a:ext cx="12179300" cy="67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8600" y="240437"/>
            <a:ext cx="87503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atin typeface="Franklin Gothic Demi Cond" panose="020B07060304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Initiatives for Discussion Today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latin typeface="Franklin Gothic Medium" panose="020B06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 </a:t>
            </a:r>
            <a:r>
              <a:rPr lang="en-US" sz="2400" b="1" dirty="0"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Women’s Leadership </a:t>
            </a:r>
            <a:r>
              <a:rPr lang="en-US" sz="2400" b="1" dirty="0" smtClean="0"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en-US" sz="2400" dirty="0" smtClean="0"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address </a:t>
            </a:r>
            <a:r>
              <a:rPr lang="en-US" sz="2400" dirty="0"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mentorship, professional development and rotational leadership opportunities, leadership development, networking and a dialog series. </a:t>
            </a:r>
            <a:endParaRPr lang="en-US" sz="24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 smtClean="0">
              <a:latin typeface="Franklin Gothic Medium" panose="020B0603020102020204" pitchFamily="34" charset="0"/>
            </a:endParaRPr>
          </a:p>
          <a:p>
            <a:r>
              <a:rPr lang="en-US" sz="2400" b="1" dirty="0" smtClean="0">
                <a:latin typeface="Franklin Gothic Medium" panose="020B0603020102020204" pitchFamily="34" charset="0"/>
              </a:rPr>
              <a:t>2. A </a:t>
            </a:r>
            <a:r>
              <a:rPr lang="en-US" sz="2400" b="1" dirty="0">
                <a:latin typeface="Franklin Gothic Medium" panose="020B0603020102020204" pitchFamily="34" charset="0"/>
              </a:rPr>
              <a:t>Review of Policies and Practices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latin typeface="Franklin Gothic Medium" panose="020B0603020102020204" pitchFamily="34" charset="0"/>
              </a:rPr>
              <a:t>to </a:t>
            </a:r>
            <a:r>
              <a:rPr lang="en-US" sz="2400" dirty="0">
                <a:latin typeface="Franklin Gothic Medium" panose="020B0603020102020204" pitchFamily="34" charset="0"/>
              </a:rPr>
              <a:t>address concerns </a:t>
            </a:r>
            <a:r>
              <a:rPr lang="en-US" sz="2400" dirty="0" smtClean="0">
                <a:latin typeface="Franklin Gothic Medium" panose="020B0603020102020204" pitchFamily="34" charset="0"/>
              </a:rPr>
              <a:t>such as </a:t>
            </a:r>
            <a:r>
              <a:rPr lang="en-US" sz="2400" dirty="0">
                <a:latin typeface="Franklin Gothic Medium" panose="020B0603020102020204" pitchFamily="34" charset="0"/>
              </a:rPr>
              <a:t>salary </a:t>
            </a:r>
            <a:r>
              <a:rPr lang="en-US" sz="2400" dirty="0" smtClean="0">
                <a:latin typeface="Franklin Gothic Medium" panose="020B0603020102020204" pitchFamily="34" charset="0"/>
              </a:rPr>
              <a:t>and service equity, </a:t>
            </a:r>
            <a:r>
              <a:rPr lang="en-US" sz="2400" dirty="0">
                <a:latin typeface="Franklin Gothic Medium" panose="020B0603020102020204" pitchFamily="34" charset="0"/>
              </a:rPr>
              <a:t>Family Medical Leave, and “Stop the Clock” tenure policy.  </a:t>
            </a:r>
            <a:r>
              <a:rPr lang="en-US" sz="2400" dirty="0" smtClean="0">
                <a:latin typeface="Franklin Gothic Medium" panose="020B06030201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latin typeface="Franklin Gothic Medium" panose="020B06030201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Franklin Gothic Medium" panose="020B0603020102020204" pitchFamily="34" charset="0"/>
              </a:rPr>
              <a:t>3. 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Hosting </a:t>
            </a:r>
            <a:r>
              <a:rPr lang="en-US" sz="2400" b="1" dirty="0">
                <a:latin typeface="Franklin Gothic Medium" panose="020B0603020102020204" pitchFamily="34" charset="0"/>
              </a:rPr>
              <a:t>a major conference relating to Women in Higher </a:t>
            </a:r>
            <a:r>
              <a:rPr lang="en-US" sz="2400" b="1" dirty="0" smtClean="0">
                <a:latin typeface="Franklin Gothic Medium" panose="020B0603020102020204" pitchFamily="34" charset="0"/>
              </a:rPr>
              <a:t>Education, </a:t>
            </a:r>
            <a:r>
              <a:rPr lang="en-US" sz="2400" dirty="0">
                <a:latin typeface="Franklin Gothic Medium" panose="020B0603020102020204" pitchFamily="34" charset="0"/>
              </a:rPr>
              <a:t>w</a:t>
            </a:r>
            <a:r>
              <a:rPr lang="en-US" sz="2400" dirty="0" smtClean="0">
                <a:latin typeface="Franklin Gothic Medium" panose="020B06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ith scope and focus TBD</a:t>
            </a:r>
            <a:endParaRPr lang="en-US" sz="24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Custom 34">
      <a:dk1>
        <a:srgbClr val="000000"/>
      </a:dk1>
      <a:lt1>
        <a:srgbClr val="FFFFFF"/>
      </a:lt1>
      <a:dk2>
        <a:srgbClr val="3B3059"/>
      </a:dk2>
      <a:lt2>
        <a:srgbClr val="FEFFFF"/>
      </a:lt2>
      <a:accent1>
        <a:srgbClr val="EDB211"/>
      </a:accent1>
      <a:accent2>
        <a:srgbClr val="46166B"/>
      </a:accent2>
      <a:accent3>
        <a:srgbClr val="762AB2"/>
      </a:accent3>
      <a:accent4>
        <a:srgbClr val="762AB2"/>
      </a:accent4>
      <a:accent5>
        <a:srgbClr val="9B6BF2"/>
      </a:accent5>
      <a:accent6>
        <a:srgbClr val="762AB2"/>
      </a:accent6>
      <a:hlink>
        <a:srgbClr val="762AB2"/>
      </a:hlink>
      <a:folHlink>
        <a:srgbClr val="46166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TIOT">
  <a:themeElements>
    <a:clrScheme name="Custom 1">
      <a:dk1>
        <a:srgbClr val="000000"/>
      </a:dk1>
      <a:lt1>
        <a:srgbClr val="FFFFFF"/>
      </a:lt1>
      <a:dk2>
        <a:srgbClr val="3B3059"/>
      </a:dk2>
      <a:lt2>
        <a:srgbClr val="FEFFFF"/>
      </a:lt2>
      <a:accent1>
        <a:srgbClr val="EDB211"/>
      </a:accent1>
      <a:accent2>
        <a:srgbClr val="46166B"/>
      </a:accent2>
      <a:accent3>
        <a:srgbClr val="762AB2"/>
      </a:accent3>
      <a:accent4>
        <a:srgbClr val="762AB2"/>
      </a:accent4>
      <a:accent5>
        <a:srgbClr val="9B6BF2"/>
      </a:accent5>
      <a:accent6>
        <a:srgbClr val="762AB2"/>
      </a:accent6>
      <a:hlink>
        <a:srgbClr val="762AB2"/>
      </a:hlink>
      <a:folHlink>
        <a:srgbClr val="46166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261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Franklin Gothic Book</vt:lpstr>
      <vt:lpstr>Franklin Gothic Demi Cond</vt:lpstr>
      <vt:lpstr>Franklin Gothic Medium</vt:lpstr>
      <vt:lpstr>Times New Roman</vt:lpstr>
      <vt:lpstr>Wingdings</vt:lpstr>
      <vt:lpstr>Wingdings 3</vt:lpstr>
      <vt:lpstr>Office Theme</vt:lpstr>
      <vt:lpstr>Ion Boardroom</vt:lpstr>
      <vt:lpstr>TIOT</vt:lpstr>
      <vt:lpstr>Women in Higher Education: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Oldfather, Alice</dc:creator>
  <cp:lastModifiedBy>Oldfather, Alice</cp:lastModifiedBy>
  <cp:revision>18</cp:revision>
  <dcterms:created xsi:type="dcterms:W3CDTF">2018-11-23T13:58:14Z</dcterms:created>
  <dcterms:modified xsi:type="dcterms:W3CDTF">2018-11-26T09:49:12Z</dcterms:modified>
</cp:coreProperties>
</file>