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3.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0"/>
  </p:notesMasterIdLst>
  <p:sldIdLst>
    <p:sldId id="256" r:id="rId3"/>
    <p:sldId id="257" r:id="rId4"/>
    <p:sldId id="258" r:id="rId5"/>
    <p:sldId id="270" r:id="rId6"/>
    <p:sldId id="261" r:id="rId7"/>
    <p:sldId id="262" r:id="rId8"/>
    <p:sldId id="278" r:id="rId9"/>
    <p:sldId id="264" r:id="rId10"/>
    <p:sldId id="279" r:id="rId11"/>
    <p:sldId id="265" r:id="rId12"/>
    <p:sldId id="267" r:id="rId13"/>
    <p:sldId id="284" r:id="rId14"/>
    <p:sldId id="275" r:id="rId15"/>
    <p:sldId id="285" r:id="rId16"/>
    <p:sldId id="282" r:id="rId17"/>
    <p:sldId id="277" r:id="rId18"/>
    <p:sldId id="283" r:id="rId19"/>
  </p:sldIdLst>
  <p:sldSz cx="9144000" cy="6858000" type="screen4x3"/>
  <p:notesSz cx="7010400" cy="9236075"/>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5pPr>
    <a:lvl6pPr marL="22860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6pPr>
    <a:lvl7pPr marL="27432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7pPr>
    <a:lvl8pPr marL="32004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8pPr>
    <a:lvl9pPr marL="36576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91" autoAdjust="0"/>
    <p:restoredTop sz="82682" autoAdjust="0"/>
  </p:normalViewPr>
  <p:slideViewPr>
    <p:cSldViewPr>
      <p:cViewPr varScale="1">
        <p:scale>
          <a:sx n="97" d="100"/>
          <a:sy n="97" d="100"/>
        </p:scale>
        <p:origin x="1640" y="20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1194"/>
    </p:cViewPr>
  </p:sorterViewPr>
  <p:notesViewPr>
    <p:cSldViewPr>
      <p:cViewPr varScale="1">
        <p:scale>
          <a:sx n="59" d="100"/>
          <a:sy n="59" d="100"/>
        </p:scale>
        <p:origin x="-1752" y="-7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p:cNvSpPr>
          <p:nvPr>
            <p:ph type="sldImg"/>
          </p:nvPr>
        </p:nvSpPr>
        <p:spPr bwMode="auto">
          <a:xfrm>
            <a:off x="1433513" y="771525"/>
            <a:ext cx="5076825" cy="3808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795338" y="4824413"/>
            <a:ext cx="6354762" cy="4570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a:p>
        </p:txBody>
      </p:sp>
      <p:sp>
        <p:nvSpPr>
          <p:cNvPr id="3075" name="Rectangle 3"/>
          <p:cNvSpPr>
            <a:spLocks noGrp="1" noChangeArrowheads="1"/>
          </p:cNvSpPr>
          <p:nvPr>
            <p:ph type="hdr"/>
          </p:nvPr>
        </p:nvSpPr>
        <p:spPr bwMode="auto">
          <a:xfrm>
            <a:off x="0" y="0"/>
            <a:ext cx="3446463"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Font typeface="Times New Roman" pitchFamily="16" charset="0"/>
              <a:buNone/>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endParaRPr lang="en-US" dirty="0"/>
          </a:p>
        </p:txBody>
      </p:sp>
      <p:sp>
        <p:nvSpPr>
          <p:cNvPr id="3076" name="Rectangle 4"/>
          <p:cNvSpPr>
            <a:spLocks noGrp="1" noChangeArrowheads="1"/>
          </p:cNvSpPr>
          <p:nvPr>
            <p:ph type="dt"/>
          </p:nvPr>
        </p:nvSpPr>
        <p:spPr bwMode="auto">
          <a:xfrm>
            <a:off x="4497388" y="0"/>
            <a:ext cx="3446462"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Font typeface="Times New Roman" pitchFamily="16" charset="0"/>
              <a:buNone/>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endParaRPr lang="en-US" dirty="0"/>
          </a:p>
        </p:txBody>
      </p:sp>
      <p:sp>
        <p:nvSpPr>
          <p:cNvPr id="3077" name="Rectangle 5"/>
          <p:cNvSpPr>
            <a:spLocks noGrp="1" noChangeArrowheads="1"/>
          </p:cNvSpPr>
          <p:nvPr>
            <p:ph type="ftr"/>
          </p:nvPr>
        </p:nvSpPr>
        <p:spPr bwMode="auto">
          <a:xfrm>
            <a:off x="0" y="9652000"/>
            <a:ext cx="3446463"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buFont typeface="Times New Roman" pitchFamily="16" charset="0"/>
              <a:buNone/>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endParaRPr lang="en-US" dirty="0"/>
          </a:p>
        </p:txBody>
      </p:sp>
      <p:sp>
        <p:nvSpPr>
          <p:cNvPr id="3078" name="Rectangle 6"/>
          <p:cNvSpPr>
            <a:spLocks noGrp="1" noChangeArrowheads="1"/>
          </p:cNvSpPr>
          <p:nvPr>
            <p:ph type="sldNum"/>
          </p:nvPr>
        </p:nvSpPr>
        <p:spPr bwMode="auto">
          <a:xfrm>
            <a:off x="4497388" y="9652000"/>
            <a:ext cx="3446462"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anose="02020603050405020304" pitchFamily="18" charset="0"/>
              </a:defRPr>
            </a:lvl1pPr>
          </a:lstStyle>
          <a:p>
            <a:fld id="{DEA31091-3334-4562-A534-6E3730A915D9}" type="slidenum">
              <a:rPr lang="en-US" altLang="en-US"/>
              <a:pPr/>
              <a:t>‹#›</a:t>
            </a:fld>
            <a:endParaRPr lang="en-US" altLang="en-US" dirty="0"/>
          </a:p>
        </p:txBody>
      </p:sp>
    </p:spTree>
    <p:extLst>
      <p:ext uri="{BB962C8B-B14F-4D97-AF65-F5344CB8AC3E}">
        <p14:creationId xmlns:p14="http://schemas.microsoft.com/office/powerpoint/2010/main" val="27971782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1841633C-0EC5-4514-81C7-52545E12C541}" type="slidenum">
              <a:rPr lang="en-US" altLang="en-US">
                <a:solidFill>
                  <a:srgbClr val="000000"/>
                </a:solidFill>
                <a:latin typeface="Times New Roman" panose="02020603050405020304" pitchFamily="18" charset="0"/>
              </a:rPr>
              <a:pPr eaLnBrk="1"/>
              <a:t>1</a:t>
            </a:fld>
            <a:endParaRPr lang="en-US" altLang="en-US" dirty="0">
              <a:solidFill>
                <a:srgbClr val="000000"/>
              </a:solidFill>
              <a:latin typeface="Times New Roman" panose="02020603050405020304" pitchFamily="18" charset="0"/>
            </a:endParaRPr>
          </a:p>
        </p:txBody>
      </p:sp>
      <p:sp>
        <p:nvSpPr>
          <p:cNvPr id="17409"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E5CF92BC-E4B1-4618-8580-5EFB04466E5E}" type="slidenum">
              <a:rPr lang="en-US" altLang="en-US">
                <a:solidFill>
                  <a:srgbClr val="000000"/>
                </a:solidFill>
                <a:latin typeface="Calibri" panose="020F0502020204030204" pitchFamily="34" charset="0"/>
              </a:rPr>
              <a:pPr hangingPunct="1">
                <a:lnSpc>
                  <a:spcPct val="100000"/>
                </a:lnSpc>
              </a:pPr>
              <a:t>1</a:t>
            </a:fld>
            <a:endParaRPr lang="en-US" altLang="en-US" dirty="0">
              <a:solidFill>
                <a:srgbClr val="000000"/>
              </a:solidFill>
              <a:latin typeface="Calibri" panose="020F0502020204030204" pitchFamily="34" charset="0"/>
            </a:endParaRPr>
          </a:p>
        </p:txBody>
      </p:sp>
      <p:sp>
        <p:nvSpPr>
          <p:cNvPr id="18436"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16DF2517-FBC9-420E-B34D-8B3C9E1C81D6}" type="slidenum">
              <a:rPr lang="en-US" altLang="en-US" sz="1200">
                <a:solidFill>
                  <a:srgbClr val="000000"/>
                </a:solidFill>
                <a:latin typeface="Times New Roman" panose="02020603050405020304" pitchFamily="18" charset="0"/>
              </a:rPr>
              <a:pPr algn="r" eaLnBrk="1" hangingPunct="1">
                <a:lnSpc>
                  <a:spcPct val="100000"/>
                </a:lnSpc>
              </a:pPr>
              <a:t>1</a:t>
            </a:fld>
            <a:endParaRPr lang="en-US" altLang="en-US" sz="1200" dirty="0">
              <a:solidFill>
                <a:srgbClr val="000000"/>
              </a:solidFill>
              <a:latin typeface="Times New Roman" panose="02020603050405020304" pitchFamily="18" charset="0"/>
            </a:endParaRPr>
          </a:p>
        </p:txBody>
      </p:sp>
      <p:sp>
        <p:nvSpPr>
          <p:cNvPr id="18437" name="Rectangle 3"/>
          <p:cNvSpPr>
            <a:spLocks noGrp="1" noRot="1" noChangeAspect="1" noChangeArrowheads="1" noTextEdit="1"/>
          </p:cNvSpPr>
          <p:nvPr>
            <p:ph type="sldImg"/>
          </p:nvPr>
        </p:nvSpPr>
        <p:spPr>
          <a:xfrm>
            <a:off x="1195388" y="701675"/>
            <a:ext cx="4619625" cy="34639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8"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r>
              <a:rPr lang="en-US" altLang="en-US" sz="2000" dirty="0">
                <a:latin typeface="Arial" panose="020B0604020202020204" pitchFamily="34" charset="0"/>
                <a:cs typeface="Arial Unicode MS" panose="020B0604020202020204" pitchFamily="34" charset="-128"/>
              </a:rPr>
              <a:t>What a FAR does</a:t>
            </a:r>
          </a:p>
          <a:p>
            <a:pPr eaLnBrk="1">
              <a:spcBef>
                <a:spcPct val="0"/>
              </a:spcBef>
              <a:tabLst>
                <a:tab pos="723900" algn="l"/>
                <a:tab pos="1447800" algn="l"/>
                <a:tab pos="2171700" algn="l"/>
                <a:tab pos="2895600" algn="l"/>
                <a:tab pos="3619500" algn="l"/>
                <a:tab pos="4343400" algn="l"/>
                <a:tab pos="5067300" algn="l"/>
              </a:tabLst>
            </a:pPr>
            <a:r>
              <a:rPr lang="en-US" sz="1200" kern="1200" dirty="0">
                <a:solidFill>
                  <a:srgbClr val="000000"/>
                </a:solidFill>
                <a:effectLst/>
                <a:latin typeface="Times New Roman" pitchFamily="16" charset="0"/>
                <a:ea typeface="+mn-ea"/>
                <a:cs typeface="+mn-cs"/>
              </a:rPr>
              <a:t>The NCAA requires every college and university to have a FAR. FARs exist to promote academic integrity in intercollegiate athletics, to facilitate the integration of athletics and the academic components of the university, and to promote the institutional control of athletics on campus. I am a tenured faculty member and I report to the President – both of which give me the freedom to be honest about problems and help fix them.</a:t>
            </a:r>
            <a:r>
              <a:rPr lang="en-US" sz="2000" dirty="0">
                <a:effectLst/>
              </a:rPr>
              <a:t> </a:t>
            </a: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892922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fld id="{DEA31091-3334-4562-A534-6E3730A915D9}" type="slidenum">
              <a:rPr lang="en-US" altLang="en-US" smtClean="0"/>
              <a:pPr/>
              <a:t>13</a:t>
            </a:fld>
            <a:endParaRPr lang="en-US" altLang="en-US" dirty="0"/>
          </a:p>
        </p:txBody>
      </p:sp>
    </p:spTree>
    <p:extLst>
      <p:ext uri="{BB962C8B-B14F-4D97-AF65-F5344CB8AC3E}">
        <p14:creationId xmlns:p14="http://schemas.microsoft.com/office/powerpoint/2010/main" val="1848195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GPA minimum for award: 3.50. Her GPA was near 3.78 but FERPA so don’t post. </a:t>
            </a:r>
          </a:p>
          <a:p>
            <a:endParaRPr lang="en-US" dirty="0"/>
          </a:p>
          <a:p>
            <a:r>
              <a:rPr lang="en-US" dirty="0"/>
              <a:t>https://</a:t>
            </a:r>
            <a:r>
              <a:rPr lang="en-US" dirty="0" err="1"/>
              <a:t>americaeast.com</a:t>
            </a:r>
            <a:r>
              <a:rPr lang="en-US" dirty="0"/>
              <a:t>/news/2022/6/2/academics-academic-achievement-record-number-of-student-athletes-achieve-presidential-scholar-athlete-status.aspx</a:t>
            </a:r>
          </a:p>
        </p:txBody>
      </p:sp>
      <p:sp>
        <p:nvSpPr>
          <p:cNvPr id="4" name="Slide Number Placeholder 3"/>
          <p:cNvSpPr>
            <a:spLocks noGrp="1"/>
          </p:cNvSpPr>
          <p:nvPr>
            <p:ph type="sldNum"/>
          </p:nvPr>
        </p:nvSpPr>
        <p:spPr/>
        <p:txBody>
          <a:bodyPr/>
          <a:lstStyle/>
          <a:p>
            <a:fld id="{DEA31091-3334-4562-A534-6E3730A915D9}" type="slidenum">
              <a:rPr lang="en-US" altLang="en-US" smtClean="0"/>
              <a:pPr/>
              <a:t>14</a:t>
            </a:fld>
            <a:endParaRPr lang="en-US" altLang="en-US" dirty="0"/>
          </a:p>
        </p:txBody>
      </p:sp>
    </p:spTree>
    <p:extLst>
      <p:ext uri="{BB962C8B-B14F-4D97-AF65-F5344CB8AC3E}">
        <p14:creationId xmlns:p14="http://schemas.microsoft.com/office/powerpoint/2010/main" val="732386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America East Presidential Scholar Athletes.  The award recognizes graduating student-athletes who compiled a cumulative GPA of 3.75 or higher as an undergraduate student and earned their undergraduate degrees this year. In addition to registering a 3.75 GPA for their college career, honored student-athletes must have received their undergraduate degree in the academic year they are honored and have attended their institution for a minimum of two years.</a:t>
            </a:r>
          </a:p>
          <a:p>
            <a:endParaRPr lang="en-US" sz="1200" kern="1200" dirty="0">
              <a:solidFill>
                <a:srgbClr val="000000"/>
              </a:solidFill>
              <a:effectLst/>
              <a:latin typeface="Times New Roman" pitchFamily="16" charset="0"/>
              <a:ea typeface="+mn-ea"/>
              <a:cs typeface="+mn-cs"/>
            </a:endParaRPr>
          </a:p>
          <a:p>
            <a:r>
              <a:rPr lang="en-US" dirty="0"/>
              <a:t>https://</a:t>
            </a:r>
            <a:r>
              <a:rPr lang="en-US" dirty="0" err="1"/>
              <a:t>americaeast.com</a:t>
            </a:r>
            <a:r>
              <a:rPr lang="en-US" dirty="0"/>
              <a:t>/news/2022/6/2/academics-academic-achievement-record-number-of-student-athletes-achieve-presidential-scholar-athlete-status.aspx</a:t>
            </a:r>
          </a:p>
        </p:txBody>
      </p:sp>
      <p:sp>
        <p:nvSpPr>
          <p:cNvPr id="4" name="Slide Number Placeholder 3"/>
          <p:cNvSpPr>
            <a:spLocks noGrp="1"/>
          </p:cNvSpPr>
          <p:nvPr>
            <p:ph type="sldNum"/>
          </p:nvPr>
        </p:nvSpPr>
        <p:spPr/>
        <p:txBody>
          <a:bodyPr/>
          <a:lstStyle/>
          <a:p>
            <a:fld id="{DEA31091-3334-4562-A534-6E3730A915D9}" type="slidenum">
              <a:rPr lang="en-US" altLang="en-US" smtClean="0"/>
              <a:pPr/>
              <a:t>15</a:t>
            </a:fld>
            <a:endParaRPr lang="en-US" altLang="en-US" dirty="0"/>
          </a:p>
        </p:txBody>
      </p:sp>
    </p:spTree>
    <p:extLst>
      <p:ext uri="{BB962C8B-B14F-4D97-AF65-F5344CB8AC3E}">
        <p14:creationId xmlns:p14="http://schemas.microsoft.com/office/powerpoint/2010/main" val="2335789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1A24B498-3126-4965-814C-1DD216404B3C}" type="slidenum">
              <a:rPr lang="en-US" altLang="en-US">
                <a:solidFill>
                  <a:srgbClr val="000000"/>
                </a:solidFill>
                <a:latin typeface="Times New Roman" panose="02020603050405020304" pitchFamily="18" charset="0"/>
              </a:rPr>
              <a:pPr eaLnBrk="1"/>
              <a:t>16</a:t>
            </a:fld>
            <a:endParaRPr lang="en-US" altLang="en-US" dirty="0">
              <a:solidFill>
                <a:srgbClr val="000000"/>
              </a:solidFill>
              <a:latin typeface="Times New Roman" panose="02020603050405020304" pitchFamily="18" charset="0"/>
            </a:endParaRPr>
          </a:p>
        </p:txBody>
      </p:sp>
      <p:sp>
        <p:nvSpPr>
          <p:cNvPr id="28673"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1A59F395-6A17-4327-A110-3A3C9286E429}" type="slidenum">
              <a:rPr lang="en-US" altLang="en-US">
                <a:solidFill>
                  <a:srgbClr val="000000"/>
                </a:solidFill>
                <a:latin typeface="Calibri" panose="020F0502020204030204" pitchFamily="34" charset="0"/>
              </a:rPr>
              <a:pPr hangingPunct="1">
                <a:lnSpc>
                  <a:spcPct val="100000"/>
                </a:lnSpc>
              </a:pPr>
              <a:t>16</a:t>
            </a:fld>
            <a:endParaRPr lang="en-US" altLang="en-US" dirty="0">
              <a:solidFill>
                <a:srgbClr val="000000"/>
              </a:solidFill>
              <a:latin typeface="Calibri" panose="020F0502020204030204" pitchFamily="34" charset="0"/>
            </a:endParaRPr>
          </a:p>
        </p:txBody>
      </p:sp>
      <p:sp>
        <p:nvSpPr>
          <p:cNvPr id="27652"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FC37DCA9-AE8C-4139-9945-1043329E2FFF}" type="slidenum">
              <a:rPr lang="en-US" altLang="en-US" sz="1200">
                <a:solidFill>
                  <a:srgbClr val="000000"/>
                </a:solidFill>
                <a:latin typeface="Times New Roman" panose="02020603050405020304" pitchFamily="18" charset="0"/>
              </a:rPr>
              <a:pPr algn="r" eaLnBrk="1" hangingPunct="1">
                <a:lnSpc>
                  <a:spcPct val="100000"/>
                </a:lnSpc>
              </a:pPr>
              <a:t>16</a:t>
            </a:fld>
            <a:endParaRPr lang="en-US" altLang="en-US" sz="1200" dirty="0">
              <a:solidFill>
                <a:srgbClr val="000000"/>
              </a:solidFill>
              <a:latin typeface="Times New Roman" panose="02020603050405020304" pitchFamily="18" charset="0"/>
            </a:endParaRPr>
          </a:p>
        </p:txBody>
      </p:sp>
      <p:sp>
        <p:nvSpPr>
          <p:cNvPr id="27653" name="Rectangle 3"/>
          <p:cNvSpPr>
            <a:spLocks noGrp="1" noRot="1" noChangeAspect="1" noChangeArrowheads="1" noTextEdit="1"/>
          </p:cNvSpPr>
          <p:nvPr>
            <p:ph type="sldImg"/>
          </p:nvPr>
        </p:nvSpPr>
        <p:spPr>
          <a:xfrm>
            <a:off x="1193800" y="701675"/>
            <a:ext cx="4613275" cy="3460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4"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r>
              <a:rPr lang="en-US" altLang="en-US" sz="2000" dirty="0">
                <a:latin typeface="Arial" panose="020B0604020202020204" pitchFamily="34" charset="0"/>
                <a:cs typeface="Arial Unicode MS" panose="020B0604020202020204" pitchFamily="34" charset="-128"/>
              </a:rPr>
              <a:t>https://</a:t>
            </a:r>
            <a:r>
              <a:rPr lang="en-US" altLang="en-US" sz="2000" dirty="0" err="1">
                <a:latin typeface="Arial" panose="020B0604020202020204" pitchFamily="34" charset="0"/>
                <a:cs typeface="Arial Unicode MS" panose="020B0604020202020204" pitchFamily="34" charset="-128"/>
              </a:rPr>
              <a:t>americaeast.com</a:t>
            </a:r>
            <a:r>
              <a:rPr lang="en-US" altLang="en-US" sz="2000" dirty="0">
                <a:latin typeface="Arial" panose="020B0604020202020204" pitchFamily="34" charset="0"/>
                <a:cs typeface="Arial Unicode MS" panose="020B0604020202020204" pitchFamily="34" charset="-128"/>
              </a:rPr>
              <a:t>/news/2022/6/6/2021-22_Commissioners-Cup.aspx</a:t>
            </a:r>
          </a:p>
        </p:txBody>
      </p:sp>
    </p:spTree>
    <p:extLst>
      <p:ext uri="{BB962C8B-B14F-4D97-AF65-F5344CB8AC3E}">
        <p14:creationId xmlns:p14="http://schemas.microsoft.com/office/powerpoint/2010/main" val="2316843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1A24B498-3126-4965-814C-1DD216404B3C}" type="slidenum">
              <a:rPr lang="en-US" altLang="en-US">
                <a:solidFill>
                  <a:srgbClr val="000000"/>
                </a:solidFill>
                <a:latin typeface="Times New Roman" panose="02020603050405020304" pitchFamily="18" charset="0"/>
              </a:rPr>
              <a:pPr eaLnBrk="1"/>
              <a:t>17</a:t>
            </a:fld>
            <a:endParaRPr lang="en-US" altLang="en-US" dirty="0">
              <a:solidFill>
                <a:srgbClr val="000000"/>
              </a:solidFill>
              <a:latin typeface="Times New Roman" panose="02020603050405020304" pitchFamily="18" charset="0"/>
            </a:endParaRPr>
          </a:p>
        </p:txBody>
      </p:sp>
      <p:sp>
        <p:nvSpPr>
          <p:cNvPr id="28673"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1A59F395-6A17-4327-A110-3A3C9286E429}" type="slidenum">
              <a:rPr lang="en-US" altLang="en-US">
                <a:solidFill>
                  <a:srgbClr val="000000"/>
                </a:solidFill>
                <a:latin typeface="Calibri" panose="020F0502020204030204" pitchFamily="34" charset="0"/>
              </a:rPr>
              <a:pPr hangingPunct="1">
                <a:lnSpc>
                  <a:spcPct val="100000"/>
                </a:lnSpc>
              </a:pPr>
              <a:t>17</a:t>
            </a:fld>
            <a:endParaRPr lang="en-US" altLang="en-US" dirty="0">
              <a:solidFill>
                <a:srgbClr val="000000"/>
              </a:solidFill>
              <a:latin typeface="Calibri" panose="020F0502020204030204" pitchFamily="34" charset="0"/>
            </a:endParaRPr>
          </a:p>
        </p:txBody>
      </p:sp>
      <p:sp>
        <p:nvSpPr>
          <p:cNvPr id="27652"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FC37DCA9-AE8C-4139-9945-1043329E2FFF}" type="slidenum">
              <a:rPr lang="en-US" altLang="en-US" sz="1200">
                <a:solidFill>
                  <a:srgbClr val="000000"/>
                </a:solidFill>
                <a:latin typeface="Times New Roman" panose="02020603050405020304" pitchFamily="18" charset="0"/>
              </a:rPr>
              <a:pPr algn="r" eaLnBrk="1" hangingPunct="1">
                <a:lnSpc>
                  <a:spcPct val="100000"/>
                </a:lnSpc>
              </a:pPr>
              <a:t>17</a:t>
            </a:fld>
            <a:endParaRPr lang="en-US" altLang="en-US" sz="1200" dirty="0">
              <a:solidFill>
                <a:srgbClr val="000000"/>
              </a:solidFill>
              <a:latin typeface="Times New Roman" panose="02020603050405020304" pitchFamily="18" charset="0"/>
            </a:endParaRPr>
          </a:p>
        </p:txBody>
      </p:sp>
      <p:sp>
        <p:nvSpPr>
          <p:cNvPr id="27653" name="Rectangle 3"/>
          <p:cNvSpPr>
            <a:spLocks noGrp="1" noRot="1" noChangeAspect="1" noChangeArrowheads="1" noTextEdit="1"/>
          </p:cNvSpPr>
          <p:nvPr>
            <p:ph type="sldImg"/>
          </p:nvPr>
        </p:nvSpPr>
        <p:spPr>
          <a:xfrm>
            <a:off x="1193800" y="701675"/>
            <a:ext cx="4613275" cy="3460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4"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2098157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2E040686-3BED-4E62-8748-5939AA33E34C}" type="slidenum">
              <a:rPr lang="en-US" altLang="en-US">
                <a:solidFill>
                  <a:srgbClr val="000000"/>
                </a:solidFill>
                <a:latin typeface="Times New Roman" panose="02020603050405020304" pitchFamily="18" charset="0"/>
              </a:rPr>
              <a:pPr eaLnBrk="1"/>
              <a:t>2</a:t>
            </a:fld>
            <a:endParaRPr lang="en-US" altLang="en-US" dirty="0">
              <a:solidFill>
                <a:srgbClr val="000000"/>
              </a:solidFill>
              <a:latin typeface="Times New Roman" panose="02020603050405020304" pitchFamily="18" charset="0"/>
            </a:endParaRPr>
          </a:p>
        </p:txBody>
      </p:sp>
      <p:sp>
        <p:nvSpPr>
          <p:cNvPr id="18433"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31777D91-E144-464E-BA57-D68E7BDB8146}" type="slidenum">
              <a:rPr lang="en-US" altLang="en-US">
                <a:solidFill>
                  <a:srgbClr val="000000"/>
                </a:solidFill>
                <a:latin typeface="Calibri" panose="020F0502020204030204" pitchFamily="34" charset="0"/>
              </a:rPr>
              <a:pPr hangingPunct="1">
                <a:lnSpc>
                  <a:spcPct val="100000"/>
                </a:lnSpc>
              </a:pPr>
              <a:t>2</a:t>
            </a:fld>
            <a:endParaRPr lang="en-US" altLang="en-US" dirty="0">
              <a:solidFill>
                <a:srgbClr val="000000"/>
              </a:solidFill>
              <a:latin typeface="Calibri" panose="020F0502020204030204" pitchFamily="34" charset="0"/>
            </a:endParaRPr>
          </a:p>
        </p:txBody>
      </p:sp>
      <p:sp>
        <p:nvSpPr>
          <p:cNvPr id="19460"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5D12249C-FB40-43CD-A3C9-9E34CB2EA143}" type="slidenum">
              <a:rPr lang="en-US" altLang="en-US" sz="1200">
                <a:solidFill>
                  <a:srgbClr val="000000"/>
                </a:solidFill>
                <a:latin typeface="Times New Roman" panose="02020603050405020304" pitchFamily="18" charset="0"/>
              </a:rPr>
              <a:pPr algn="r" eaLnBrk="1" hangingPunct="1">
                <a:lnSpc>
                  <a:spcPct val="100000"/>
                </a:lnSpc>
              </a:pPr>
              <a:t>2</a:t>
            </a:fld>
            <a:endParaRPr lang="en-US" altLang="en-US" sz="1200" dirty="0">
              <a:solidFill>
                <a:srgbClr val="000000"/>
              </a:solidFill>
              <a:latin typeface="Times New Roman" panose="02020603050405020304" pitchFamily="18" charset="0"/>
            </a:endParaRPr>
          </a:p>
        </p:txBody>
      </p:sp>
      <p:sp>
        <p:nvSpPr>
          <p:cNvPr id="19461" name="Rectangle 3"/>
          <p:cNvSpPr>
            <a:spLocks noGrp="1" noRot="1" noChangeAspect="1" noChangeArrowheads="1" noTextEdit="1"/>
          </p:cNvSpPr>
          <p:nvPr>
            <p:ph type="sldImg"/>
          </p:nvPr>
        </p:nvSpPr>
        <p:spPr>
          <a:xfrm>
            <a:off x="1195388" y="701675"/>
            <a:ext cx="4618037" cy="34639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2"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sz="1200" kern="1200" dirty="0">
                <a:solidFill>
                  <a:srgbClr val="000000"/>
                </a:solidFill>
                <a:effectLst/>
                <a:latin typeface="Times New Roman" pitchFamily="16" charset="0"/>
                <a:ea typeface="+mn-ea"/>
                <a:cs typeface="+mn-cs"/>
              </a:rPr>
              <a:t>Fall 2021 new freshman cohort SAT (with ACT conversion) = 1191</a:t>
            </a:r>
          </a:p>
          <a:p>
            <a:r>
              <a:rPr lang="en-US" sz="1200" kern="1200" dirty="0">
                <a:solidFill>
                  <a:srgbClr val="000000"/>
                </a:solidFill>
                <a:effectLst/>
                <a:latin typeface="Times New Roman" pitchFamily="16" charset="0"/>
                <a:ea typeface="+mn-ea"/>
                <a:cs typeface="+mn-cs"/>
              </a:rPr>
              <a:t>Fall 2021 new transfer cohort transfer college GPA = 3.2</a:t>
            </a:r>
          </a:p>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2035408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01F550A8-C3E9-43FC-9C18-E860A45CCD32}" type="slidenum">
              <a:rPr lang="en-US" altLang="en-US">
                <a:solidFill>
                  <a:srgbClr val="000000"/>
                </a:solidFill>
                <a:latin typeface="Times New Roman" panose="02020603050405020304" pitchFamily="18" charset="0"/>
              </a:rPr>
              <a:pPr eaLnBrk="1"/>
              <a:t>3</a:t>
            </a:fld>
            <a:endParaRPr lang="en-US" altLang="en-US" dirty="0">
              <a:solidFill>
                <a:srgbClr val="000000"/>
              </a:solidFill>
              <a:latin typeface="Times New Roman" panose="02020603050405020304" pitchFamily="18" charset="0"/>
            </a:endParaRPr>
          </a:p>
        </p:txBody>
      </p:sp>
      <p:sp>
        <p:nvSpPr>
          <p:cNvPr id="19457"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4F2CFEA5-CE24-4A8F-B20B-EBD25BDCC5F4}" type="slidenum">
              <a:rPr lang="en-US" altLang="en-US">
                <a:solidFill>
                  <a:srgbClr val="000000"/>
                </a:solidFill>
                <a:latin typeface="Calibri" panose="020F0502020204030204" pitchFamily="34" charset="0"/>
              </a:rPr>
              <a:pPr hangingPunct="1">
                <a:lnSpc>
                  <a:spcPct val="100000"/>
                </a:lnSpc>
              </a:pPr>
              <a:t>3</a:t>
            </a:fld>
            <a:endParaRPr lang="en-US" altLang="en-US" dirty="0">
              <a:solidFill>
                <a:srgbClr val="000000"/>
              </a:solidFill>
              <a:latin typeface="Calibri" panose="020F0502020204030204" pitchFamily="34" charset="0"/>
            </a:endParaRPr>
          </a:p>
        </p:txBody>
      </p:sp>
      <p:sp>
        <p:nvSpPr>
          <p:cNvPr id="20484"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A9BC2A08-C9D7-4460-A98C-2D0AD2C6B077}" type="slidenum">
              <a:rPr lang="en-US" altLang="en-US" sz="1200">
                <a:solidFill>
                  <a:srgbClr val="000000"/>
                </a:solidFill>
                <a:latin typeface="Times New Roman" panose="02020603050405020304" pitchFamily="18" charset="0"/>
              </a:rPr>
              <a:pPr algn="r" eaLnBrk="1" hangingPunct="1">
                <a:lnSpc>
                  <a:spcPct val="100000"/>
                </a:lnSpc>
              </a:pPr>
              <a:t>3</a:t>
            </a:fld>
            <a:endParaRPr lang="en-US" altLang="en-US" sz="1200" dirty="0">
              <a:solidFill>
                <a:srgbClr val="000000"/>
              </a:solidFill>
              <a:latin typeface="Times New Roman" panose="02020603050405020304" pitchFamily="18" charset="0"/>
            </a:endParaRPr>
          </a:p>
        </p:txBody>
      </p:sp>
      <p:sp>
        <p:nvSpPr>
          <p:cNvPr id="20485"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6"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525568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6605B19C-E625-4331-9138-89C42F679454}" type="slidenum">
              <a:rPr lang="en-US" altLang="en-US">
                <a:solidFill>
                  <a:srgbClr val="000000"/>
                </a:solidFill>
                <a:latin typeface="Times New Roman" panose="02020603050405020304" pitchFamily="18" charset="0"/>
              </a:rPr>
              <a:pPr eaLnBrk="1"/>
              <a:t>5</a:t>
            </a:fld>
            <a:endParaRPr lang="en-US" altLang="en-US" dirty="0">
              <a:solidFill>
                <a:srgbClr val="000000"/>
              </a:solidFill>
              <a:latin typeface="Times New Roman" panose="02020603050405020304" pitchFamily="18" charset="0"/>
            </a:endParaRPr>
          </a:p>
        </p:txBody>
      </p:sp>
      <p:sp>
        <p:nvSpPr>
          <p:cNvPr id="22529"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E1798398-A217-4D3D-BBBF-9F50625C7448}" type="slidenum">
              <a:rPr lang="en-US" altLang="en-US">
                <a:solidFill>
                  <a:srgbClr val="000000"/>
                </a:solidFill>
                <a:latin typeface="Calibri" panose="020F0502020204030204" pitchFamily="34" charset="0"/>
              </a:rPr>
              <a:pPr hangingPunct="1">
                <a:lnSpc>
                  <a:spcPct val="100000"/>
                </a:lnSpc>
              </a:pPr>
              <a:t>5</a:t>
            </a:fld>
            <a:endParaRPr lang="en-US" altLang="en-US" dirty="0">
              <a:solidFill>
                <a:srgbClr val="000000"/>
              </a:solidFill>
              <a:latin typeface="Calibri" panose="020F0502020204030204" pitchFamily="34" charset="0"/>
            </a:endParaRPr>
          </a:p>
        </p:txBody>
      </p:sp>
      <p:sp>
        <p:nvSpPr>
          <p:cNvPr id="22532"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C4C971B2-4E4D-48D1-82F5-A24DE2677171}" type="slidenum">
              <a:rPr lang="en-US" altLang="en-US" sz="1200">
                <a:solidFill>
                  <a:srgbClr val="000000"/>
                </a:solidFill>
                <a:latin typeface="Times New Roman" panose="02020603050405020304" pitchFamily="18" charset="0"/>
              </a:rPr>
              <a:pPr algn="r" eaLnBrk="1" hangingPunct="1">
                <a:lnSpc>
                  <a:spcPct val="100000"/>
                </a:lnSpc>
              </a:pPr>
              <a:t>5</a:t>
            </a:fld>
            <a:endParaRPr lang="en-US" altLang="en-US" sz="1200" dirty="0">
              <a:solidFill>
                <a:srgbClr val="000000"/>
              </a:solidFill>
              <a:latin typeface="Times New Roman" panose="02020603050405020304" pitchFamily="18" charset="0"/>
            </a:endParaRPr>
          </a:p>
        </p:txBody>
      </p:sp>
      <p:sp>
        <p:nvSpPr>
          <p:cNvPr id="22533"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4"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2977637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2525F5A3-842E-461D-B2D9-7BCFEE77198C}" type="slidenum">
              <a:rPr lang="en-US" altLang="en-US">
                <a:solidFill>
                  <a:srgbClr val="000000"/>
                </a:solidFill>
                <a:latin typeface="Times New Roman" panose="02020603050405020304" pitchFamily="18" charset="0"/>
              </a:rPr>
              <a:pPr eaLnBrk="1"/>
              <a:t>6</a:t>
            </a:fld>
            <a:endParaRPr lang="en-US" altLang="en-US" dirty="0">
              <a:solidFill>
                <a:srgbClr val="000000"/>
              </a:solidFill>
              <a:latin typeface="Times New Roman" panose="02020603050405020304" pitchFamily="18" charset="0"/>
            </a:endParaRPr>
          </a:p>
        </p:txBody>
      </p:sp>
      <p:sp>
        <p:nvSpPr>
          <p:cNvPr id="23555" name="Rectangle 1"/>
          <p:cNvSpPr>
            <a:spLocks noGrp="1" noRot="1" noChangeAspect="1" noChangeArrowheads="1" noTextEdit="1"/>
          </p:cNvSpPr>
          <p:nvPr>
            <p:ph type="sldImg"/>
          </p:nvPr>
        </p:nvSpPr>
        <p:spPr>
          <a:xfrm>
            <a:off x="1431925" y="771525"/>
            <a:ext cx="5081588" cy="3810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p:cNvSpPr>
            <a:spLocks noGrp="1" noChangeArrowheads="1"/>
          </p:cNvSpPr>
          <p:nvPr>
            <p:ph type="body" idx="1"/>
          </p:nvPr>
        </p:nvSpPr>
        <p:spPr>
          <a:xfrm>
            <a:off x="795338" y="4824413"/>
            <a:ext cx="6356350" cy="45720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584109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C99F6E9D-9D4C-4C49-B24D-8CA423DBFF39}" type="slidenum">
              <a:rPr lang="en-US" altLang="en-US">
                <a:solidFill>
                  <a:srgbClr val="000000"/>
                </a:solidFill>
                <a:latin typeface="Times New Roman" panose="02020603050405020304" pitchFamily="18" charset="0"/>
              </a:rPr>
              <a:pPr eaLnBrk="1"/>
              <a:t>7</a:t>
            </a:fld>
            <a:endParaRPr lang="en-US" altLang="en-US" dirty="0">
              <a:solidFill>
                <a:srgbClr val="000000"/>
              </a:solidFill>
              <a:latin typeface="Times New Roman" panose="02020603050405020304" pitchFamily="18" charset="0"/>
            </a:endParaRPr>
          </a:p>
        </p:txBody>
      </p:sp>
      <p:sp>
        <p:nvSpPr>
          <p:cNvPr id="25601"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8723073D-D013-45E1-A9FA-B31505E52829}" type="slidenum">
              <a:rPr lang="en-US" altLang="en-US">
                <a:solidFill>
                  <a:srgbClr val="000000"/>
                </a:solidFill>
                <a:latin typeface="Calibri" panose="020F0502020204030204" pitchFamily="34" charset="0"/>
              </a:rPr>
              <a:pPr hangingPunct="1">
                <a:lnSpc>
                  <a:spcPct val="100000"/>
                </a:lnSpc>
              </a:pPr>
              <a:t>7</a:t>
            </a:fld>
            <a:endParaRPr lang="en-US" altLang="en-US" dirty="0">
              <a:solidFill>
                <a:srgbClr val="000000"/>
              </a:solidFill>
              <a:latin typeface="Calibri" panose="020F0502020204030204" pitchFamily="34" charset="0"/>
            </a:endParaRPr>
          </a:p>
        </p:txBody>
      </p:sp>
      <p:sp>
        <p:nvSpPr>
          <p:cNvPr id="25604"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61B6777C-2FC8-4822-A89A-CE8311A83617}" type="slidenum">
              <a:rPr lang="en-US" altLang="en-US" sz="1200">
                <a:solidFill>
                  <a:srgbClr val="000000"/>
                </a:solidFill>
                <a:latin typeface="Times New Roman" panose="02020603050405020304" pitchFamily="18" charset="0"/>
              </a:rPr>
              <a:pPr algn="r" eaLnBrk="1" hangingPunct="1">
                <a:lnSpc>
                  <a:spcPct val="100000"/>
                </a:lnSpc>
              </a:pPr>
              <a:t>7</a:t>
            </a:fld>
            <a:endParaRPr lang="en-US" altLang="en-US" sz="1200" dirty="0">
              <a:solidFill>
                <a:srgbClr val="000000"/>
              </a:solidFill>
              <a:latin typeface="Times New Roman" panose="02020603050405020304" pitchFamily="18" charset="0"/>
            </a:endParaRPr>
          </a:p>
        </p:txBody>
      </p:sp>
      <p:sp>
        <p:nvSpPr>
          <p:cNvPr id="25605"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6"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2456352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C99F6E9D-9D4C-4C49-B24D-8CA423DBFF39}" type="slidenum">
              <a:rPr lang="en-US" altLang="en-US">
                <a:solidFill>
                  <a:srgbClr val="000000"/>
                </a:solidFill>
                <a:latin typeface="Times New Roman" panose="02020603050405020304" pitchFamily="18" charset="0"/>
              </a:rPr>
              <a:pPr eaLnBrk="1"/>
              <a:t>8</a:t>
            </a:fld>
            <a:endParaRPr lang="en-US" altLang="en-US" dirty="0">
              <a:solidFill>
                <a:srgbClr val="000000"/>
              </a:solidFill>
              <a:latin typeface="Times New Roman" panose="02020603050405020304" pitchFamily="18" charset="0"/>
            </a:endParaRPr>
          </a:p>
        </p:txBody>
      </p:sp>
      <p:sp>
        <p:nvSpPr>
          <p:cNvPr id="25601"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8723073D-D013-45E1-A9FA-B31505E52829}" type="slidenum">
              <a:rPr lang="en-US" altLang="en-US">
                <a:solidFill>
                  <a:srgbClr val="000000"/>
                </a:solidFill>
                <a:latin typeface="Calibri" panose="020F0502020204030204" pitchFamily="34" charset="0"/>
              </a:rPr>
              <a:pPr hangingPunct="1">
                <a:lnSpc>
                  <a:spcPct val="100000"/>
                </a:lnSpc>
              </a:pPr>
              <a:t>8</a:t>
            </a:fld>
            <a:endParaRPr lang="en-US" altLang="en-US" dirty="0">
              <a:solidFill>
                <a:srgbClr val="000000"/>
              </a:solidFill>
              <a:latin typeface="Calibri" panose="020F0502020204030204" pitchFamily="34" charset="0"/>
            </a:endParaRPr>
          </a:p>
        </p:txBody>
      </p:sp>
      <p:sp>
        <p:nvSpPr>
          <p:cNvPr id="25604"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61B6777C-2FC8-4822-A89A-CE8311A83617}" type="slidenum">
              <a:rPr lang="en-US" altLang="en-US" sz="1200">
                <a:solidFill>
                  <a:srgbClr val="000000"/>
                </a:solidFill>
                <a:latin typeface="Times New Roman" panose="02020603050405020304" pitchFamily="18" charset="0"/>
              </a:rPr>
              <a:pPr algn="r" eaLnBrk="1" hangingPunct="1">
                <a:lnSpc>
                  <a:spcPct val="100000"/>
                </a:lnSpc>
              </a:pPr>
              <a:t>8</a:t>
            </a:fld>
            <a:endParaRPr lang="en-US" altLang="en-US" sz="1200" dirty="0">
              <a:solidFill>
                <a:srgbClr val="000000"/>
              </a:solidFill>
              <a:latin typeface="Times New Roman" panose="02020603050405020304" pitchFamily="18" charset="0"/>
            </a:endParaRPr>
          </a:p>
        </p:txBody>
      </p:sp>
      <p:sp>
        <p:nvSpPr>
          <p:cNvPr id="25605"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6"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3223821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CED0AAAC-8BF2-47B0-B375-9B3F18E5F147}" type="slidenum">
              <a:rPr lang="en-US" altLang="en-US">
                <a:solidFill>
                  <a:srgbClr val="000000"/>
                </a:solidFill>
                <a:latin typeface="Times New Roman" panose="02020603050405020304" pitchFamily="18" charset="0"/>
              </a:rPr>
              <a:pPr eaLnBrk="1"/>
              <a:t>10</a:t>
            </a:fld>
            <a:endParaRPr lang="en-US" altLang="en-US" dirty="0">
              <a:solidFill>
                <a:srgbClr val="000000"/>
              </a:solidFill>
              <a:latin typeface="Times New Roman" panose="02020603050405020304" pitchFamily="18" charset="0"/>
            </a:endParaRPr>
          </a:p>
        </p:txBody>
      </p:sp>
      <p:sp>
        <p:nvSpPr>
          <p:cNvPr id="26625"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FAB56D8C-2070-4D66-B6AE-8D3B3CEAB782}" type="slidenum">
              <a:rPr lang="en-US" altLang="en-US">
                <a:solidFill>
                  <a:srgbClr val="000000"/>
                </a:solidFill>
                <a:latin typeface="Calibri" panose="020F0502020204030204" pitchFamily="34" charset="0"/>
              </a:rPr>
              <a:pPr hangingPunct="1">
                <a:lnSpc>
                  <a:spcPct val="100000"/>
                </a:lnSpc>
              </a:pPr>
              <a:t>10</a:t>
            </a:fld>
            <a:endParaRPr lang="en-US" altLang="en-US" dirty="0">
              <a:solidFill>
                <a:srgbClr val="000000"/>
              </a:solidFill>
              <a:latin typeface="Calibri" panose="020F0502020204030204" pitchFamily="34" charset="0"/>
            </a:endParaRPr>
          </a:p>
        </p:txBody>
      </p:sp>
      <p:sp>
        <p:nvSpPr>
          <p:cNvPr id="26628"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AD5C610C-2B0D-4B19-8962-9A23E5908C69}" type="slidenum">
              <a:rPr lang="en-US" altLang="en-US" sz="1200">
                <a:solidFill>
                  <a:srgbClr val="000000"/>
                </a:solidFill>
                <a:latin typeface="Times New Roman" panose="02020603050405020304" pitchFamily="18" charset="0"/>
              </a:rPr>
              <a:pPr algn="r" eaLnBrk="1" hangingPunct="1">
                <a:lnSpc>
                  <a:spcPct val="100000"/>
                </a:lnSpc>
              </a:pPr>
              <a:t>10</a:t>
            </a:fld>
            <a:endParaRPr lang="en-US" altLang="en-US" sz="1200" dirty="0">
              <a:solidFill>
                <a:srgbClr val="000000"/>
              </a:solidFill>
              <a:latin typeface="Times New Roman" panose="02020603050405020304" pitchFamily="18" charset="0"/>
            </a:endParaRPr>
          </a:p>
        </p:txBody>
      </p:sp>
      <p:sp>
        <p:nvSpPr>
          <p:cNvPr id="26629"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30"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sz="3200" dirty="0"/>
              <a:t>The student-athlete graduation rate calculated directly based on the Integrated Postsecondary Education Data System Graduation Rates Survey, which is the methodology the U.S. Department of Education requires, is the proportion of first-year, full-time student-athletes who entered a school on athletics aid and graduated from that institution within six years. This federal rate does not account for students who transfer from their original college or university and graduate elsewhere; they are considered nongraduates at both the college they left and the one from which they eventually graduate.  </a:t>
            </a:r>
          </a:p>
          <a:p>
            <a:r>
              <a:rPr lang="en-US" sz="3200" dirty="0"/>
              <a:t>NCAA members, particularly presidents and chancellors, asked the NCAA in the early 2000s to develop a measure of student-athlete graduation success that more accurately reflects modern-day patterns of student enrollment and transfer. As a result, the NCAA created the Graduation Success Rate (GSR) for Division I and the Academic Success Rate (ASR) for Division II.</a:t>
            </a:r>
          </a:p>
          <a:p>
            <a:r>
              <a:rPr lang="en-US" sz="3200" dirty="0"/>
              <a:t>The NCAA GSR differs from the federal calculation in two important ways. First, the GSR holds colleges accountable for those student-athletes who transfer to their school. Second, the GSR does not penalize colleges whose student-athletes leave the institution in good academic standing. The Division II ASR additionally includes student-athletes who did not receive athletics aid but did participate in athletics their first year at the school.</a:t>
            </a:r>
          </a:p>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1044986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1A24B498-3126-4965-814C-1DD216404B3C}" type="slidenum">
              <a:rPr lang="en-US" altLang="en-US">
                <a:solidFill>
                  <a:srgbClr val="000000"/>
                </a:solidFill>
                <a:latin typeface="Times New Roman" panose="02020603050405020304" pitchFamily="18" charset="0"/>
              </a:rPr>
              <a:pPr eaLnBrk="1"/>
              <a:t>11</a:t>
            </a:fld>
            <a:endParaRPr lang="en-US" altLang="en-US" dirty="0">
              <a:solidFill>
                <a:srgbClr val="000000"/>
              </a:solidFill>
              <a:latin typeface="Times New Roman" panose="02020603050405020304" pitchFamily="18" charset="0"/>
            </a:endParaRPr>
          </a:p>
        </p:txBody>
      </p:sp>
      <p:sp>
        <p:nvSpPr>
          <p:cNvPr id="28673"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1A59F395-6A17-4327-A110-3A3C9286E429}" type="slidenum">
              <a:rPr lang="en-US" altLang="en-US">
                <a:solidFill>
                  <a:srgbClr val="000000"/>
                </a:solidFill>
                <a:latin typeface="Calibri" panose="020F0502020204030204" pitchFamily="34" charset="0"/>
              </a:rPr>
              <a:pPr hangingPunct="1">
                <a:lnSpc>
                  <a:spcPct val="100000"/>
                </a:lnSpc>
              </a:pPr>
              <a:t>11</a:t>
            </a:fld>
            <a:endParaRPr lang="en-US" altLang="en-US" dirty="0">
              <a:solidFill>
                <a:srgbClr val="000000"/>
              </a:solidFill>
              <a:latin typeface="Calibri" panose="020F0502020204030204" pitchFamily="34" charset="0"/>
            </a:endParaRPr>
          </a:p>
        </p:txBody>
      </p:sp>
      <p:sp>
        <p:nvSpPr>
          <p:cNvPr id="27652"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FC37DCA9-AE8C-4139-9945-1043329E2FFF}" type="slidenum">
              <a:rPr lang="en-US" altLang="en-US" sz="1200">
                <a:solidFill>
                  <a:srgbClr val="000000"/>
                </a:solidFill>
                <a:latin typeface="Times New Roman" panose="02020603050405020304" pitchFamily="18" charset="0"/>
              </a:rPr>
              <a:pPr algn="r" eaLnBrk="1" hangingPunct="1">
                <a:lnSpc>
                  <a:spcPct val="100000"/>
                </a:lnSpc>
              </a:pPr>
              <a:t>11</a:t>
            </a:fld>
            <a:endParaRPr lang="en-US" altLang="en-US" sz="1200" dirty="0">
              <a:solidFill>
                <a:srgbClr val="000000"/>
              </a:solidFill>
              <a:latin typeface="Times New Roman" panose="02020603050405020304" pitchFamily="18" charset="0"/>
            </a:endParaRPr>
          </a:p>
        </p:txBody>
      </p:sp>
      <p:sp>
        <p:nvSpPr>
          <p:cNvPr id="27653" name="Rectangle 3"/>
          <p:cNvSpPr>
            <a:spLocks noGrp="1" noRot="1" noChangeAspect="1" noChangeArrowheads="1" noTextEdit="1"/>
          </p:cNvSpPr>
          <p:nvPr>
            <p:ph type="sldImg"/>
          </p:nvPr>
        </p:nvSpPr>
        <p:spPr>
          <a:xfrm>
            <a:off x="1193800" y="701675"/>
            <a:ext cx="4613275" cy="3460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4"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sz="3200" dirty="0"/>
              <a:t>The APR is calculated as follows:</a:t>
            </a:r>
          </a:p>
          <a:p>
            <a:pPr>
              <a:buFont typeface="Arial" panose="020B0604020202020204" pitchFamily="34" charset="0"/>
              <a:buChar char="•"/>
            </a:pPr>
            <a:r>
              <a:rPr lang="en-US" sz="3200" dirty="0"/>
              <a:t>Each student-athlete receiving athletically related financial aid earns one point for staying in school and one point for being academically eligible.</a:t>
            </a:r>
          </a:p>
          <a:p>
            <a:pPr>
              <a:buFont typeface="Arial" panose="020B0604020202020204" pitchFamily="34" charset="0"/>
              <a:buChar char="•"/>
            </a:pPr>
            <a:r>
              <a:rPr lang="en-US" sz="3200" dirty="0"/>
              <a:t>A team’s total points are divided by points possible and then multiplied by 1,000 to equal the team’s Academic Progress Rate.</a:t>
            </a:r>
          </a:p>
          <a:p>
            <a:pPr>
              <a:buFont typeface="Arial" panose="020B0604020202020204" pitchFamily="34" charset="0"/>
              <a:buChar char="•"/>
            </a:pPr>
            <a:r>
              <a:rPr lang="en-US" sz="3200" dirty="0"/>
              <a:t>In addition to a team’s current-year APR, its rolling four-year APR is also used to determine accountability.</a:t>
            </a:r>
          </a:p>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700324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F8391671-0452-498F-9AE2-925E4F45A1B8}" type="slidenum">
              <a:rPr lang="en-US" altLang="en-US"/>
              <a:pPr/>
              <a:t>‹#›</a:t>
            </a:fld>
            <a:endParaRPr lang="en-US" altLang="en-US" dirty="0"/>
          </a:p>
        </p:txBody>
      </p:sp>
    </p:spTree>
    <p:extLst>
      <p:ext uri="{BB962C8B-B14F-4D97-AF65-F5344CB8AC3E}">
        <p14:creationId xmlns:p14="http://schemas.microsoft.com/office/powerpoint/2010/main" val="397484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2FC912BE-A6BF-465F-9185-9BAFAE0B6BE2}" type="slidenum">
              <a:rPr lang="en-US" altLang="en-US"/>
              <a:pPr/>
              <a:t>‹#›</a:t>
            </a:fld>
            <a:endParaRPr lang="en-US" altLang="en-US" dirty="0"/>
          </a:p>
        </p:txBody>
      </p:sp>
    </p:spTree>
    <p:extLst>
      <p:ext uri="{BB962C8B-B14F-4D97-AF65-F5344CB8AC3E}">
        <p14:creationId xmlns:p14="http://schemas.microsoft.com/office/powerpoint/2010/main" val="162180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5813" cy="58562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3050"/>
            <a:ext cx="6019800" cy="5856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C47A0DF4-82F4-4E46-B72D-79503DEB9201}" type="slidenum">
              <a:rPr lang="en-US" altLang="en-US"/>
              <a:pPr/>
              <a:t>‹#›</a:t>
            </a:fld>
            <a:endParaRPr lang="en-US" altLang="en-US" dirty="0"/>
          </a:p>
        </p:txBody>
      </p:sp>
    </p:spTree>
    <p:extLst>
      <p:ext uri="{BB962C8B-B14F-4D97-AF65-F5344CB8AC3E}">
        <p14:creationId xmlns:p14="http://schemas.microsoft.com/office/powerpoint/2010/main" val="2606265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8D39D03A-DAD9-4BBC-986E-D04CF1EC6DFD}" type="slidenum">
              <a:rPr lang="en-US" altLang="en-US"/>
              <a:pPr/>
              <a:t>‹#›</a:t>
            </a:fld>
            <a:endParaRPr lang="en-US" altLang="en-US" dirty="0"/>
          </a:p>
        </p:txBody>
      </p:sp>
    </p:spTree>
    <p:extLst>
      <p:ext uri="{BB962C8B-B14F-4D97-AF65-F5344CB8AC3E}">
        <p14:creationId xmlns:p14="http://schemas.microsoft.com/office/powerpoint/2010/main" val="1942924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EBDEB959-5ED0-4DEF-8F6C-2EE899668608}" type="slidenum">
              <a:rPr lang="en-US" altLang="en-US"/>
              <a:pPr/>
              <a:t>‹#›</a:t>
            </a:fld>
            <a:endParaRPr lang="en-US" altLang="en-US" dirty="0"/>
          </a:p>
        </p:txBody>
      </p:sp>
    </p:spTree>
    <p:extLst>
      <p:ext uri="{BB962C8B-B14F-4D97-AF65-F5344CB8AC3E}">
        <p14:creationId xmlns:p14="http://schemas.microsoft.com/office/powerpoint/2010/main" val="4030992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A7678FD1-0D4F-4DD7-A2F9-D283AC51659C}" type="slidenum">
              <a:rPr lang="en-US" altLang="en-US"/>
              <a:pPr/>
              <a:t>‹#›</a:t>
            </a:fld>
            <a:endParaRPr lang="en-US" altLang="en-US" dirty="0"/>
          </a:p>
        </p:txBody>
      </p:sp>
    </p:spTree>
    <p:extLst>
      <p:ext uri="{BB962C8B-B14F-4D97-AF65-F5344CB8AC3E}">
        <p14:creationId xmlns:p14="http://schemas.microsoft.com/office/powerpoint/2010/main" val="2819017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pPr>
              <a:defRPr/>
            </a:pPr>
            <a:r>
              <a:rPr lang="en-US" dirty="0"/>
              <a:t>4/3/13</a:t>
            </a:r>
          </a:p>
        </p:txBody>
      </p:sp>
      <p:sp>
        <p:nvSpPr>
          <p:cNvPr id="6" name="Rectangle 5"/>
          <p:cNvSpPr>
            <a:spLocks noGrp="1" noChangeArrowheads="1"/>
          </p:cNvSpPr>
          <p:nvPr>
            <p:ph type="sldNum" idx="11"/>
          </p:nvPr>
        </p:nvSpPr>
        <p:spPr>
          <a:ln/>
        </p:spPr>
        <p:txBody>
          <a:bodyPr/>
          <a:lstStyle>
            <a:lvl1pPr>
              <a:defRPr/>
            </a:lvl1pPr>
          </a:lstStyle>
          <a:p>
            <a:fld id="{EF45F3D1-8C73-41AC-9DB3-1471A273CDEF}" type="slidenum">
              <a:rPr lang="en-US" altLang="en-US"/>
              <a:pPr/>
              <a:t>‹#›</a:t>
            </a:fld>
            <a:endParaRPr lang="en-US" altLang="en-US" dirty="0"/>
          </a:p>
        </p:txBody>
      </p:sp>
    </p:spTree>
    <p:extLst>
      <p:ext uri="{BB962C8B-B14F-4D97-AF65-F5344CB8AC3E}">
        <p14:creationId xmlns:p14="http://schemas.microsoft.com/office/powerpoint/2010/main" val="212556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idx="10"/>
          </p:nvPr>
        </p:nvSpPr>
        <p:spPr>
          <a:ln/>
        </p:spPr>
        <p:txBody>
          <a:bodyPr/>
          <a:lstStyle>
            <a:lvl1pPr>
              <a:defRPr/>
            </a:lvl1pPr>
          </a:lstStyle>
          <a:p>
            <a:pPr>
              <a:defRPr/>
            </a:pPr>
            <a:r>
              <a:rPr lang="en-US" dirty="0"/>
              <a:t>4/3/13</a:t>
            </a:r>
          </a:p>
        </p:txBody>
      </p:sp>
      <p:sp>
        <p:nvSpPr>
          <p:cNvPr id="8" name="Rectangle 5"/>
          <p:cNvSpPr>
            <a:spLocks noGrp="1" noChangeArrowheads="1"/>
          </p:cNvSpPr>
          <p:nvPr>
            <p:ph type="sldNum" idx="11"/>
          </p:nvPr>
        </p:nvSpPr>
        <p:spPr>
          <a:ln/>
        </p:spPr>
        <p:txBody>
          <a:bodyPr/>
          <a:lstStyle>
            <a:lvl1pPr>
              <a:defRPr/>
            </a:lvl1pPr>
          </a:lstStyle>
          <a:p>
            <a:fld id="{0F95D500-DC51-4E20-965B-B9E6BDD3C67D}" type="slidenum">
              <a:rPr lang="en-US" altLang="en-US"/>
              <a:pPr/>
              <a:t>‹#›</a:t>
            </a:fld>
            <a:endParaRPr lang="en-US" altLang="en-US" dirty="0"/>
          </a:p>
        </p:txBody>
      </p:sp>
    </p:spTree>
    <p:extLst>
      <p:ext uri="{BB962C8B-B14F-4D97-AF65-F5344CB8AC3E}">
        <p14:creationId xmlns:p14="http://schemas.microsoft.com/office/powerpoint/2010/main" val="3322675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r>
              <a:rPr lang="en-US" dirty="0"/>
              <a:t>4/3/13</a:t>
            </a:r>
          </a:p>
        </p:txBody>
      </p:sp>
      <p:sp>
        <p:nvSpPr>
          <p:cNvPr id="4" name="Rectangle 5"/>
          <p:cNvSpPr>
            <a:spLocks noGrp="1" noChangeArrowheads="1"/>
          </p:cNvSpPr>
          <p:nvPr>
            <p:ph type="sldNum" idx="11"/>
          </p:nvPr>
        </p:nvSpPr>
        <p:spPr>
          <a:ln/>
        </p:spPr>
        <p:txBody>
          <a:bodyPr/>
          <a:lstStyle>
            <a:lvl1pPr>
              <a:defRPr/>
            </a:lvl1pPr>
          </a:lstStyle>
          <a:p>
            <a:fld id="{955B236A-3542-405B-8047-CC9C610EF0F3}" type="slidenum">
              <a:rPr lang="en-US" altLang="en-US"/>
              <a:pPr/>
              <a:t>‹#›</a:t>
            </a:fld>
            <a:endParaRPr lang="en-US" altLang="en-US" dirty="0"/>
          </a:p>
        </p:txBody>
      </p:sp>
    </p:spTree>
    <p:extLst>
      <p:ext uri="{BB962C8B-B14F-4D97-AF65-F5344CB8AC3E}">
        <p14:creationId xmlns:p14="http://schemas.microsoft.com/office/powerpoint/2010/main" val="3709328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a:t>4/3/13</a:t>
            </a:r>
          </a:p>
        </p:txBody>
      </p:sp>
      <p:sp>
        <p:nvSpPr>
          <p:cNvPr id="3" name="Rectangle 5"/>
          <p:cNvSpPr>
            <a:spLocks noGrp="1" noChangeArrowheads="1"/>
          </p:cNvSpPr>
          <p:nvPr>
            <p:ph type="sldNum" idx="11"/>
          </p:nvPr>
        </p:nvSpPr>
        <p:spPr>
          <a:ln/>
        </p:spPr>
        <p:txBody>
          <a:bodyPr/>
          <a:lstStyle>
            <a:lvl1pPr>
              <a:defRPr/>
            </a:lvl1pPr>
          </a:lstStyle>
          <a:p>
            <a:fld id="{A5469F3D-5258-4113-B334-108F6D2BEF41}" type="slidenum">
              <a:rPr lang="en-US" altLang="en-US"/>
              <a:pPr/>
              <a:t>‹#›</a:t>
            </a:fld>
            <a:endParaRPr lang="en-US" altLang="en-US" dirty="0"/>
          </a:p>
        </p:txBody>
      </p:sp>
    </p:spTree>
    <p:extLst>
      <p:ext uri="{BB962C8B-B14F-4D97-AF65-F5344CB8AC3E}">
        <p14:creationId xmlns:p14="http://schemas.microsoft.com/office/powerpoint/2010/main" val="3807547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dirty="0"/>
              <a:t>4/3/13</a:t>
            </a:r>
          </a:p>
        </p:txBody>
      </p:sp>
      <p:sp>
        <p:nvSpPr>
          <p:cNvPr id="6" name="Rectangle 5"/>
          <p:cNvSpPr>
            <a:spLocks noGrp="1" noChangeArrowheads="1"/>
          </p:cNvSpPr>
          <p:nvPr>
            <p:ph type="sldNum" idx="11"/>
          </p:nvPr>
        </p:nvSpPr>
        <p:spPr>
          <a:ln/>
        </p:spPr>
        <p:txBody>
          <a:bodyPr/>
          <a:lstStyle>
            <a:lvl1pPr>
              <a:defRPr/>
            </a:lvl1pPr>
          </a:lstStyle>
          <a:p>
            <a:fld id="{9D7A177C-3019-42B1-A2F1-445006D79845}" type="slidenum">
              <a:rPr lang="en-US" altLang="en-US"/>
              <a:pPr/>
              <a:t>‹#›</a:t>
            </a:fld>
            <a:endParaRPr lang="en-US" altLang="en-US" dirty="0"/>
          </a:p>
        </p:txBody>
      </p:sp>
    </p:spTree>
    <p:extLst>
      <p:ext uri="{BB962C8B-B14F-4D97-AF65-F5344CB8AC3E}">
        <p14:creationId xmlns:p14="http://schemas.microsoft.com/office/powerpoint/2010/main" val="389297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B3D4D5D9-5B84-4A04-94FD-FFCF056C0AD8}" type="slidenum">
              <a:rPr lang="en-US" altLang="en-US"/>
              <a:pPr/>
              <a:t>‹#›</a:t>
            </a:fld>
            <a:endParaRPr lang="en-US" altLang="en-US" dirty="0"/>
          </a:p>
        </p:txBody>
      </p:sp>
    </p:spTree>
    <p:extLst>
      <p:ext uri="{BB962C8B-B14F-4D97-AF65-F5344CB8AC3E}">
        <p14:creationId xmlns:p14="http://schemas.microsoft.com/office/powerpoint/2010/main" val="7547315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dirty="0"/>
              <a:t>4/3/13</a:t>
            </a:r>
          </a:p>
        </p:txBody>
      </p:sp>
      <p:sp>
        <p:nvSpPr>
          <p:cNvPr id="6" name="Rectangle 5"/>
          <p:cNvSpPr>
            <a:spLocks noGrp="1" noChangeArrowheads="1"/>
          </p:cNvSpPr>
          <p:nvPr>
            <p:ph type="sldNum" idx="11"/>
          </p:nvPr>
        </p:nvSpPr>
        <p:spPr>
          <a:ln/>
        </p:spPr>
        <p:txBody>
          <a:bodyPr/>
          <a:lstStyle>
            <a:lvl1pPr>
              <a:defRPr/>
            </a:lvl1pPr>
          </a:lstStyle>
          <a:p>
            <a:fld id="{A36E8E12-7B62-4A25-96AE-DFC220C9685E}" type="slidenum">
              <a:rPr lang="en-US" altLang="en-US"/>
              <a:pPr/>
              <a:t>‹#›</a:t>
            </a:fld>
            <a:endParaRPr lang="en-US" altLang="en-US" dirty="0"/>
          </a:p>
        </p:txBody>
      </p:sp>
    </p:spTree>
    <p:extLst>
      <p:ext uri="{BB962C8B-B14F-4D97-AF65-F5344CB8AC3E}">
        <p14:creationId xmlns:p14="http://schemas.microsoft.com/office/powerpoint/2010/main" val="2031508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7D088092-A8C3-4FDD-9EE9-5B84A77DE7D7}" type="slidenum">
              <a:rPr lang="en-US" altLang="en-US"/>
              <a:pPr/>
              <a:t>‹#›</a:t>
            </a:fld>
            <a:endParaRPr lang="en-US" altLang="en-US" dirty="0"/>
          </a:p>
        </p:txBody>
      </p:sp>
    </p:spTree>
    <p:extLst>
      <p:ext uri="{BB962C8B-B14F-4D97-AF65-F5344CB8AC3E}">
        <p14:creationId xmlns:p14="http://schemas.microsoft.com/office/powerpoint/2010/main" val="14491533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C3E4C572-1BE4-4858-B33C-6BF5546B12FA}" type="slidenum">
              <a:rPr lang="en-US" altLang="en-US"/>
              <a:pPr/>
              <a:t>‹#›</a:t>
            </a:fld>
            <a:endParaRPr lang="en-US" altLang="en-US" dirty="0"/>
          </a:p>
        </p:txBody>
      </p:sp>
    </p:spTree>
    <p:extLst>
      <p:ext uri="{BB962C8B-B14F-4D97-AF65-F5344CB8AC3E}">
        <p14:creationId xmlns:p14="http://schemas.microsoft.com/office/powerpoint/2010/main" val="137663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CE48F853-5601-45F5-8EF3-6620603E88E4}" type="slidenum">
              <a:rPr lang="en-US" altLang="en-US"/>
              <a:pPr/>
              <a:t>‹#›</a:t>
            </a:fld>
            <a:endParaRPr lang="en-US" altLang="en-US" dirty="0"/>
          </a:p>
        </p:txBody>
      </p:sp>
    </p:spTree>
    <p:extLst>
      <p:ext uri="{BB962C8B-B14F-4D97-AF65-F5344CB8AC3E}">
        <p14:creationId xmlns:p14="http://schemas.microsoft.com/office/powerpoint/2010/main" val="85442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
          <p:cNvSpPr>
            <a:spLocks noGrp="1" noChangeArrowheads="1"/>
          </p:cNvSpPr>
          <p:nvPr>
            <p:ph type="dt" idx="10"/>
          </p:nvPr>
        </p:nvSpPr>
        <p:spPr>
          <a:ln/>
        </p:spPr>
        <p:txBody>
          <a:bodyPr/>
          <a:lstStyle>
            <a:lvl1pPr>
              <a:defRPr/>
            </a:lvl1pPr>
          </a:lstStyle>
          <a:p>
            <a:pPr>
              <a:defRPr/>
            </a:pPr>
            <a:r>
              <a:rPr lang="en-US" dirty="0"/>
              <a:t>4/3/13</a:t>
            </a:r>
          </a:p>
        </p:txBody>
      </p:sp>
      <p:sp>
        <p:nvSpPr>
          <p:cNvPr id="6" name="Rectangle 3"/>
          <p:cNvSpPr>
            <a:spLocks noGrp="1" noChangeArrowheads="1"/>
          </p:cNvSpPr>
          <p:nvPr>
            <p:ph type="sldNum" idx="11"/>
          </p:nvPr>
        </p:nvSpPr>
        <p:spPr>
          <a:ln/>
        </p:spPr>
        <p:txBody>
          <a:bodyPr/>
          <a:lstStyle>
            <a:lvl1pPr>
              <a:defRPr/>
            </a:lvl1pPr>
          </a:lstStyle>
          <a:p>
            <a:fld id="{D79D63BA-52B8-40FE-B28E-A2E440F287A0}" type="slidenum">
              <a:rPr lang="en-US" altLang="en-US"/>
              <a:pPr/>
              <a:t>‹#›</a:t>
            </a:fld>
            <a:endParaRPr lang="en-US" altLang="en-US" dirty="0"/>
          </a:p>
        </p:txBody>
      </p:sp>
    </p:spTree>
    <p:extLst>
      <p:ext uri="{BB962C8B-B14F-4D97-AF65-F5344CB8AC3E}">
        <p14:creationId xmlns:p14="http://schemas.microsoft.com/office/powerpoint/2010/main" val="216445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
          <p:cNvSpPr>
            <a:spLocks noGrp="1" noChangeArrowheads="1"/>
          </p:cNvSpPr>
          <p:nvPr>
            <p:ph type="dt" idx="10"/>
          </p:nvPr>
        </p:nvSpPr>
        <p:spPr>
          <a:ln/>
        </p:spPr>
        <p:txBody>
          <a:bodyPr/>
          <a:lstStyle>
            <a:lvl1pPr>
              <a:defRPr/>
            </a:lvl1pPr>
          </a:lstStyle>
          <a:p>
            <a:pPr>
              <a:defRPr/>
            </a:pPr>
            <a:r>
              <a:rPr lang="en-US" dirty="0"/>
              <a:t>4/3/13</a:t>
            </a:r>
          </a:p>
        </p:txBody>
      </p:sp>
      <p:sp>
        <p:nvSpPr>
          <p:cNvPr id="8" name="Rectangle 3"/>
          <p:cNvSpPr>
            <a:spLocks noGrp="1" noChangeArrowheads="1"/>
          </p:cNvSpPr>
          <p:nvPr>
            <p:ph type="sldNum" idx="11"/>
          </p:nvPr>
        </p:nvSpPr>
        <p:spPr>
          <a:ln/>
        </p:spPr>
        <p:txBody>
          <a:bodyPr/>
          <a:lstStyle>
            <a:lvl1pPr>
              <a:defRPr/>
            </a:lvl1pPr>
          </a:lstStyle>
          <a:p>
            <a:fld id="{B29EA3D9-414C-48DB-9D36-21B41386F2C6}" type="slidenum">
              <a:rPr lang="en-US" altLang="en-US"/>
              <a:pPr/>
              <a:t>‹#›</a:t>
            </a:fld>
            <a:endParaRPr lang="en-US" altLang="en-US" dirty="0"/>
          </a:p>
        </p:txBody>
      </p:sp>
    </p:spTree>
    <p:extLst>
      <p:ext uri="{BB962C8B-B14F-4D97-AF65-F5344CB8AC3E}">
        <p14:creationId xmlns:p14="http://schemas.microsoft.com/office/powerpoint/2010/main" val="9494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
          <p:cNvSpPr>
            <a:spLocks noGrp="1" noChangeArrowheads="1"/>
          </p:cNvSpPr>
          <p:nvPr>
            <p:ph type="dt" idx="10"/>
          </p:nvPr>
        </p:nvSpPr>
        <p:spPr>
          <a:ln/>
        </p:spPr>
        <p:txBody>
          <a:bodyPr/>
          <a:lstStyle>
            <a:lvl1pPr>
              <a:defRPr/>
            </a:lvl1pPr>
          </a:lstStyle>
          <a:p>
            <a:pPr>
              <a:defRPr/>
            </a:pPr>
            <a:r>
              <a:rPr lang="en-US" dirty="0"/>
              <a:t>4/3/13</a:t>
            </a:r>
          </a:p>
        </p:txBody>
      </p:sp>
      <p:sp>
        <p:nvSpPr>
          <p:cNvPr id="4" name="Rectangle 3"/>
          <p:cNvSpPr>
            <a:spLocks noGrp="1" noChangeArrowheads="1"/>
          </p:cNvSpPr>
          <p:nvPr>
            <p:ph type="sldNum" idx="11"/>
          </p:nvPr>
        </p:nvSpPr>
        <p:spPr>
          <a:ln/>
        </p:spPr>
        <p:txBody>
          <a:bodyPr/>
          <a:lstStyle>
            <a:lvl1pPr>
              <a:defRPr/>
            </a:lvl1pPr>
          </a:lstStyle>
          <a:p>
            <a:fld id="{B741CC99-2B1A-4A05-8112-3DC8A37139FE}" type="slidenum">
              <a:rPr lang="en-US" altLang="en-US"/>
              <a:pPr/>
              <a:t>‹#›</a:t>
            </a:fld>
            <a:endParaRPr lang="en-US" altLang="en-US" dirty="0"/>
          </a:p>
        </p:txBody>
      </p:sp>
    </p:spTree>
    <p:extLst>
      <p:ext uri="{BB962C8B-B14F-4D97-AF65-F5344CB8AC3E}">
        <p14:creationId xmlns:p14="http://schemas.microsoft.com/office/powerpoint/2010/main" val="195725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idx="10"/>
          </p:nvPr>
        </p:nvSpPr>
        <p:spPr>
          <a:ln/>
        </p:spPr>
        <p:txBody>
          <a:bodyPr/>
          <a:lstStyle>
            <a:lvl1pPr>
              <a:defRPr/>
            </a:lvl1pPr>
          </a:lstStyle>
          <a:p>
            <a:pPr>
              <a:defRPr/>
            </a:pPr>
            <a:r>
              <a:rPr lang="en-US" dirty="0"/>
              <a:t>4/3/13</a:t>
            </a:r>
          </a:p>
        </p:txBody>
      </p:sp>
      <p:sp>
        <p:nvSpPr>
          <p:cNvPr id="3" name="Rectangle 3"/>
          <p:cNvSpPr>
            <a:spLocks noGrp="1" noChangeArrowheads="1"/>
          </p:cNvSpPr>
          <p:nvPr>
            <p:ph type="sldNum" idx="11"/>
          </p:nvPr>
        </p:nvSpPr>
        <p:spPr>
          <a:ln/>
        </p:spPr>
        <p:txBody>
          <a:bodyPr/>
          <a:lstStyle>
            <a:lvl1pPr>
              <a:defRPr/>
            </a:lvl1pPr>
          </a:lstStyle>
          <a:p>
            <a:fld id="{FD8C4F60-75FA-4B30-94FA-3D1CA6FD6E7D}" type="slidenum">
              <a:rPr lang="en-US" altLang="en-US"/>
              <a:pPr/>
              <a:t>‹#›</a:t>
            </a:fld>
            <a:endParaRPr lang="en-US" altLang="en-US" dirty="0"/>
          </a:p>
        </p:txBody>
      </p:sp>
    </p:spTree>
    <p:extLst>
      <p:ext uri="{BB962C8B-B14F-4D97-AF65-F5344CB8AC3E}">
        <p14:creationId xmlns:p14="http://schemas.microsoft.com/office/powerpoint/2010/main" val="212204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r>
              <a:rPr lang="en-US" dirty="0"/>
              <a:t>4/3/13</a:t>
            </a:r>
          </a:p>
        </p:txBody>
      </p:sp>
      <p:sp>
        <p:nvSpPr>
          <p:cNvPr id="6" name="Rectangle 3"/>
          <p:cNvSpPr>
            <a:spLocks noGrp="1" noChangeArrowheads="1"/>
          </p:cNvSpPr>
          <p:nvPr>
            <p:ph type="sldNum" idx="11"/>
          </p:nvPr>
        </p:nvSpPr>
        <p:spPr>
          <a:ln/>
        </p:spPr>
        <p:txBody>
          <a:bodyPr/>
          <a:lstStyle>
            <a:lvl1pPr>
              <a:defRPr/>
            </a:lvl1pPr>
          </a:lstStyle>
          <a:p>
            <a:fld id="{65E0C2FF-D538-474D-987D-713975858479}" type="slidenum">
              <a:rPr lang="en-US" altLang="en-US"/>
              <a:pPr/>
              <a:t>‹#›</a:t>
            </a:fld>
            <a:endParaRPr lang="en-US" altLang="en-US" dirty="0"/>
          </a:p>
        </p:txBody>
      </p:sp>
    </p:spTree>
    <p:extLst>
      <p:ext uri="{BB962C8B-B14F-4D97-AF65-F5344CB8AC3E}">
        <p14:creationId xmlns:p14="http://schemas.microsoft.com/office/powerpoint/2010/main" val="30270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r>
              <a:rPr lang="en-US" dirty="0"/>
              <a:t>4/3/13</a:t>
            </a:r>
          </a:p>
        </p:txBody>
      </p:sp>
      <p:sp>
        <p:nvSpPr>
          <p:cNvPr id="6" name="Rectangle 3"/>
          <p:cNvSpPr>
            <a:spLocks noGrp="1" noChangeArrowheads="1"/>
          </p:cNvSpPr>
          <p:nvPr>
            <p:ph type="sldNum" idx="11"/>
          </p:nvPr>
        </p:nvSpPr>
        <p:spPr>
          <a:ln/>
        </p:spPr>
        <p:txBody>
          <a:bodyPr/>
          <a:lstStyle>
            <a:lvl1pPr>
              <a:defRPr/>
            </a:lvl1pPr>
          </a:lstStyle>
          <a:p>
            <a:fld id="{BA2F7553-BB78-4B59-A3C3-E26F3CEF4C2D}" type="slidenum">
              <a:rPr lang="en-US" altLang="en-US"/>
              <a:pPr/>
              <a:t>‹#›</a:t>
            </a:fld>
            <a:endParaRPr lang="en-US" altLang="en-US" dirty="0"/>
          </a:p>
        </p:txBody>
      </p:sp>
    </p:spTree>
    <p:extLst>
      <p:ext uri="{BB962C8B-B14F-4D97-AF65-F5344CB8AC3E}">
        <p14:creationId xmlns:p14="http://schemas.microsoft.com/office/powerpoint/2010/main" val="2001362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dt"/>
          </p:nvPr>
        </p:nvSpPr>
        <p:spPr bwMode="auto">
          <a:xfrm>
            <a:off x="457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Font typeface="Times New Roman" pitchFamily="16" charset="0"/>
              <a:buNone/>
              <a:tabLst>
                <a:tab pos="723900" algn="l"/>
                <a:tab pos="1447800" algn="l"/>
              </a:tabLst>
              <a:defRPr>
                <a:solidFill>
                  <a:srgbClr val="000000"/>
                </a:solidFill>
                <a:latin typeface="+mn-lt"/>
                <a:cs typeface="Arial Unicode MS" charset="0"/>
              </a:defRPr>
            </a:lvl1pPr>
          </a:lstStyle>
          <a:p>
            <a:pPr>
              <a:defRPr/>
            </a:pPr>
            <a:r>
              <a:rPr lang="en-US" dirty="0"/>
              <a:t>4/3/13</a:t>
            </a:r>
          </a:p>
        </p:txBody>
      </p:sp>
      <p:sp>
        <p:nvSpPr>
          <p:cNvPr id="1027" name="Text Box 2"/>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
        <p:nvSpPr>
          <p:cNvPr id="2" name="Rectangle 3"/>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latin typeface="Calibri" panose="020F0502020204030204" pitchFamily="34" charset="0"/>
              </a:defRPr>
            </a:lvl1pPr>
          </a:lstStyle>
          <a:p>
            <a:fld id="{5A5C3188-5468-497D-8D16-A3B9E4D0EE8A}" type="slidenum">
              <a:rPr lang="en-US" altLang="en-US"/>
              <a:pPr/>
              <a:t>‹#›</a:t>
            </a:fld>
            <a:endParaRPr lang="en-US" altLang="en-US" dirty="0"/>
          </a:p>
        </p:txBody>
      </p:sp>
      <p:sp>
        <p:nvSpPr>
          <p:cNvPr id="1029" name="Rectangle 4"/>
          <p:cNvSpPr>
            <a:spLocks noGrp="1" noChangeArrowheads="1"/>
          </p:cNvSpPr>
          <p:nvPr>
            <p:ph type="title"/>
          </p:nvPr>
        </p:nvSpPr>
        <p:spPr bwMode="auto">
          <a:xfrm>
            <a:off x="457200" y="273050"/>
            <a:ext cx="822801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30" name="Rectangle 5"/>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formatClick to edit Master title style</a:t>
            </a:r>
          </a:p>
        </p:txBody>
      </p:sp>
      <p:sp>
        <p:nvSpPr>
          <p:cNvPr id="2051"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0"/>
            <a:r>
              <a:rPr lang="en-GB" altLang="en-US"/>
              <a:t>Ninth Outline LevelClick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3"/>
          <p:cNvSpPr>
            <a:spLocks noGrp="1" noChangeArrowheads="1"/>
          </p:cNvSpPr>
          <p:nvPr>
            <p:ph type="dt"/>
          </p:nvPr>
        </p:nvSpPr>
        <p:spPr bwMode="auto">
          <a:xfrm>
            <a:off x="457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Font typeface="Times New Roman" pitchFamily="16" charset="0"/>
              <a:buNone/>
              <a:tabLst>
                <a:tab pos="723900" algn="l"/>
                <a:tab pos="1447800" algn="l"/>
              </a:tabLst>
              <a:defRPr>
                <a:solidFill>
                  <a:srgbClr val="000000"/>
                </a:solidFill>
                <a:latin typeface="+mn-lt"/>
                <a:cs typeface="Arial Unicode MS" charset="0"/>
              </a:defRPr>
            </a:lvl1pPr>
          </a:lstStyle>
          <a:p>
            <a:pPr>
              <a:defRPr/>
            </a:pPr>
            <a:r>
              <a:rPr lang="en-US" dirty="0"/>
              <a:t>4/3/13</a:t>
            </a:r>
          </a:p>
        </p:txBody>
      </p:sp>
      <p:sp>
        <p:nvSpPr>
          <p:cNvPr id="2053" name="Text Box 4"/>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
        <p:nvSpPr>
          <p:cNvPr id="3" name="Rectangle 5"/>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latin typeface="Calibri" panose="020F0502020204030204" pitchFamily="34" charset="0"/>
              </a:defRPr>
            </a:lvl1pPr>
          </a:lstStyle>
          <a:p>
            <a:fld id="{CF55B5A1-A194-4EFF-A518-26B4E044B5EC}"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457200" y="263525"/>
            <a:ext cx="8228013" cy="255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8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4000" dirty="0">
                <a:latin typeface="Times New Roman" panose="02020603050405020304" pitchFamily="18" charset="0"/>
                <a:cs typeface="Times New Roman" panose="02020603050405020304" pitchFamily="18" charset="0"/>
              </a:rPr>
              <a:t>Report to the Senate</a:t>
            </a:r>
          </a:p>
          <a:p>
            <a:pPr algn="ctr" eaLnBrk="1" hangingPunct="1">
              <a:lnSpc>
                <a:spcPct val="100000"/>
              </a:lnSpc>
            </a:pPr>
            <a:r>
              <a:rPr lang="en-US" altLang="en-US" sz="4000" dirty="0">
                <a:latin typeface="Times New Roman" panose="02020603050405020304" pitchFamily="18" charset="0"/>
                <a:cs typeface="Times New Roman" panose="02020603050405020304" pitchFamily="18" charset="0"/>
              </a:rPr>
              <a:t>on the Academic Profile</a:t>
            </a:r>
          </a:p>
          <a:p>
            <a:pPr algn="ctr" eaLnBrk="1" hangingPunct="1">
              <a:lnSpc>
                <a:spcPct val="100000"/>
              </a:lnSpc>
            </a:pPr>
            <a:r>
              <a:rPr lang="en-US" altLang="en-US" sz="4000" dirty="0">
                <a:latin typeface="Times New Roman" panose="02020603050405020304" pitchFamily="18" charset="0"/>
                <a:cs typeface="Times New Roman" panose="02020603050405020304" pitchFamily="18" charset="0"/>
              </a:rPr>
              <a:t>of University at Albany</a:t>
            </a:r>
          </a:p>
          <a:p>
            <a:pPr algn="ctr" eaLnBrk="1" hangingPunct="1">
              <a:lnSpc>
                <a:spcPct val="100000"/>
              </a:lnSpc>
            </a:pPr>
            <a:r>
              <a:rPr lang="en-US" altLang="en-US" sz="4000" dirty="0">
                <a:latin typeface="Times New Roman" panose="02020603050405020304" pitchFamily="18" charset="0"/>
                <a:cs typeface="Times New Roman" panose="02020603050405020304" pitchFamily="18" charset="0"/>
              </a:rPr>
              <a:t>Student-Athletes</a:t>
            </a:r>
          </a:p>
        </p:txBody>
      </p:sp>
      <p:sp>
        <p:nvSpPr>
          <p:cNvPr id="3075" name="Rectangle 2"/>
          <p:cNvSpPr>
            <a:spLocks noChangeArrowheads="1"/>
          </p:cNvSpPr>
          <p:nvPr/>
        </p:nvSpPr>
        <p:spPr bwMode="auto">
          <a:xfrm>
            <a:off x="838200" y="4114800"/>
            <a:ext cx="8032750" cy="1404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560" rIns="0" bIns="0"/>
          <a:lstStyle>
            <a:lvl1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1pPr>
            <a:lvl2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2pPr>
            <a:lvl3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3pPr>
            <a:lvl4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4pPr>
            <a:lvl5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spcAft>
                <a:spcPts val="1300"/>
              </a:spcAft>
            </a:pPr>
            <a:r>
              <a:rPr lang="en-US" altLang="en-US" sz="2900" b="1" dirty="0">
                <a:latin typeface="Times New Roman" panose="02020603050405020304" pitchFamily="18" charset="0"/>
                <a:cs typeface="Times New Roman" panose="02020603050405020304" pitchFamily="18" charset="0"/>
              </a:rPr>
              <a:t>David L. Rousseau</a:t>
            </a:r>
          </a:p>
          <a:p>
            <a:pPr algn="ctr" eaLnBrk="1" hangingPunct="1">
              <a:lnSpc>
                <a:spcPct val="100000"/>
              </a:lnSpc>
              <a:spcAft>
                <a:spcPts val="1300"/>
              </a:spcAft>
            </a:pPr>
            <a:r>
              <a:rPr lang="en-US" altLang="en-US" sz="2900" dirty="0">
                <a:latin typeface="Times New Roman" panose="02020603050405020304" pitchFamily="18" charset="0"/>
                <a:cs typeface="Times New Roman" panose="02020603050405020304" pitchFamily="18" charset="0"/>
              </a:rPr>
              <a:t>Faculty Athletics Representative (FAR)</a:t>
            </a:r>
          </a:p>
          <a:p>
            <a:pPr algn="ctr" eaLnBrk="1" hangingPunct="1">
              <a:lnSpc>
                <a:spcPct val="100000"/>
              </a:lnSpc>
              <a:spcAft>
                <a:spcPts val="1300"/>
              </a:spcAft>
            </a:pPr>
            <a:endParaRPr lang="en-US" altLang="en-US" sz="2900" dirty="0">
              <a:latin typeface="Times New Roman" panose="02020603050405020304" pitchFamily="18" charset="0"/>
              <a:cs typeface="Times New Roman" panose="02020603050405020304" pitchFamily="18" charset="0"/>
            </a:endParaRPr>
          </a:p>
          <a:p>
            <a:pPr algn="ctr" eaLnBrk="1" hangingPunct="1">
              <a:lnSpc>
                <a:spcPct val="100000"/>
              </a:lnSpc>
              <a:spcAft>
                <a:spcPts val="1300"/>
              </a:spcAft>
            </a:pPr>
            <a:r>
              <a:rPr lang="en-US" altLang="en-US" sz="2900" dirty="0">
                <a:latin typeface="Times New Roman" panose="02020603050405020304" pitchFamily="18" charset="0"/>
                <a:cs typeface="Times New Roman" panose="02020603050405020304" pitchFamily="18" charset="0"/>
              </a:rPr>
              <a:t>12 April 2023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609600" y="304800"/>
            <a:ext cx="8077200"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Graduation Success Rate (GSR) &amp; </a:t>
            </a: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Federal Graduation Rate</a:t>
            </a:r>
          </a:p>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(2013-2016 Cohorts, Percentages)</a:t>
            </a:r>
          </a:p>
        </p:txBody>
      </p:sp>
      <p:pic>
        <p:nvPicPr>
          <p:cNvPr id="2" name="Picture 1">
            <a:extLst>
              <a:ext uri="{FF2B5EF4-FFF2-40B4-BE49-F238E27FC236}">
                <a16:creationId xmlns:a16="http://schemas.microsoft.com/office/drawing/2014/main" id="{83955E30-1A29-09FE-5D54-93D2429E3C73}"/>
              </a:ext>
            </a:extLst>
          </p:cNvPr>
          <p:cNvPicPr>
            <a:picLocks noChangeAspect="1"/>
          </p:cNvPicPr>
          <p:nvPr/>
        </p:nvPicPr>
        <p:blipFill>
          <a:blip r:embed="rId3"/>
          <a:stretch>
            <a:fillRect/>
          </a:stretch>
        </p:blipFill>
        <p:spPr>
          <a:xfrm>
            <a:off x="94658" y="2514600"/>
            <a:ext cx="8954683" cy="3048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57200" y="314325"/>
            <a:ext cx="8224838"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Academic Progress Rate (APR): </a:t>
            </a:r>
          </a:p>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Academic Years 2017-21</a:t>
            </a:r>
          </a:p>
        </p:txBody>
      </p:sp>
      <p:sp>
        <p:nvSpPr>
          <p:cNvPr id="2" name="TextBox 1">
            <a:extLst>
              <a:ext uri="{FF2B5EF4-FFF2-40B4-BE49-F238E27FC236}">
                <a16:creationId xmlns:a16="http://schemas.microsoft.com/office/drawing/2014/main" id="{72E37B9F-2EFF-5A4E-9144-C9B2FC7FE536}"/>
              </a:ext>
            </a:extLst>
          </p:cNvPr>
          <p:cNvSpPr txBox="1"/>
          <p:nvPr/>
        </p:nvSpPr>
        <p:spPr>
          <a:xfrm>
            <a:off x="622064" y="6338332"/>
            <a:ext cx="7895110" cy="43582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Four-year average of 930 needed to compete in championships</a:t>
            </a:r>
          </a:p>
        </p:txBody>
      </p:sp>
      <p:pic>
        <p:nvPicPr>
          <p:cNvPr id="4" name="Picture 3">
            <a:extLst>
              <a:ext uri="{FF2B5EF4-FFF2-40B4-BE49-F238E27FC236}">
                <a16:creationId xmlns:a16="http://schemas.microsoft.com/office/drawing/2014/main" id="{348468FF-088C-668F-282B-E8F773B1E38B}"/>
              </a:ext>
            </a:extLst>
          </p:cNvPr>
          <p:cNvPicPr>
            <a:picLocks noChangeAspect="1"/>
          </p:cNvPicPr>
          <p:nvPr/>
        </p:nvPicPr>
        <p:blipFill>
          <a:blip r:embed="rId3"/>
          <a:stretch>
            <a:fillRect/>
          </a:stretch>
        </p:blipFill>
        <p:spPr>
          <a:xfrm>
            <a:off x="190500" y="1524000"/>
            <a:ext cx="8763000" cy="447423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FF547D-4A61-A84E-8251-EE07E446D560}"/>
              </a:ext>
            </a:extLst>
          </p:cNvPr>
          <p:cNvSpPr txBox="1"/>
          <p:nvPr/>
        </p:nvSpPr>
        <p:spPr>
          <a:xfrm>
            <a:off x="304800" y="94341"/>
            <a:ext cx="8839200" cy="550279"/>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Strategic Goal: Internationalization of Campus</a:t>
            </a:r>
          </a:p>
        </p:txBody>
      </p:sp>
      <p:sp>
        <p:nvSpPr>
          <p:cNvPr id="6" name="TextBox 5">
            <a:extLst>
              <a:ext uri="{FF2B5EF4-FFF2-40B4-BE49-F238E27FC236}">
                <a16:creationId xmlns:a16="http://schemas.microsoft.com/office/drawing/2014/main" id="{A9A76874-1D6A-2507-3C0D-6781143C6B25}"/>
              </a:ext>
            </a:extLst>
          </p:cNvPr>
          <p:cNvSpPr txBox="1"/>
          <p:nvPr/>
        </p:nvSpPr>
        <p:spPr>
          <a:xfrm>
            <a:off x="1447800" y="913782"/>
            <a:ext cx="5943600" cy="77931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Countries represented by Athletics: 31</a:t>
            </a:r>
          </a:p>
          <a:p>
            <a:r>
              <a:rPr lang="en-US" sz="2400" dirty="0">
                <a:latin typeface="Times New Roman" panose="02020603050405020304" pitchFamily="18" charset="0"/>
                <a:cs typeface="Times New Roman" panose="02020603050405020304" pitchFamily="18" charset="0"/>
              </a:rPr>
              <a:t>Countries </a:t>
            </a:r>
            <a:r>
              <a:rPr lang="en-US" sz="2400" u="sng" dirty="0">
                <a:latin typeface="Times New Roman" panose="02020603050405020304" pitchFamily="18" charset="0"/>
                <a:cs typeface="Times New Roman" panose="02020603050405020304" pitchFamily="18" charset="0"/>
              </a:rPr>
              <a:t>only</a:t>
            </a:r>
            <a:r>
              <a:rPr lang="en-US" sz="2400" dirty="0">
                <a:latin typeface="Times New Roman" panose="02020603050405020304" pitchFamily="18" charset="0"/>
                <a:cs typeface="Times New Roman" panose="02020603050405020304" pitchFamily="18" charset="0"/>
              </a:rPr>
              <a:t> represented by Athletics: 17</a:t>
            </a:r>
          </a:p>
        </p:txBody>
      </p:sp>
      <p:pic>
        <p:nvPicPr>
          <p:cNvPr id="2" name="Picture 1">
            <a:extLst>
              <a:ext uri="{FF2B5EF4-FFF2-40B4-BE49-F238E27FC236}">
                <a16:creationId xmlns:a16="http://schemas.microsoft.com/office/drawing/2014/main" id="{D7A96C09-6E89-D7E3-01C3-EBBD32313E74}"/>
              </a:ext>
            </a:extLst>
          </p:cNvPr>
          <p:cNvPicPr>
            <a:picLocks noChangeAspect="1"/>
          </p:cNvPicPr>
          <p:nvPr/>
        </p:nvPicPr>
        <p:blipFill>
          <a:blip r:embed="rId2"/>
          <a:stretch>
            <a:fillRect/>
          </a:stretch>
        </p:blipFill>
        <p:spPr>
          <a:xfrm>
            <a:off x="19826" y="1905000"/>
            <a:ext cx="9104347" cy="4709145"/>
          </a:xfrm>
          <a:prstGeom prst="rect">
            <a:avLst/>
          </a:prstGeom>
        </p:spPr>
      </p:pic>
    </p:spTree>
    <p:extLst>
      <p:ext uri="{BB962C8B-B14F-4D97-AF65-F5344CB8AC3E}">
        <p14:creationId xmlns:p14="http://schemas.microsoft.com/office/powerpoint/2010/main" val="3887296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28600"/>
            <a:ext cx="7772400" cy="762000"/>
          </a:xfrm>
        </p:spPr>
        <p:txBody>
          <a:bodyPr/>
          <a:lstStyle/>
          <a:p>
            <a:pPr algn="ctr"/>
            <a:r>
              <a:rPr lang="en-US" sz="3200" b="1" dirty="0">
                <a:solidFill>
                  <a:schemeClr val="tx1"/>
                </a:solidFill>
                <a:latin typeface="Times New Roman" panose="02020603050405020304" pitchFamily="18" charset="0"/>
                <a:cs typeface="Times New Roman" panose="02020603050405020304" pitchFamily="18" charset="0"/>
              </a:rPr>
              <a:t>Community Service</a:t>
            </a:r>
          </a:p>
        </p:txBody>
      </p:sp>
      <p:sp>
        <p:nvSpPr>
          <p:cNvPr id="2" name="TextBox 1">
            <a:extLst>
              <a:ext uri="{FF2B5EF4-FFF2-40B4-BE49-F238E27FC236}">
                <a16:creationId xmlns:a16="http://schemas.microsoft.com/office/drawing/2014/main" id="{A987427C-9B26-96C3-DA2C-0A51E6CC10EB}"/>
              </a:ext>
            </a:extLst>
          </p:cNvPr>
          <p:cNvSpPr txBox="1"/>
          <p:nvPr/>
        </p:nvSpPr>
        <p:spPr>
          <a:xfrm>
            <a:off x="29028" y="990600"/>
            <a:ext cx="8962571" cy="5931688"/>
          </a:xfrm>
          <a:prstGeom prst="rect">
            <a:avLst/>
          </a:prstGeom>
          <a:noFill/>
        </p:spPr>
        <p:txBody>
          <a:bodyPr wrap="square" rtlCol="0">
            <a:spAutoFit/>
          </a:bodyPr>
          <a:lstStyle/>
          <a:p>
            <a:pPr marL="230188" indent="-215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Men’s Lacrosse: Welcomed students back to first day of class at Eagle Elementary.</a:t>
            </a:r>
          </a:p>
          <a:p>
            <a:pPr marL="230188" indent="-215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Women’s Basketball: Distributed backpacks and school supplies to children in need.</a:t>
            </a:r>
          </a:p>
          <a:p>
            <a:pPr marL="230188" indent="-215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Women’s Golf: 	Participated in </a:t>
            </a:r>
            <a:r>
              <a:rPr lang="en-US" sz="2400" i="1" dirty="0">
                <a:latin typeface="Times New Roman" panose="02020603050405020304" pitchFamily="18" charset="0"/>
                <a:cs typeface="Times New Roman" panose="02020603050405020304" pitchFamily="18" charset="0"/>
              </a:rPr>
              <a:t>Links to Leadership Charity Golf Tournament.</a:t>
            </a:r>
          </a:p>
          <a:p>
            <a:pPr marL="230188" indent="-215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Men’s Baseball: Participated in </a:t>
            </a:r>
            <a:r>
              <a:rPr lang="en-US" sz="2400" i="1" dirty="0">
                <a:latin typeface="Times New Roman" panose="02020603050405020304" pitchFamily="18" charset="0"/>
                <a:cs typeface="Times New Roman" panose="02020603050405020304" pitchFamily="18" charset="0"/>
              </a:rPr>
              <a:t>Brest Cancer Walk </a:t>
            </a:r>
            <a:r>
              <a:rPr lang="en-US" sz="2400" dirty="0">
                <a:latin typeface="Times New Roman" panose="02020603050405020304" pitchFamily="18" charset="0"/>
                <a:cs typeface="Times New Roman" panose="02020603050405020304" pitchFamily="18" charset="0"/>
              </a:rPr>
              <a:t>in Washington Park.</a:t>
            </a:r>
          </a:p>
          <a:p>
            <a:pPr marL="230188" indent="-215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Men’s Soccer: Volunteered at the Regional Food Bank of Northeastern New York.</a:t>
            </a:r>
          </a:p>
          <a:p>
            <a:pPr marL="230188" indent="-215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Women’s Softball: Volunteered as course marshals during the </a:t>
            </a:r>
            <a:r>
              <a:rPr lang="en-US" sz="2400" i="1" dirty="0">
                <a:latin typeface="Times New Roman" panose="02020603050405020304" pitchFamily="18" charset="0"/>
                <a:cs typeface="Times New Roman" panose="02020603050405020304" pitchFamily="18" charset="0"/>
              </a:rPr>
              <a:t>Run for Equity 5K</a:t>
            </a:r>
            <a:r>
              <a:rPr lang="en-US" sz="2400" dirty="0">
                <a:latin typeface="Times New Roman" panose="02020603050405020304" pitchFamily="18" charset="0"/>
                <a:cs typeface="Times New Roman" panose="02020603050405020304" pitchFamily="18" charset="0"/>
              </a:rPr>
              <a:t>.</a:t>
            </a:r>
          </a:p>
          <a:p>
            <a:pPr marL="230188" indent="-215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Women’s Lacrosse: Ran a free girls lacrosse clinic for local students in the 8th grade and under.</a:t>
            </a:r>
          </a:p>
          <a:p>
            <a:pPr marL="230188" indent="-215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Men’s Basketball: Raised funds for the American Heart Association and Mackey Foundation.</a:t>
            </a:r>
          </a:p>
          <a:p>
            <a:pPr marL="230188" indent="-215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Men’s Football: Served meals at the Capital City Mission.</a:t>
            </a:r>
          </a:p>
        </p:txBody>
      </p:sp>
    </p:spTree>
    <p:extLst>
      <p:ext uri="{BB962C8B-B14F-4D97-AF65-F5344CB8AC3E}">
        <p14:creationId xmlns:p14="http://schemas.microsoft.com/office/powerpoint/2010/main" val="1861714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28600"/>
            <a:ext cx="7772400" cy="762000"/>
          </a:xfrm>
        </p:spPr>
        <p:txBody>
          <a:bodyPr/>
          <a:lstStyle/>
          <a:p>
            <a:pPr algn="ctr"/>
            <a:r>
              <a:rPr lang="en-US" sz="3200" b="1" dirty="0">
                <a:solidFill>
                  <a:schemeClr val="tx1"/>
                </a:solidFill>
                <a:latin typeface="Times New Roman" panose="02020603050405020304" pitchFamily="18" charset="0"/>
                <a:cs typeface="Times New Roman" panose="02020603050405020304" pitchFamily="18" charset="0"/>
              </a:rPr>
              <a:t>Academic Highlights: Spring 2022</a:t>
            </a:r>
          </a:p>
        </p:txBody>
      </p:sp>
      <p:sp>
        <p:nvSpPr>
          <p:cNvPr id="5" name="TextBox 4">
            <a:extLst>
              <a:ext uri="{FF2B5EF4-FFF2-40B4-BE49-F238E27FC236}">
                <a16:creationId xmlns:a16="http://schemas.microsoft.com/office/drawing/2014/main" id="{A5F29C9B-5E15-CA4B-BF64-0386CBDA0018}"/>
              </a:ext>
            </a:extLst>
          </p:cNvPr>
          <p:cNvSpPr txBox="1"/>
          <p:nvPr/>
        </p:nvSpPr>
        <p:spPr>
          <a:xfrm>
            <a:off x="0" y="1024003"/>
            <a:ext cx="9144000" cy="5588196"/>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61% of our student-athletes above a 3.00 GPA for the semester.</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Ten America East Presidential Scholars (Spring Graduates with GPA over 3.75).</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UAlbany</a:t>
            </a:r>
            <a:r>
              <a:rPr lang="en-US" sz="2400" dirty="0">
                <a:latin typeface="Times New Roman" panose="02020603050405020304" pitchFamily="18" charset="0"/>
                <a:cs typeface="Times New Roman" panose="02020603050405020304" pitchFamily="18" charset="0"/>
              </a:rPr>
              <a:t> President’s Award for Leadership: </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Lynne </a:t>
            </a:r>
            <a:r>
              <a:rPr lang="en-US" sz="2400" dirty="0" err="1">
                <a:latin typeface="Times New Roman" panose="02020603050405020304" pitchFamily="18" charset="0"/>
                <a:cs typeface="Times New Roman" panose="02020603050405020304" pitchFamily="18" charset="0"/>
              </a:rPr>
              <a:t>Gbadamosi</a:t>
            </a:r>
            <a:r>
              <a:rPr lang="en-US" sz="2400" dirty="0">
                <a:latin typeface="Times New Roman" panose="02020603050405020304" pitchFamily="18" charset="0"/>
                <a:cs typeface="Times New Roman" panose="02020603050405020304" pitchFamily="18" charset="0"/>
              </a:rPr>
              <a:t> – Women’s Track &amp; Field</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Noreen Guilfoyle – Women’s Cross Country, Track &amp; Field</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Tyler </a:t>
            </a:r>
            <a:r>
              <a:rPr lang="en-US" sz="2400" dirty="0" err="1">
                <a:latin typeface="Times New Roman" panose="02020603050405020304" pitchFamily="18" charset="0"/>
                <a:cs typeface="Times New Roman" panose="02020603050405020304" pitchFamily="18" charset="0"/>
              </a:rPr>
              <a:t>Oedekoven</a:t>
            </a:r>
            <a:r>
              <a:rPr lang="en-US" sz="2400" dirty="0">
                <a:latin typeface="Times New Roman" panose="02020603050405020304" pitchFamily="18" charset="0"/>
                <a:cs typeface="Times New Roman" panose="02020603050405020304" pitchFamily="18" charset="0"/>
              </a:rPr>
              <a:t> – Football</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Madison Walker – Golf</a:t>
            </a:r>
          </a:p>
          <a:p>
            <a:pPr marL="1200150" lvl="1" indent="-457200">
              <a:buFont typeface="+mj-lt"/>
              <a:buAutoNum type="arabicPeriod"/>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America East Scholar-Athlete (1 of 6): Katie Pascale (Women’s LAX)</a:t>
            </a:r>
          </a:p>
          <a:p>
            <a:pPr marL="108585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Outstanding GPA as an Accounting major/Business minor</a:t>
            </a:r>
          </a:p>
          <a:p>
            <a:pPr marL="108585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Named Inside Lacrosse All-America Honorable Mention</a:t>
            </a:r>
          </a:p>
          <a:p>
            <a:pPr marL="108585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First-Team All-Region and First-Team All-Conference</a:t>
            </a:r>
          </a:p>
          <a:p>
            <a:pPr marL="108585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Led America East in assists (39) and was second in points (82)</a:t>
            </a:r>
          </a:p>
        </p:txBody>
      </p:sp>
    </p:spTree>
    <p:extLst>
      <p:ext uri="{BB962C8B-B14F-4D97-AF65-F5344CB8AC3E}">
        <p14:creationId xmlns:p14="http://schemas.microsoft.com/office/powerpoint/2010/main" val="1887183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196755"/>
            <a:ext cx="7772400" cy="762000"/>
          </a:xfrm>
        </p:spPr>
        <p:txBody>
          <a:bodyPr/>
          <a:lstStyle/>
          <a:p>
            <a:pPr algn="ctr"/>
            <a:r>
              <a:rPr lang="en-US" sz="3200" b="1" dirty="0">
                <a:solidFill>
                  <a:schemeClr val="tx1"/>
                </a:solidFill>
                <a:latin typeface="Times New Roman" panose="02020603050405020304" pitchFamily="18" charset="0"/>
                <a:cs typeface="Times New Roman" panose="02020603050405020304" pitchFamily="18" charset="0"/>
              </a:rPr>
              <a:t>Academic Highlights: Fall 2022</a:t>
            </a:r>
          </a:p>
        </p:txBody>
      </p:sp>
      <p:sp>
        <p:nvSpPr>
          <p:cNvPr id="5" name="TextBox 4">
            <a:extLst>
              <a:ext uri="{FF2B5EF4-FFF2-40B4-BE49-F238E27FC236}">
                <a16:creationId xmlns:a16="http://schemas.microsoft.com/office/drawing/2014/main" id="{A5F29C9B-5E15-CA4B-BF64-0386CBDA0018}"/>
              </a:ext>
            </a:extLst>
          </p:cNvPr>
          <p:cNvSpPr txBox="1"/>
          <p:nvPr/>
        </p:nvSpPr>
        <p:spPr>
          <a:xfrm>
            <a:off x="-38100" y="685800"/>
            <a:ext cx="8915400" cy="6275179"/>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Twelve of the 18 teams above a 3.0 for the semester</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66% of our student-athletes above a 3.00 GPA for the semester.</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Forty-nine football student-athletes made the Colonial Athletic Association (CAA) Commissioner’s Academic Honor Roll (3.00 term GPA and above for Fall 2022)</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Three members of the Women’s Volleyball team named to the CSC 2022 Academic All-District Team (</a:t>
            </a:r>
            <a:r>
              <a:rPr lang="en-US" sz="2400" dirty="0" err="1">
                <a:latin typeface="Times New Roman" panose="02020603050405020304" pitchFamily="18" charset="0"/>
                <a:cs typeface="Times New Roman" panose="02020603050405020304" pitchFamily="18" charset="0"/>
              </a:rPr>
              <a:t>Malea</a:t>
            </a:r>
            <a:r>
              <a:rPr lang="en-US" sz="2400" dirty="0">
                <a:latin typeface="Times New Roman" panose="02020603050405020304" pitchFamily="18" charset="0"/>
                <a:cs typeface="Times New Roman" panose="02020603050405020304" pitchFamily="18" charset="0"/>
              </a:rPr>
              <a:t> Stanton, </a:t>
            </a:r>
            <a:r>
              <a:rPr lang="en-US" sz="2400" dirty="0" err="1">
                <a:latin typeface="Times New Roman" panose="02020603050405020304" pitchFamily="18" charset="0"/>
                <a:cs typeface="Times New Roman" panose="02020603050405020304" pitchFamily="18" charset="0"/>
              </a:rPr>
              <a:t>Naliah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Grannell</a:t>
            </a:r>
            <a:r>
              <a:rPr lang="en-US" sz="2400" dirty="0">
                <a:latin typeface="Times New Roman" panose="02020603050405020304" pitchFamily="18" charset="0"/>
                <a:cs typeface="Times New Roman" panose="02020603050405020304" pitchFamily="18" charset="0"/>
              </a:rPr>
              <a:t>, and Hannah Rowe).</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Four members of the Cross Country Team earned America East All-Academic Honors (Tess Fitzmaurice, Noreen Guilfoyle, Katie </a:t>
            </a:r>
            <a:r>
              <a:rPr lang="en-US" sz="2400" dirty="0" err="1">
                <a:latin typeface="Times New Roman" panose="02020603050405020304" pitchFamily="18" charset="0"/>
                <a:cs typeface="Times New Roman" panose="02020603050405020304" pitchFamily="18" charset="0"/>
              </a:rPr>
              <a:t>Iocca</a:t>
            </a:r>
            <a:r>
              <a:rPr lang="en-US" sz="2400" dirty="0">
                <a:latin typeface="Times New Roman" panose="02020603050405020304" pitchFamily="18" charset="0"/>
                <a:cs typeface="Times New Roman" panose="02020603050405020304" pitchFamily="18" charset="0"/>
              </a:rPr>
              <a:t>, and Dean </a:t>
            </a:r>
            <a:r>
              <a:rPr lang="en-US" sz="2400" dirty="0" err="1">
                <a:latin typeface="Times New Roman" panose="02020603050405020304" pitchFamily="18" charset="0"/>
                <a:cs typeface="Times New Roman" panose="02020603050405020304" pitchFamily="18" charset="0"/>
              </a:rPr>
              <a:t>Athangilos</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Nine Women’s Field Hockey Players named to the 2022 NFHCA Division 1 National Academic Squad</a:t>
            </a:r>
          </a:p>
        </p:txBody>
      </p:sp>
    </p:spTree>
    <p:extLst>
      <p:ext uri="{BB962C8B-B14F-4D97-AF65-F5344CB8AC3E}">
        <p14:creationId xmlns:p14="http://schemas.microsoft.com/office/powerpoint/2010/main" val="1737812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57199" y="152400"/>
            <a:ext cx="8224838"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Conclusion</a:t>
            </a:r>
          </a:p>
        </p:txBody>
      </p:sp>
      <p:sp>
        <p:nvSpPr>
          <p:cNvPr id="2" name="TextBox 1">
            <a:extLst>
              <a:ext uri="{FF2B5EF4-FFF2-40B4-BE49-F238E27FC236}">
                <a16:creationId xmlns:a16="http://schemas.microsoft.com/office/drawing/2014/main" id="{2B7676B9-E603-0B47-B23F-693EBCAEF78B}"/>
              </a:ext>
            </a:extLst>
          </p:cNvPr>
          <p:cNvSpPr txBox="1"/>
          <p:nvPr/>
        </p:nvSpPr>
        <p:spPr>
          <a:xfrm>
            <a:off x="256082" y="1155157"/>
            <a:ext cx="8627071" cy="5702843"/>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Excellence on the field of play</a:t>
            </a:r>
          </a:p>
          <a:p>
            <a:pPr marL="120015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UAlbany captured the America East Commissioner’s Cup in 2021-22</a:t>
            </a:r>
          </a:p>
          <a:p>
            <a:pPr marL="120015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Seven Commissioner’s Cups in the last nine years</a:t>
            </a:r>
          </a:p>
          <a:p>
            <a:pPr marL="1200150" lvl="1"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Excellence in the classroom</a:t>
            </a:r>
          </a:p>
          <a:p>
            <a:pPr marL="120015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Grade point average of most teams either equals or exceeds the University undergraduate average</a:t>
            </a:r>
          </a:p>
          <a:p>
            <a:pPr marL="1200150" lvl="1"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Dedicated academic services and compliance team </a:t>
            </a:r>
          </a:p>
          <a:p>
            <a:pPr marL="120015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Lori Friel, Associate Athletics Director for Academic Services</a:t>
            </a:r>
          </a:p>
          <a:p>
            <a:pPr marL="120015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Melissa Peach, Associate Athletic Director for Compliance</a:t>
            </a:r>
          </a:p>
        </p:txBody>
      </p:sp>
    </p:spTree>
    <p:extLst>
      <p:ext uri="{BB962C8B-B14F-4D97-AF65-F5344CB8AC3E}">
        <p14:creationId xmlns:p14="http://schemas.microsoft.com/office/powerpoint/2010/main" val="32700741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y Questions Images, Stock Photos &amp; Vectors | Shutterstock">
            <a:extLst>
              <a:ext uri="{FF2B5EF4-FFF2-40B4-BE49-F238E27FC236}">
                <a16:creationId xmlns:a16="http://schemas.microsoft.com/office/drawing/2014/main" id="{8E0B3CD8-8E5B-3049-BB97-D87AEAC6761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429" b="13571"/>
          <a:stretch/>
        </p:blipFill>
        <p:spPr bwMode="auto">
          <a:xfrm>
            <a:off x="12357" y="1371600"/>
            <a:ext cx="9170125"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0945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457200" y="-98357"/>
            <a:ext cx="8228013" cy="1144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8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9pPr>
          </a:lstStyle>
          <a:p>
            <a:pPr algn="ctr" eaLnBrk="1" hangingPunct="1">
              <a:lnSpc>
                <a:spcPct val="100000"/>
              </a:lnSpc>
              <a:buFont typeface="Times New Roman" pitchFamily="16" charset="0"/>
              <a:buNone/>
              <a:defRPr/>
            </a:pPr>
            <a:r>
              <a:rPr lang="en-US" altLang="en-US" sz="3200" b="1" dirty="0">
                <a:latin typeface="Times New Roman" panose="02020603050405020304" pitchFamily="18" charset="0"/>
                <a:cs typeface="Times New Roman" panose="02020603050405020304" pitchFamily="18" charset="0"/>
              </a:rPr>
              <a:t>2022 Incoming Student-Athletes</a:t>
            </a:r>
            <a:endParaRPr lang="en-US" altLang="en-US" sz="2500" b="1" dirty="0">
              <a:latin typeface="Times New Roman" panose="02020603050405020304" pitchFamily="18" charset="0"/>
              <a:cs typeface="Times New Roman" panose="02020603050405020304" pitchFamily="18" charset="0"/>
            </a:endParaRPr>
          </a:p>
        </p:txBody>
      </p:sp>
      <p:sp>
        <p:nvSpPr>
          <p:cNvPr id="4099" name="Rectangle 2"/>
          <p:cNvSpPr>
            <a:spLocks noChangeArrowheads="1"/>
          </p:cNvSpPr>
          <p:nvPr/>
        </p:nvSpPr>
        <p:spPr bwMode="auto">
          <a:xfrm>
            <a:off x="4556692" y="1020763"/>
            <a:ext cx="4356100" cy="5837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600" rIns="0" bIns="0"/>
          <a:lstStyle>
            <a:lvl1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1pPr>
            <a:lvl2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2pPr>
            <a:lvl3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3pPr>
            <a:lvl4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4pPr>
            <a:lvl5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9pPr>
          </a:lstStyle>
          <a:p>
            <a:r>
              <a:rPr lang="en-US" b="1" dirty="0">
                <a:latin typeface="Times New Roman" panose="02020603050405020304" pitchFamily="18" charset="0"/>
                <a:cs typeface="Times New Roman" panose="02020603050405020304" pitchFamily="18" charset="0"/>
              </a:rPr>
              <a:t>Fall 2021</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Athletic Admits	185 (154 Freshmen</a:t>
            </a:r>
          </a:p>
          <a:p>
            <a:r>
              <a:rPr lang="en-US" dirty="0">
                <a:latin typeface="Times New Roman" panose="02020603050405020304" pitchFamily="18" charset="0"/>
                <a:cs typeface="Times New Roman" panose="02020603050405020304" pitchFamily="18" charset="0"/>
              </a:rPr>
              <a:t>					    31 Transfers)</a:t>
            </a:r>
          </a:p>
          <a:p>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Deposits				Ave. GPA/SAT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Total Freshmen   		128**  (90.6/1146)</a:t>
            </a:r>
          </a:p>
          <a:p>
            <a:r>
              <a:rPr lang="en-US" dirty="0">
                <a:latin typeface="Times New Roman" panose="02020603050405020304" pitchFamily="18" charset="0"/>
                <a:cs typeface="Times New Roman" panose="02020603050405020304" pitchFamily="18" charset="0"/>
              </a:rPr>
              <a:t>	Total Transfers    	</a:t>
            </a:r>
            <a:r>
              <a:rPr lang="en-US" u="sng" dirty="0">
                <a:latin typeface="Times New Roman" panose="02020603050405020304" pitchFamily="18" charset="0"/>
                <a:cs typeface="Times New Roman" panose="02020603050405020304" pitchFamily="18" charset="0"/>
              </a:rPr>
              <a:t>  27	     </a:t>
            </a:r>
            <a:r>
              <a:rPr lang="en-US" dirty="0">
                <a:latin typeface="Times New Roman" panose="02020603050405020304" pitchFamily="18" charset="0"/>
                <a:cs typeface="Times New Roman" panose="02020603050405020304" pitchFamily="18" charset="0"/>
              </a:rPr>
              <a:t>(3.12)</a:t>
            </a:r>
          </a:p>
          <a:p>
            <a:r>
              <a:rPr lang="en-US" dirty="0">
                <a:latin typeface="Times New Roman" panose="02020603050405020304" pitchFamily="18" charset="0"/>
                <a:cs typeface="Times New Roman" panose="02020603050405020304" pitchFamily="18" charset="0"/>
              </a:rPr>
              <a:t>Overall Total		    	155</a:t>
            </a:r>
          </a:p>
          <a:p>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Out-of-State Deposits</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Freshmen(20 Inter.)	37	(92.4/1187)</a:t>
            </a:r>
          </a:p>
          <a:p>
            <a:r>
              <a:rPr lang="en-US" dirty="0">
                <a:latin typeface="Times New Roman" panose="02020603050405020304" pitchFamily="18" charset="0"/>
                <a:cs typeface="Times New Roman" panose="02020603050405020304" pitchFamily="18" charset="0"/>
              </a:rPr>
              <a:t>	Transfers (8 Inter.)		6</a:t>
            </a:r>
          </a:p>
          <a:p>
            <a:r>
              <a:rPr lang="en-US" b="1" dirty="0">
                <a:latin typeface="Times New Roman" panose="02020603050405020304" pitchFamily="18" charset="0"/>
                <a:cs typeface="Times New Roman" panose="02020603050405020304" pitchFamily="18" charset="0"/>
              </a:rPr>
              <a:t>Deposited Scholars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Presidential	         	 9	(99.2/1331)</a:t>
            </a:r>
          </a:p>
          <a:p>
            <a:r>
              <a:rPr lang="en-US" dirty="0">
                <a:latin typeface="Times New Roman" panose="02020603050405020304" pitchFamily="18" charset="0"/>
                <a:cs typeface="Times New Roman" panose="02020603050405020304" pitchFamily="18" charset="0"/>
              </a:rPr>
              <a:t>	Frederick Douglass	 0	</a:t>
            </a:r>
          </a:p>
          <a:p>
            <a:r>
              <a:rPr lang="en-US" dirty="0">
                <a:latin typeface="Times New Roman" panose="02020603050405020304" pitchFamily="18" charset="0"/>
                <a:cs typeface="Times New Roman" panose="02020603050405020304" pitchFamily="18" charset="0"/>
              </a:rPr>
              <a:t>	Out-of-State Merit      	19	(93.2/1166)</a:t>
            </a:r>
          </a:p>
          <a:p>
            <a:r>
              <a:rPr lang="en-US" dirty="0">
                <a:latin typeface="Times New Roman" panose="02020603050405020304" pitchFamily="18" charset="0"/>
                <a:cs typeface="Times New Roman" panose="02020603050405020304" pitchFamily="18" charset="0"/>
              </a:rPr>
              <a:t>	Minerva Scholars		16   (94.8/1131)</a:t>
            </a:r>
          </a:p>
          <a:p>
            <a:r>
              <a:rPr lang="en-US" dirty="0">
                <a:latin typeface="Times New Roman" panose="02020603050405020304" pitchFamily="18" charset="0"/>
                <a:cs typeface="Times New Roman" panose="02020603050405020304" pitchFamily="18" charset="0"/>
              </a:rPr>
              <a:t>	1844 Scholars			15   (90.4/1146)</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**89 student-athletes are Tier 1 and Tier 2 traditional admits and 39 student-athletes are admits with consideration. </a:t>
            </a:r>
          </a:p>
        </p:txBody>
      </p:sp>
      <p:sp>
        <p:nvSpPr>
          <p:cNvPr id="2" name="TextBox 1">
            <a:extLst>
              <a:ext uri="{FF2B5EF4-FFF2-40B4-BE49-F238E27FC236}">
                <a16:creationId xmlns:a16="http://schemas.microsoft.com/office/drawing/2014/main" id="{5067BD2B-8495-09D1-1DB3-586537C09950}"/>
              </a:ext>
            </a:extLst>
          </p:cNvPr>
          <p:cNvSpPr txBox="1"/>
          <p:nvPr/>
        </p:nvSpPr>
        <p:spPr>
          <a:xfrm>
            <a:off x="-26987" y="1020763"/>
            <a:ext cx="4446587" cy="5760295"/>
          </a:xfrm>
          <a:prstGeom prst="rect">
            <a:avLst/>
          </a:prstGeom>
          <a:noFill/>
        </p:spPr>
        <p:txBody>
          <a:bodyPr wrap="square" rtlCol="0">
            <a:spAutoFit/>
          </a:bodyPr>
          <a:lstStyle/>
          <a:p>
            <a:pPr marL="914400" marR="0" indent="457200">
              <a:spcBef>
                <a:spcPts val="0"/>
              </a:spcBef>
              <a:spcAft>
                <a:spcPts val="0"/>
              </a:spcAft>
            </a:pPr>
            <a:r>
              <a:rPr lang="en-US" sz="1800" b="1" dirty="0">
                <a:effectLst/>
                <a:latin typeface="Times New Roman" panose="02020603050405020304" pitchFamily="18" charset="0"/>
                <a:ea typeface="Times New Roman" panose="02020603050405020304" pitchFamily="18" charset="0"/>
              </a:rPr>
              <a:t>Fall 2022</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Athletic Admits	152  (</a:t>
            </a:r>
            <a:r>
              <a:rPr lang="en-US" dirty="0">
                <a:latin typeface="Times New Roman" panose="02020603050405020304" pitchFamily="18" charset="0"/>
                <a:ea typeface="Times New Roman" panose="02020603050405020304" pitchFamily="18" charset="0"/>
              </a:rPr>
              <a:t>116</a:t>
            </a:r>
            <a:r>
              <a:rPr lang="en-US" sz="1800" dirty="0">
                <a:effectLst/>
                <a:latin typeface="Times New Roman" panose="02020603050405020304" pitchFamily="18" charset="0"/>
                <a:ea typeface="Times New Roman" panose="02020603050405020304" pitchFamily="18" charset="0"/>
              </a:rPr>
              <a:t> Freshmen</a:t>
            </a:r>
          </a:p>
          <a:p>
            <a:pPr marL="0" marR="0">
              <a:spcBef>
                <a:spcPts val="0"/>
              </a:spcBef>
              <a:spcAft>
                <a:spcPts val="0"/>
              </a:spcAft>
            </a:pPr>
            <a:r>
              <a:rPr lang="en-US" dirty="0">
                <a:latin typeface="Times New Roman" panose="02020603050405020304" pitchFamily="18" charset="0"/>
                <a:ea typeface="Times New Roman" panose="02020603050405020304" pitchFamily="18" charset="0"/>
              </a:rPr>
              <a:t>					     36 Transfers)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Deposits				Ave. GPA/SAT</a:t>
            </a:r>
            <a:endParaRPr lang="en-US" sz="18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Total Freshmen         93**  (91.2/1203)</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Total Transfers    	</a:t>
            </a:r>
            <a:r>
              <a:rPr lang="en-US" sz="1800" u="sng" dirty="0">
                <a:effectLst/>
                <a:latin typeface="Times New Roman" panose="02020603050405020304" pitchFamily="18" charset="0"/>
                <a:ea typeface="Times New Roman" panose="02020603050405020304" pitchFamily="18" charset="0"/>
              </a:rPr>
              <a:t>  35	    </a:t>
            </a:r>
            <a:r>
              <a:rPr lang="en-US" sz="1800" dirty="0">
                <a:effectLst/>
                <a:latin typeface="Times New Roman" panose="02020603050405020304" pitchFamily="18" charset="0"/>
                <a:ea typeface="Times New Roman" panose="02020603050405020304" pitchFamily="18" charset="0"/>
              </a:rPr>
              <a:t>(3.10)</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Overall Total		    	128</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Out-of-State Deposits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Freshmen (11 Inter.)	26  (93.5/1165)</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Transfers (1 Inter.)		20</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Deposited Scholars	</a:t>
            </a:r>
            <a:endParaRPr lang="en-US" sz="1800" dirty="0">
              <a:effectLst/>
              <a:latin typeface="Times New Roman" panose="02020603050405020304" pitchFamily="18" charset="0"/>
              <a:ea typeface="Times New Roman" panose="02020603050405020304" pitchFamily="18" charset="0"/>
            </a:endParaRPr>
          </a:p>
          <a:p>
            <a:pPr>
              <a:spcBef>
                <a:spcPts val="0"/>
              </a:spcBef>
              <a:spcAft>
                <a:spcPts val="0"/>
              </a:spcAft>
            </a:pPr>
            <a:r>
              <a:rPr lang="en-US" sz="1800" dirty="0">
                <a:effectLst/>
                <a:latin typeface="Times New Roman" panose="02020603050405020304" pitchFamily="18" charset="0"/>
                <a:ea typeface="Times New Roman" panose="02020603050405020304" pitchFamily="18" charset="0"/>
              </a:rPr>
              <a:t>	Presidential	         	10</a:t>
            </a: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99.5</a:t>
            </a:r>
            <a:r>
              <a:rPr lang="en-US" sz="1800" dirty="0">
                <a:effectLst/>
                <a:latin typeface="Times New Roman" panose="02020603050405020304" pitchFamily="18" charset="0"/>
                <a:ea typeface="Times New Roman" panose="02020603050405020304" pitchFamily="18" charset="0"/>
              </a:rPr>
              <a:t>/1274)</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Frederick Douglass	 	  0	</a:t>
            </a:r>
          </a:p>
          <a:p>
            <a:pPr>
              <a:spcBef>
                <a:spcPts val="0"/>
              </a:spcBef>
              <a:spcAft>
                <a:spcPts val="0"/>
              </a:spcAft>
            </a:pPr>
            <a:r>
              <a:rPr lang="en-US" sz="1800" dirty="0">
                <a:effectLst/>
                <a:latin typeface="Times New Roman" panose="02020603050405020304" pitchFamily="18" charset="0"/>
                <a:ea typeface="Times New Roman" panose="02020603050405020304" pitchFamily="18" charset="0"/>
              </a:rPr>
              <a:t>	Out-of-State Merit      	13</a:t>
            </a: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95.9</a:t>
            </a:r>
            <a:r>
              <a:rPr lang="en-US" sz="1800" dirty="0">
                <a:effectLst/>
                <a:latin typeface="Times New Roman" panose="02020603050405020304" pitchFamily="18" charset="0"/>
                <a:ea typeface="Times New Roman" panose="02020603050405020304" pitchFamily="18" charset="0"/>
              </a:rPr>
              <a:t>/1154)</a:t>
            </a:r>
          </a:p>
          <a:p>
            <a:pPr>
              <a:spcBef>
                <a:spcPts val="0"/>
              </a:spcBef>
              <a:spcAft>
                <a:spcPts val="0"/>
              </a:spcAft>
            </a:pPr>
            <a:r>
              <a:rPr lang="en-US" sz="1800" dirty="0">
                <a:effectLst/>
                <a:latin typeface="Times New Roman" panose="02020603050405020304" pitchFamily="18" charset="0"/>
                <a:ea typeface="Times New Roman" panose="02020603050405020304" pitchFamily="18" charset="0"/>
              </a:rPr>
              <a:t>	Minerva Scholars		16  (</a:t>
            </a:r>
            <a:r>
              <a:rPr lang="en-US" dirty="0">
                <a:latin typeface="Times New Roman" panose="02020603050405020304" pitchFamily="18" charset="0"/>
                <a:ea typeface="Times New Roman" panose="02020603050405020304" pitchFamily="18" charset="0"/>
              </a:rPr>
              <a:t>95.8</a:t>
            </a:r>
            <a:r>
              <a:rPr lang="en-US" sz="1800" dirty="0">
                <a:effectLst/>
                <a:latin typeface="Times New Roman" panose="02020603050405020304" pitchFamily="18" charset="0"/>
                <a:ea typeface="Times New Roman" panose="02020603050405020304" pitchFamily="18" charset="0"/>
              </a:rPr>
              <a:t>/1293) </a:t>
            </a:r>
          </a:p>
          <a:p>
            <a:pPr>
              <a:spcBef>
                <a:spcPts val="0"/>
              </a:spcBef>
              <a:spcAft>
                <a:spcPts val="0"/>
              </a:spcAft>
            </a:pPr>
            <a:r>
              <a:rPr lang="en-US" sz="1800" dirty="0">
                <a:effectLst/>
                <a:latin typeface="Times New Roman" panose="02020603050405020304" pitchFamily="18" charset="0"/>
                <a:ea typeface="Times New Roman" panose="02020603050405020304" pitchFamily="18" charset="0"/>
              </a:rPr>
              <a:t>	1844 Scholar	    		  7  (</a:t>
            </a:r>
            <a:r>
              <a:rPr lang="en-US" dirty="0">
                <a:latin typeface="Times New Roman" panose="02020603050405020304" pitchFamily="18" charset="0"/>
                <a:ea typeface="Times New Roman" panose="02020603050405020304" pitchFamily="18" charset="0"/>
              </a:rPr>
              <a:t>92.4</a:t>
            </a:r>
            <a:r>
              <a:rPr lang="en-US" sz="1800" dirty="0">
                <a:effectLst/>
                <a:latin typeface="Times New Roman" panose="02020603050405020304" pitchFamily="18" charset="0"/>
                <a:ea typeface="Times New Roman" panose="02020603050405020304" pitchFamily="18" charset="0"/>
              </a:rPr>
              <a:t>/1150)</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**93 student-athletes are Tier 1 and Tier 2 traditional admits and 35 student-athletes are admits with consideration.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431307" y="0"/>
            <a:ext cx="82264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9pPr>
          </a:lstStyle>
          <a:p>
            <a:pPr algn="ctr" eaLnBrk="1" hangingPunct="1">
              <a:lnSpc>
                <a:spcPct val="100000"/>
              </a:lnSpc>
              <a:buFont typeface="Times New Roman" pitchFamily="16" charset="0"/>
              <a:buNone/>
              <a:defRPr/>
            </a:pPr>
            <a:r>
              <a:rPr lang="en-US" altLang="en-US" sz="3200" b="1" dirty="0">
                <a:latin typeface="Times New Roman" panose="02020603050405020304" pitchFamily="18" charset="0"/>
                <a:cs typeface="Times New Roman" panose="02020603050405020304" pitchFamily="18" charset="0"/>
              </a:rPr>
              <a:t>Student-Athlete Majors By School/College*</a:t>
            </a:r>
          </a:p>
        </p:txBody>
      </p:sp>
      <p:sp>
        <p:nvSpPr>
          <p:cNvPr id="5184" name="Rectangle 58"/>
          <p:cNvSpPr>
            <a:spLocks noChangeArrowheads="1"/>
          </p:cNvSpPr>
          <p:nvPr/>
        </p:nvSpPr>
        <p:spPr bwMode="auto">
          <a:xfrm>
            <a:off x="7391400" y="6203423"/>
            <a:ext cx="1752600" cy="5217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9pPr>
          </a:lstStyle>
          <a:p>
            <a:pPr eaLnBrk="1" hangingPunct="1">
              <a:lnSpc>
                <a:spcPct val="100000"/>
              </a:lnSpc>
            </a:pPr>
            <a:r>
              <a:rPr lang="en-US" altLang="en-US" sz="1400" dirty="0">
                <a:solidFill>
                  <a:srgbClr val="000000"/>
                </a:solidFill>
                <a:latin typeface="Times New Roman" panose="02020603050405020304" pitchFamily="18" charset="0"/>
                <a:cs typeface="Times New Roman" panose="02020603050405020304" pitchFamily="18" charset="0"/>
              </a:rPr>
              <a:t>*Declared as well as intended majors</a:t>
            </a:r>
          </a:p>
        </p:txBody>
      </p:sp>
      <p:pic>
        <p:nvPicPr>
          <p:cNvPr id="2" name="Picture 1">
            <a:extLst>
              <a:ext uri="{FF2B5EF4-FFF2-40B4-BE49-F238E27FC236}">
                <a16:creationId xmlns:a16="http://schemas.microsoft.com/office/drawing/2014/main" id="{63E305CC-93DE-6AC8-AE0C-A8240A5445B6}"/>
              </a:ext>
            </a:extLst>
          </p:cNvPr>
          <p:cNvPicPr>
            <a:picLocks noChangeAspect="1"/>
          </p:cNvPicPr>
          <p:nvPr/>
        </p:nvPicPr>
        <p:blipFill>
          <a:blip r:embed="rId3"/>
          <a:stretch>
            <a:fillRect/>
          </a:stretch>
        </p:blipFill>
        <p:spPr>
          <a:xfrm>
            <a:off x="1143000" y="861087"/>
            <a:ext cx="5872410" cy="5996913"/>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34384" y="152400"/>
            <a:ext cx="6324600" cy="488950"/>
          </a:xfrm>
        </p:spPr>
        <p:txBody>
          <a:bodyPr/>
          <a:lstStyle/>
          <a:p>
            <a:pPr lvl="0" eaLnBrk="1" hangingPunct="1">
              <a:lnSpc>
                <a:spcPct val="100000"/>
              </a:lnSpc>
            </a:pPr>
            <a:r>
              <a:rPr kumimoji="0" lang="en-US"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Student-Athlete Majors, CAS</a:t>
            </a:r>
            <a:endParaRPr lang="en-US" sz="3200" b="1" dirty="0">
              <a:solidFill>
                <a:schemeClr val="tx1"/>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1139E73C-5194-BC9A-1383-1F457E7935BD}"/>
              </a:ext>
            </a:extLst>
          </p:cNvPr>
          <p:cNvPicPr>
            <a:picLocks noChangeAspect="1"/>
          </p:cNvPicPr>
          <p:nvPr/>
        </p:nvPicPr>
        <p:blipFill>
          <a:blip r:embed="rId2"/>
          <a:stretch>
            <a:fillRect/>
          </a:stretch>
        </p:blipFill>
        <p:spPr>
          <a:xfrm>
            <a:off x="228600" y="939448"/>
            <a:ext cx="8686800" cy="585595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458787" y="76200"/>
            <a:ext cx="8226425"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Majors for Men’s and Women’s Basketball</a:t>
            </a:r>
          </a:p>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2022-23</a:t>
            </a:r>
          </a:p>
        </p:txBody>
      </p:sp>
      <p:pic>
        <p:nvPicPr>
          <p:cNvPr id="4" name="Picture 3">
            <a:extLst>
              <a:ext uri="{FF2B5EF4-FFF2-40B4-BE49-F238E27FC236}">
                <a16:creationId xmlns:a16="http://schemas.microsoft.com/office/drawing/2014/main" id="{A9500640-B874-977B-5201-746168FFB080}"/>
              </a:ext>
            </a:extLst>
          </p:cNvPr>
          <p:cNvPicPr>
            <a:picLocks noChangeAspect="1"/>
          </p:cNvPicPr>
          <p:nvPr/>
        </p:nvPicPr>
        <p:blipFill>
          <a:blip r:embed="rId3"/>
          <a:stretch>
            <a:fillRect/>
          </a:stretch>
        </p:blipFill>
        <p:spPr>
          <a:xfrm>
            <a:off x="4572000" y="1555485"/>
            <a:ext cx="4495800" cy="2942374"/>
          </a:xfrm>
          <a:prstGeom prst="rect">
            <a:avLst/>
          </a:prstGeom>
        </p:spPr>
      </p:pic>
      <p:pic>
        <p:nvPicPr>
          <p:cNvPr id="5" name="Picture 4">
            <a:extLst>
              <a:ext uri="{FF2B5EF4-FFF2-40B4-BE49-F238E27FC236}">
                <a16:creationId xmlns:a16="http://schemas.microsoft.com/office/drawing/2014/main" id="{1B189E2E-5713-F676-5DA5-7836F4F2C0DB}"/>
              </a:ext>
            </a:extLst>
          </p:cNvPr>
          <p:cNvPicPr>
            <a:picLocks noChangeAspect="1"/>
          </p:cNvPicPr>
          <p:nvPr/>
        </p:nvPicPr>
        <p:blipFill>
          <a:blip r:embed="rId4"/>
          <a:stretch>
            <a:fillRect/>
          </a:stretch>
        </p:blipFill>
        <p:spPr>
          <a:xfrm>
            <a:off x="154133" y="1555483"/>
            <a:ext cx="4189267" cy="2997199"/>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7200" y="274638"/>
            <a:ext cx="8229600" cy="1143000"/>
          </a:xfrm>
        </p:spPr>
        <p:txBody>
          <a:bodyPr/>
          <a:lstStyle/>
          <a:p>
            <a:pPr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3200" b="1" dirty="0">
                <a:latin typeface="Times New Roman" panose="02020603050405020304" pitchFamily="18" charset="0"/>
                <a:cs typeface="Times New Roman" panose="02020603050405020304" pitchFamily="18" charset="0"/>
              </a:rPr>
              <a:t>Football, 2022-23</a:t>
            </a:r>
          </a:p>
        </p:txBody>
      </p:sp>
      <p:sp>
        <p:nvSpPr>
          <p:cNvPr id="4" name="TextBox 3">
            <a:extLst>
              <a:ext uri="{FF2B5EF4-FFF2-40B4-BE49-F238E27FC236}">
                <a16:creationId xmlns:a16="http://schemas.microsoft.com/office/drawing/2014/main" id="{7F8DD3E0-8498-1E4F-9B07-C29F5CFA08F0}"/>
              </a:ext>
            </a:extLst>
          </p:cNvPr>
          <p:cNvSpPr txBox="1"/>
          <p:nvPr/>
        </p:nvSpPr>
        <p:spPr>
          <a:xfrm>
            <a:off x="436880" y="6419680"/>
            <a:ext cx="2773516" cy="43582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Plus 3 double majors</a:t>
            </a:r>
          </a:p>
        </p:txBody>
      </p:sp>
      <p:pic>
        <p:nvPicPr>
          <p:cNvPr id="3" name="Picture 2">
            <a:extLst>
              <a:ext uri="{FF2B5EF4-FFF2-40B4-BE49-F238E27FC236}">
                <a16:creationId xmlns:a16="http://schemas.microsoft.com/office/drawing/2014/main" id="{8181D81F-E0AF-C1DC-E88D-B4A995B3336F}"/>
              </a:ext>
            </a:extLst>
          </p:cNvPr>
          <p:cNvPicPr>
            <a:picLocks noChangeAspect="1"/>
          </p:cNvPicPr>
          <p:nvPr/>
        </p:nvPicPr>
        <p:blipFill>
          <a:blip r:embed="rId3"/>
          <a:stretch>
            <a:fillRect/>
          </a:stretch>
        </p:blipFill>
        <p:spPr>
          <a:xfrm>
            <a:off x="152400" y="990599"/>
            <a:ext cx="8839200" cy="554066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27014" y="228600"/>
            <a:ext cx="8456612" cy="123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9pPr>
          </a:lstStyle>
          <a:p>
            <a:pPr algn="ctr" eaLnBrk="1" hangingPunct="1">
              <a:lnSpc>
                <a:spcPct val="100000"/>
              </a:lnSpc>
              <a:buFont typeface="Times New Roman" pitchFamily="16" charset="0"/>
              <a:buNone/>
              <a:defRPr/>
            </a:pPr>
            <a:r>
              <a:rPr lang="en-US" altLang="en-US" sz="3200" b="1" dirty="0">
                <a:latin typeface="Times New Roman" panose="02020603050405020304" pitchFamily="18" charset="0"/>
                <a:cs typeface="Times New Roman" panose="02020603050405020304" pitchFamily="18" charset="0"/>
              </a:rPr>
              <a:t>Spring 2022 Student-Athlete GPA</a:t>
            </a:r>
            <a:r>
              <a:rPr lang="en-US" altLang="en-US" sz="3200" dirty="0">
                <a:latin typeface="Times New Roman" panose="02020603050405020304" pitchFamily="18" charset="0"/>
                <a:cs typeface="Times New Roman" panose="02020603050405020304" pitchFamily="18" charset="0"/>
              </a:rPr>
              <a:t> </a:t>
            </a:r>
            <a:endParaRPr lang="en-US" alt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DA5ED15-A825-804C-A0CE-44BFA6459F07}"/>
              </a:ext>
            </a:extLst>
          </p:cNvPr>
          <p:cNvSpPr txBox="1"/>
          <p:nvPr/>
        </p:nvSpPr>
        <p:spPr>
          <a:xfrm>
            <a:off x="295976" y="5791200"/>
            <a:ext cx="8318688" cy="95103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In comparison with the rest of the student body:</a:t>
            </a:r>
          </a:p>
          <a:p>
            <a:r>
              <a:rPr lang="en-US" sz="2000" dirty="0">
                <a:latin typeface="Times New Roman" panose="02020603050405020304" pitchFamily="18" charset="0"/>
                <a:cs typeface="Times New Roman" panose="02020603050405020304" pitchFamily="18" charset="0"/>
              </a:rPr>
              <a:t>UAlbany men’s undergraduate term GPA (2.96) and cumulative GPA (2.93)</a:t>
            </a:r>
          </a:p>
          <a:p>
            <a:r>
              <a:rPr lang="en-US" sz="2000" dirty="0">
                <a:latin typeface="Times New Roman" panose="02020603050405020304" pitchFamily="18" charset="0"/>
                <a:cs typeface="Times New Roman" panose="02020603050405020304" pitchFamily="18" charset="0"/>
              </a:rPr>
              <a:t>UAlbany women’s undergraduate term GPA (3.09) and cumulative GPA (3.07) </a:t>
            </a:r>
          </a:p>
        </p:txBody>
      </p:sp>
      <p:pic>
        <p:nvPicPr>
          <p:cNvPr id="2" name="Picture 1">
            <a:extLst>
              <a:ext uri="{FF2B5EF4-FFF2-40B4-BE49-F238E27FC236}">
                <a16:creationId xmlns:a16="http://schemas.microsoft.com/office/drawing/2014/main" id="{C8AAE3B0-04C2-EDD9-71A2-0820A6502EB3}"/>
              </a:ext>
            </a:extLst>
          </p:cNvPr>
          <p:cNvPicPr>
            <a:picLocks noChangeAspect="1"/>
          </p:cNvPicPr>
          <p:nvPr/>
        </p:nvPicPr>
        <p:blipFill>
          <a:blip r:embed="rId3"/>
          <a:stretch>
            <a:fillRect/>
          </a:stretch>
        </p:blipFill>
        <p:spPr>
          <a:xfrm>
            <a:off x="0" y="1752600"/>
            <a:ext cx="9097562" cy="3534455"/>
          </a:xfrm>
          <a:prstGeom prst="rect">
            <a:avLst/>
          </a:prstGeom>
        </p:spPr>
      </p:pic>
    </p:spTree>
    <p:extLst>
      <p:ext uri="{BB962C8B-B14F-4D97-AF65-F5344CB8AC3E}">
        <p14:creationId xmlns:p14="http://schemas.microsoft.com/office/powerpoint/2010/main" val="40982804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71968" y="35412"/>
            <a:ext cx="8456612" cy="123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9pPr>
          </a:lstStyle>
          <a:p>
            <a:pPr algn="ctr" eaLnBrk="1" hangingPunct="1">
              <a:lnSpc>
                <a:spcPct val="100000"/>
              </a:lnSpc>
              <a:buFont typeface="Times New Roman" pitchFamily="16" charset="0"/>
              <a:buNone/>
              <a:defRPr/>
            </a:pPr>
            <a:r>
              <a:rPr lang="en-US" altLang="en-US" sz="3200" b="1" dirty="0">
                <a:latin typeface="Times New Roman" panose="02020603050405020304" pitchFamily="18" charset="0"/>
                <a:cs typeface="Times New Roman" panose="02020603050405020304" pitchFamily="18" charset="0"/>
              </a:rPr>
              <a:t>Fall 2022 Student-Athlete GPA</a:t>
            </a:r>
            <a:r>
              <a:rPr lang="en-US" altLang="en-US" sz="3200" dirty="0">
                <a:latin typeface="Times New Roman" panose="02020603050405020304" pitchFamily="18" charset="0"/>
                <a:cs typeface="Times New Roman" panose="02020603050405020304" pitchFamily="18" charset="0"/>
              </a:rPr>
              <a:t> </a:t>
            </a:r>
            <a:endParaRPr lang="en-US" alt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6264A75E-3749-1444-BAD6-621A4B617C5A}"/>
              </a:ext>
            </a:extLst>
          </p:cNvPr>
          <p:cNvSpPr txBox="1"/>
          <p:nvPr/>
        </p:nvSpPr>
        <p:spPr>
          <a:xfrm>
            <a:off x="412656" y="5661991"/>
            <a:ext cx="8318688" cy="95103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In comparison with the rest of the student body:</a:t>
            </a:r>
          </a:p>
          <a:p>
            <a:r>
              <a:rPr lang="en-US" sz="2000" dirty="0">
                <a:latin typeface="Times New Roman" panose="02020603050405020304" pitchFamily="18" charset="0"/>
                <a:cs typeface="Times New Roman" panose="02020603050405020304" pitchFamily="18" charset="0"/>
              </a:rPr>
              <a:t>UAlbany men’s undergraduate term GPA (2.94) and cumulative GPA (2.89)</a:t>
            </a:r>
          </a:p>
          <a:p>
            <a:r>
              <a:rPr lang="en-US" sz="2000" dirty="0">
                <a:latin typeface="Times New Roman" panose="02020603050405020304" pitchFamily="18" charset="0"/>
                <a:cs typeface="Times New Roman" panose="02020603050405020304" pitchFamily="18" charset="0"/>
              </a:rPr>
              <a:t>UAlbany women’s undergraduate term GPA (3.01) and cumulative GPA (2.99) </a:t>
            </a:r>
          </a:p>
        </p:txBody>
      </p:sp>
      <p:pic>
        <p:nvPicPr>
          <p:cNvPr id="4" name="Picture 3">
            <a:extLst>
              <a:ext uri="{FF2B5EF4-FFF2-40B4-BE49-F238E27FC236}">
                <a16:creationId xmlns:a16="http://schemas.microsoft.com/office/drawing/2014/main" id="{BAD7C515-7E45-2E73-AF54-5D644710B18A}"/>
              </a:ext>
            </a:extLst>
          </p:cNvPr>
          <p:cNvPicPr>
            <a:picLocks noChangeAspect="1"/>
          </p:cNvPicPr>
          <p:nvPr/>
        </p:nvPicPr>
        <p:blipFill>
          <a:blip r:embed="rId3"/>
          <a:stretch>
            <a:fillRect/>
          </a:stretch>
        </p:blipFill>
        <p:spPr>
          <a:xfrm>
            <a:off x="60870" y="1676400"/>
            <a:ext cx="9022260" cy="35052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4996"/>
            <a:ext cx="7924800" cy="793750"/>
          </a:xfrm>
        </p:spPr>
        <p:txBody>
          <a:bodyPr/>
          <a:lstStyle/>
          <a:p>
            <a:pPr algn="ctr"/>
            <a:r>
              <a:rPr lang="en-US" sz="3200" b="1" dirty="0">
                <a:solidFill>
                  <a:schemeClr val="tx1"/>
                </a:solidFill>
                <a:latin typeface="Times New Roman" panose="02020603050405020304" pitchFamily="18" charset="0"/>
                <a:cs typeface="Times New Roman" panose="02020603050405020304" pitchFamily="18" charset="0"/>
              </a:rPr>
              <a:t>Student-Athlete Average GPA Over Time</a:t>
            </a:r>
          </a:p>
        </p:txBody>
      </p:sp>
      <p:pic>
        <p:nvPicPr>
          <p:cNvPr id="2" name="Picture 1">
            <a:extLst>
              <a:ext uri="{FF2B5EF4-FFF2-40B4-BE49-F238E27FC236}">
                <a16:creationId xmlns:a16="http://schemas.microsoft.com/office/drawing/2014/main" id="{C729E114-2EF7-3C9F-1410-431CDBE7614A}"/>
              </a:ext>
            </a:extLst>
          </p:cNvPr>
          <p:cNvPicPr>
            <a:picLocks noChangeAspect="1"/>
          </p:cNvPicPr>
          <p:nvPr/>
        </p:nvPicPr>
        <p:blipFill>
          <a:blip r:embed="rId2"/>
          <a:stretch>
            <a:fillRect/>
          </a:stretch>
        </p:blipFill>
        <p:spPr>
          <a:xfrm>
            <a:off x="1377950" y="808746"/>
            <a:ext cx="6388100" cy="5969000"/>
          </a:xfrm>
          <a:prstGeom prst="rect">
            <a:avLst/>
          </a:prstGeom>
        </p:spPr>
      </p:pic>
    </p:spTree>
    <p:extLst>
      <p:ext uri="{BB962C8B-B14F-4D97-AF65-F5344CB8AC3E}">
        <p14:creationId xmlns:p14="http://schemas.microsoft.com/office/powerpoint/2010/main" val="286554889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A048035E79CC4698952043F47459ED" ma:contentTypeVersion="8" ma:contentTypeDescription="Create a new document." ma:contentTypeScope="" ma:versionID="cb6b7e6fd82a1a0507a0bd9ff251ffe0">
  <xsd:schema xmlns:xsd="http://www.w3.org/2001/XMLSchema" xmlns:xs="http://www.w3.org/2001/XMLSchema" xmlns:p="http://schemas.microsoft.com/office/2006/metadata/properties" xmlns:ns2="6c57cd73-ddc5-4c2c-a3e6-946dd2ea0a97" xmlns:ns3="1f6ef8f0-55b3-4e7a-8968-d2998e518232" targetNamespace="http://schemas.microsoft.com/office/2006/metadata/properties" ma:root="true" ma:fieldsID="f6958708a09e7f860de2fdcf4b64b9d8" ns2:_="" ns3:_="">
    <xsd:import namespace="6c57cd73-ddc5-4c2c-a3e6-946dd2ea0a97"/>
    <xsd:import namespace="1f6ef8f0-55b3-4e7a-8968-d2998e51823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57cd73-ddc5-4c2c-a3e6-946dd2ea0a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6ef8f0-55b3-4e7a-8968-d2998e51823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502CCC-13B0-45D5-816F-00EC0D8AAA4E}"/>
</file>

<file path=customXml/itemProps2.xml><?xml version="1.0" encoding="utf-8"?>
<ds:datastoreItem xmlns:ds="http://schemas.openxmlformats.org/officeDocument/2006/customXml" ds:itemID="{E23F017E-D943-4E14-B96D-A6F5ECED1B70}"/>
</file>

<file path=customXml/itemProps3.xml><?xml version="1.0" encoding="utf-8"?>
<ds:datastoreItem xmlns:ds="http://schemas.openxmlformats.org/officeDocument/2006/customXml" ds:itemID="{0B8BF8D6-C5DF-4E16-8261-0BA1DDDA7127}"/>
</file>

<file path=docProps/app.xml><?xml version="1.0" encoding="utf-8"?>
<Properties xmlns="http://schemas.openxmlformats.org/officeDocument/2006/extended-properties" xmlns:vt="http://schemas.openxmlformats.org/officeDocument/2006/docPropsVTypes">
  <TotalTime>15540</TotalTime>
  <Words>1496</Words>
  <Application>Microsoft Macintosh PowerPoint</Application>
  <PresentationFormat>On-screen Show (4:3)</PresentationFormat>
  <Paragraphs>174</Paragraphs>
  <Slides>17</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Times New Roman</vt:lpstr>
      <vt:lpstr>Office Theme</vt:lpstr>
      <vt:lpstr>1_Office Theme</vt:lpstr>
      <vt:lpstr>PowerPoint Presentation</vt:lpstr>
      <vt:lpstr>PowerPoint Presentation</vt:lpstr>
      <vt:lpstr>PowerPoint Presentation</vt:lpstr>
      <vt:lpstr>Student-Athlete Majors, CAS</vt:lpstr>
      <vt:lpstr>PowerPoint Presentation</vt:lpstr>
      <vt:lpstr>Football, 2022-23</vt:lpstr>
      <vt:lpstr>PowerPoint Presentation</vt:lpstr>
      <vt:lpstr>PowerPoint Presentation</vt:lpstr>
      <vt:lpstr>Student-Athlete Average GPA Over Time</vt:lpstr>
      <vt:lpstr>PowerPoint Presentation</vt:lpstr>
      <vt:lpstr>PowerPoint Presentation</vt:lpstr>
      <vt:lpstr>PowerPoint Presentation</vt:lpstr>
      <vt:lpstr>Community Service</vt:lpstr>
      <vt:lpstr>Academic Highlights: Spring 2022</vt:lpstr>
      <vt:lpstr>Academic Highlights: Fall 2022</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 Teresa M</dc:creator>
  <cp:lastModifiedBy>Rousseau, David</cp:lastModifiedBy>
  <cp:revision>274</cp:revision>
  <cp:lastPrinted>2022-05-04T13:47:20Z</cp:lastPrinted>
  <dcterms:created xsi:type="dcterms:W3CDTF">1601-01-01T00:00:00Z</dcterms:created>
  <dcterms:modified xsi:type="dcterms:W3CDTF">2023-03-30T12:44:54Z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0x01010095A048035E79CC4698952043F47459ED</vt:lpwstr>
  </property>
</Properties>
</file>