
<file path=[Content_Types].xml><?xml version="1.0" encoding="utf-8"?>
<Types xmlns="http://schemas.openxmlformats.org/package/2006/content-types">
  <Default Extension="bin" ContentType="application/vnd.openxmlformats-officedocument.presentationml.printerSetting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5.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6" r:id="rId2"/>
    <p:sldId id="384" r:id="rId3"/>
    <p:sldId id="257" r:id="rId4"/>
    <p:sldId id="393" r:id="rId5"/>
    <p:sldId id="394" r:id="rId6"/>
    <p:sldId id="402" r:id="rId7"/>
    <p:sldId id="416" r:id="rId8"/>
    <p:sldId id="417" r:id="rId9"/>
    <p:sldId id="386" r:id="rId10"/>
    <p:sldId id="261" r:id="rId11"/>
    <p:sldId id="418" r:id="rId12"/>
    <p:sldId id="419" r:id="rId13"/>
    <p:sldId id="323" r:id="rId14"/>
    <p:sldId id="263" r:id="rId15"/>
    <p:sldId id="429" r:id="rId16"/>
    <p:sldId id="271" r:id="rId17"/>
    <p:sldId id="420" r:id="rId18"/>
    <p:sldId id="421" r:id="rId19"/>
    <p:sldId id="272" r:id="rId20"/>
    <p:sldId id="273" r:id="rId21"/>
    <p:sldId id="396" r:id="rId22"/>
    <p:sldId id="422" r:id="rId23"/>
    <p:sldId id="423" r:id="rId24"/>
    <p:sldId id="424" r:id="rId25"/>
    <p:sldId id="425" r:id="rId26"/>
    <p:sldId id="276" r:id="rId27"/>
    <p:sldId id="395" r:id="rId28"/>
    <p:sldId id="411" r:id="rId29"/>
    <p:sldId id="412" r:id="rId30"/>
    <p:sldId id="413" r:id="rId31"/>
    <p:sldId id="426" r:id="rId32"/>
    <p:sldId id="427" r:id="rId33"/>
    <p:sldId id="414" r:id="rId34"/>
    <p:sldId id="428" r:id="rId35"/>
    <p:sldId id="415" r:id="rId36"/>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0" d="100"/>
          <a:sy n="150" d="100"/>
        </p:scale>
        <p:origin x="-680" y="5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printerSettings" Target="printerSettings/printerSettings1.bin"/><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9" Type="http://schemas.openxmlformats.org/officeDocument/2006/relationships/slide" Target="slides/slide28.xml"/><Relationship Id="rId2" Type="http://schemas.openxmlformats.org/officeDocument/2006/relationships/slide" Target="slides/slide1.xml"/><Relationship Id="rId16" Type="http://schemas.openxmlformats.org/officeDocument/2006/relationships/slide" Target="slides/slide15.xml"/><Relationship Id="rId24" Type="http://schemas.openxmlformats.org/officeDocument/2006/relationships/slide" Target="slides/slide23.xml"/><Relationship Id="rId1" Type="http://schemas.openxmlformats.org/officeDocument/2006/relationships/slideMaster" Target="slideMasters/slideMaster1.xml"/><Relationship Id="rId32" Type="http://schemas.openxmlformats.org/officeDocument/2006/relationships/slide" Target="slides/slide31.xml"/><Relationship Id="rId6" Type="http://schemas.openxmlformats.org/officeDocument/2006/relationships/slide" Target="slides/slide5.xml"/><Relationship Id="rId11" Type="http://schemas.openxmlformats.org/officeDocument/2006/relationships/slide" Target="slides/slide10.xml"/><Relationship Id="rId37" Type="http://schemas.openxmlformats.org/officeDocument/2006/relationships/notesMaster" Target="notesMasters/notesMaster1.xml"/><Relationship Id="rId40" Type="http://schemas.openxmlformats.org/officeDocument/2006/relationships/presProps" Target="presProps.xml"/><Relationship Id="rId45" Type="http://schemas.openxmlformats.org/officeDocument/2006/relationships/customXml" Target="../customXml/item2.xml"/><Relationship Id="rId23" Type="http://schemas.openxmlformats.org/officeDocument/2006/relationships/slide" Target="slides/slide22.xml"/><Relationship Id="rId28" Type="http://schemas.openxmlformats.org/officeDocument/2006/relationships/slide" Target="slides/slide27.xml"/><Relationship Id="rId5" Type="http://schemas.openxmlformats.org/officeDocument/2006/relationships/slide" Target="slides/slide4.xml"/><Relationship Id="rId36" Type="http://schemas.openxmlformats.org/officeDocument/2006/relationships/slide" Target="slides/slide35.xml"/><Relationship Id="rId15" Type="http://schemas.openxmlformats.org/officeDocument/2006/relationships/slide" Target="slides/slide14.xml"/><Relationship Id="rId31" Type="http://schemas.openxmlformats.org/officeDocument/2006/relationships/slide" Target="slides/slide30.xml"/><Relationship Id="rId10" Type="http://schemas.openxmlformats.org/officeDocument/2006/relationships/slide" Target="slides/slide9.xml"/><Relationship Id="rId19" Type="http://schemas.openxmlformats.org/officeDocument/2006/relationships/slide" Target="slides/slide18.xml"/><Relationship Id="rId44" Type="http://schemas.openxmlformats.org/officeDocument/2006/relationships/customXml" Target="../customXml/item1.xml"/><Relationship Id="rId22" Type="http://schemas.openxmlformats.org/officeDocument/2006/relationships/slide" Target="slides/slide21.xml"/><Relationship Id="rId27" Type="http://schemas.openxmlformats.org/officeDocument/2006/relationships/slide" Target="slides/slide26.xml"/><Relationship Id="rId4" Type="http://schemas.openxmlformats.org/officeDocument/2006/relationships/slide" Target="slides/slide3.xml"/><Relationship Id="rId30" Type="http://schemas.openxmlformats.org/officeDocument/2006/relationships/slide" Target="slides/slide29.xml"/><Relationship Id="rId9" Type="http://schemas.openxmlformats.org/officeDocument/2006/relationships/slide" Target="slides/slide8.xml"/><Relationship Id="rId35" Type="http://schemas.openxmlformats.org/officeDocument/2006/relationships/slide" Target="slides/slide34.xml"/><Relationship Id="rId14" Type="http://schemas.openxmlformats.org/officeDocument/2006/relationships/slide" Target="slides/slide13.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25" Type="http://schemas.openxmlformats.org/officeDocument/2006/relationships/slide" Target="slides/slide24.xml"/><Relationship Id="rId33" Type="http://schemas.openxmlformats.org/officeDocument/2006/relationships/slide" Target="slides/slide32.xml"/><Relationship Id="rId12" Type="http://schemas.openxmlformats.org/officeDocument/2006/relationships/slide" Target="slides/slide11.xml"/><Relationship Id="rId17" Type="http://schemas.openxmlformats.org/officeDocument/2006/relationships/slide" Target="slides/slide16.xml"/><Relationship Id="rId38" Type="http://schemas.openxmlformats.org/officeDocument/2006/relationships/handoutMaster" Target="handoutMasters/handoutMaster1.xml"/><Relationship Id="rId46" Type="http://schemas.openxmlformats.org/officeDocument/2006/relationships/customXml" Target="../customXml/item3.xml"/><Relationship Id="rId20" Type="http://schemas.openxmlformats.org/officeDocument/2006/relationships/slide" Target="slides/slide19.xml"/><Relationship Id="rId4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6700B152-0A6F-4930-8F27-83C2A87266D6}" type="datetimeFigureOut">
              <a:rPr lang="en-US" smtClean="0"/>
              <a:t>9/11/17</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2DE6AB54-F8E6-4256-A257-83CF16C8192E}" type="slidenum">
              <a:rPr lang="en-US" smtClean="0"/>
              <a:t>‹#›</a:t>
            </a:fld>
            <a:endParaRPr lang="en-US"/>
          </a:p>
        </p:txBody>
      </p:sp>
    </p:spTree>
    <p:extLst>
      <p:ext uri="{BB962C8B-B14F-4D97-AF65-F5344CB8AC3E}">
        <p14:creationId xmlns:p14="http://schemas.microsoft.com/office/powerpoint/2010/main" val="36155629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1440" tIns="45720" rIns="91440" bIns="45720" rtlCol="0"/>
          <a:lstStyle>
            <a:lvl1pPr algn="r">
              <a:defRPr sz="1200"/>
            </a:lvl1pPr>
          </a:lstStyle>
          <a:p>
            <a:fld id="{691B01C2-9574-F740-93A2-C76DBAAA9E27}" type="datetimeFigureOut">
              <a:rPr lang="en-US" smtClean="0"/>
              <a:t>9/11/17</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21188"/>
            <a:ext cx="5564188"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40175" y="8842375"/>
            <a:ext cx="3013075" cy="465138"/>
          </a:xfrm>
          <a:prstGeom prst="rect">
            <a:avLst/>
          </a:prstGeom>
        </p:spPr>
        <p:txBody>
          <a:bodyPr vert="horz" lIns="91440" tIns="45720" rIns="91440" bIns="45720" rtlCol="0" anchor="b"/>
          <a:lstStyle>
            <a:lvl1pPr algn="r">
              <a:defRPr sz="1200"/>
            </a:lvl1pPr>
          </a:lstStyle>
          <a:p>
            <a:fld id="{9303C885-FEE7-504F-BDEA-1B7F4E479D85}" type="slidenum">
              <a:rPr lang="en-US" smtClean="0"/>
              <a:t>‹#›</a:t>
            </a:fld>
            <a:endParaRPr lang="en-US"/>
          </a:p>
        </p:txBody>
      </p:sp>
    </p:spTree>
    <p:extLst>
      <p:ext uri="{BB962C8B-B14F-4D97-AF65-F5344CB8AC3E}">
        <p14:creationId xmlns:p14="http://schemas.microsoft.com/office/powerpoint/2010/main" val="5586297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38ACF1-6D51-47ED-80D3-E874F04F1B00}" type="datetimeFigureOut">
              <a:rPr lang="en-US" smtClean="0"/>
              <a:t>9/11/17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778507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38ACF1-6D51-47ED-80D3-E874F04F1B00}" type="datetimeFigureOut">
              <a:rPr lang="en-US" smtClean="0"/>
              <a:t>9/11/17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1052689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38ACF1-6D51-47ED-80D3-E874F04F1B00}" type="datetimeFigureOut">
              <a:rPr lang="en-US" smtClean="0"/>
              <a:t>9/11/17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2172059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38ACF1-6D51-47ED-80D3-E874F04F1B00}" type="datetimeFigureOut">
              <a:rPr lang="en-US" smtClean="0"/>
              <a:t>9/11/17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2968678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38ACF1-6D51-47ED-80D3-E874F04F1B00}" type="datetimeFigureOut">
              <a:rPr lang="en-US" smtClean="0"/>
              <a:t>9/11/17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1993312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38ACF1-6D51-47ED-80D3-E874F04F1B00}" type="datetimeFigureOut">
              <a:rPr lang="en-US" smtClean="0"/>
              <a:t>9/11/17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486154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38ACF1-6D51-47ED-80D3-E874F04F1B00}" type="datetimeFigureOut">
              <a:rPr lang="en-US" smtClean="0"/>
              <a:t>9/11/17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1345018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38ACF1-6D51-47ED-80D3-E874F04F1B00}" type="datetimeFigureOut">
              <a:rPr lang="en-US" smtClean="0"/>
              <a:t>9/11/17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18386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38ACF1-6D51-47ED-80D3-E874F04F1B00}" type="datetimeFigureOut">
              <a:rPr lang="en-US" smtClean="0"/>
              <a:t>9/11/17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1114049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38ACF1-6D51-47ED-80D3-E874F04F1B00}" type="datetimeFigureOut">
              <a:rPr lang="en-US" smtClean="0"/>
              <a:t>9/11/17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1813557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38ACF1-6D51-47ED-80D3-E874F04F1B00}" type="datetimeFigureOut">
              <a:rPr lang="en-US" smtClean="0"/>
              <a:t>9/11/17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35567928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38ACF1-6D51-47ED-80D3-E874F04F1B00}" type="datetimeFigureOut">
              <a:rPr lang="en-US" smtClean="0"/>
              <a:t>9/11/17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7CD8AB-CF32-4FB6-A447-5BDFE23997D9}" type="slidenum">
              <a:rPr lang="en-US" smtClean="0"/>
              <a:t>‹#›</a:t>
            </a:fld>
            <a:endParaRPr lang="en-US"/>
          </a:p>
        </p:txBody>
      </p:sp>
    </p:spTree>
    <p:extLst>
      <p:ext uri="{BB962C8B-B14F-4D97-AF65-F5344CB8AC3E}">
        <p14:creationId xmlns:p14="http://schemas.microsoft.com/office/powerpoint/2010/main" val="1476388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91294" y="76200"/>
            <a:ext cx="3955755" cy="646331"/>
          </a:xfrm>
          <a:prstGeom prst="rect">
            <a:avLst/>
          </a:prstGeom>
          <a:noFill/>
        </p:spPr>
        <p:txBody>
          <a:bodyPr wrap="none" rtlCol="0">
            <a:spAutoFit/>
          </a:bodyPr>
          <a:lstStyle/>
          <a:p>
            <a:pPr algn="ctr"/>
            <a:r>
              <a:rPr lang="en-US" b="1" dirty="0" smtClean="0">
                <a:solidFill>
                  <a:srgbClr val="000099"/>
                </a:solidFill>
              </a:rPr>
              <a:t>University Senate Executive Committee</a:t>
            </a:r>
          </a:p>
          <a:p>
            <a:pPr algn="ctr"/>
            <a:r>
              <a:rPr lang="en-US" b="1" dirty="0" smtClean="0">
                <a:solidFill>
                  <a:srgbClr val="000099"/>
                </a:solidFill>
              </a:rPr>
              <a:t>Monday, September 11, 2017</a:t>
            </a:r>
          </a:p>
        </p:txBody>
      </p:sp>
      <p:sp>
        <p:nvSpPr>
          <p:cNvPr id="5" name="TextBox 4"/>
          <p:cNvSpPr txBox="1"/>
          <p:nvPr/>
        </p:nvSpPr>
        <p:spPr>
          <a:xfrm>
            <a:off x="678579" y="718134"/>
            <a:ext cx="6958831" cy="5755423"/>
          </a:xfrm>
          <a:prstGeom prst="rect">
            <a:avLst/>
          </a:prstGeom>
          <a:noFill/>
          <a:ln>
            <a:solidFill>
              <a:schemeClr val="tx2">
                <a:lumMod val="75000"/>
              </a:schemeClr>
            </a:solidFill>
          </a:ln>
        </p:spPr>
        <p:txBody>
          <a:bodyPr wrap="none" rtlCol="0">
            <a:spAutoFit/>
          </a:bodyPr>
          <a:lstStyle/>
          <a:p>
            <a:pPr marL="285750" lvl="0" indent="-285750">
              <a:buFont typeface="Arial" panose="020B0604020202020204" pitchFamily="34" charset="0"/>
              <a:buChar char="•"/>
            </a:pPr>
            <a:r>
              <a:rPr lang="en-US" b="1" dirty="0">
                <a:solidFill>
                  <a:srgbClr val="0000CC"/>
                </a:solidFill>
              </a:rPr>
              <a:t>Approval of SEC Minutes </a:t>
            </a:r>
            <a:r>
              <a:rPr lang="en-US" dirty="0">
                <a:solidFill>
                  <a:srgbClr val="0000CC"/>
                </a:solidFill>
              </a:rPr>
              <a:t>of </a:t>
            </a:r>
            <a:r>
              <a:rPr lang="en-US" dirty="0" smtClean="0">
                <a:solidFill>
                  <a:srgbClr val="0000CC"/>
                </a:solidFill>
              </a:rPr>
              <a:t>May 11			(1 of 2)</a:t>
            </a:r>
            <a:endParaRPr lang="en-US" sz="2000" dirty="0">
              <a:solidFill>
                <a:srgbClr val="0000CC"/>
              </a:solidFill>
            </a:endParaRPr>
          </a:p>
          <a:p>
            <a:pPr marL="285750" lvl="0" indent="-285750">
              <a:buFont typeface="Arial" panose="020B0604020202020204" pitchFamily="34" charset="0"/>
              <a:buChar char="•"/>
            </a:pPr>
            <a:r>
              <a:rPr lang="en-US" b="1" dirty="0" smtClean="0">
                <a:solidFill>
                  <a:srgbClr val="0000CC"/>
                </a:solidFill>
              </a:rPr>
              <a:t>Provost’s </a:t>
            </a:r>
            <a:r>
              <a:rPr lang="en-US" b="1" dirty="0">
                <a:solidFill>
                  <a:srgbClr val="0000CC"/>
                </a:solidFill>
              </a:rPr>
              <a:t>Report </a:t>
            </a:r>
            <a:r>
              <a:rPr lang="en-US" b="1" dirty="0" smtClean="0">
                <a:solidFill>
                  <a:srgbClr val="0000CC"/>
                </a:solidFill>
              </a:rPr>
              <a:t>–James Stellar</a:t>
            </a:r>
          </a:p>
          <a:p>
            <a:pPr marL="285750" lvl="0" indent="-285750">
              <a:buFont typeface="Arial" panose="020B0604020202020204" pitchFamily="34" charset="0"/>
              <a:buChar char="•"/>
            </a:pPr>
            <a:r>
              <a:rPr lang="en-US" b="1" dirty="0" smtClean="0">
                <a:solidFill>
                  <a:srgbClr val="0000CC"/>
                </a:solidFill>
              </a:rPr>
              <a:t>Senate Past Chair’s Report – James Collins</a:t>
            </a:r>
          </a:p>
          <a:p>
            <a:pPr marL="285750" lvl="0" indent="-285750">
              <a:buFont typeface="Arial" panose="020B0604020202020204" pitchFamily="34" charset="0"/>
              <a:buChar char="•"/>
            </a:pPr>
            <a:r>
              <a:rPr lang="en-US" b="1" dirty="0" smtClean="0">
                <a:solidFill>
                  <a:srgbClr val="0000CC"/>
                </a:solidFill>
              </a:rPr>
              <a:t>Senate Chair’s Report </a:t>
            </a:r>
            <a:r>
              <a:rPr lang="mr-IN" b="1" dirty="0" smtClean="0">
                <a:solidFill>
                  <a:srgbClr val="0000CC"/>
                </a:solidFill>
              </a:rPr>
              <a:t>–</a:t>
            </a:r>
            <a:r>
              <a:rPr lang="en-US" b="1" dirty="0" smtClean="0">
                <a:solidFill>
                  <a:srgbClr val="0000CC"/>
                </a:solidFill>
              </a:rPr>
              <a:t> Karin Reinhold</a:t>
            </a:r>
            <a:endParaRPr lang="en-US" b="1" dirty="0">
              <a:solidFill>
                <a:srgbClr val="0000CC"/>
              </a:solidFill>
            </a:endParaRPr>
          </a:p>
          <a:p>
            <a:pPr marL="285750" lvl="0" indent="-285750">
              <a:buFont typeface="Arial" panose="020B0604020202020204" pitchFamily="34" charset="0"/>
              <a:buChar char="•"/>
            </a:pPr>
            <a:r>
              <a:rPr lang="en-US" b="1" dirty="0" smtClean="0">
                <a:solidFill>
                  <a:srgbClr val="0000CC"/>
                </a:solidFill>
              </a:rPr>
              <a:t>Other </a:t>
            </a:r>
            <a:r>
              <a:rPr lang="en-US" b="1" dirty="0">
                <a:solidFill>
                  <a:srgbClr val="0000CC"/>
                </a:solidFill>
              </a:rPr>
              <a:t>Reports</a:t>
            </a:r>
            <a:endParaRPr lang="en-US" sz="2000" b="1" dirty="0">
              <a:solidFill>
                <a:srgbClr val="0000CC"/>
              </a:solidFill>
            </a:endParaRPr>
          </a:p>
          <a:p>
            <a:r>
              <a:rPr lang="en-US" b="1" dirty="0">
                <a:solidFill>
                  <a:srgbClr val="0000CC"/>
                </a:solidFill>
              </a:rPr>
              <a:t> </a:t>
            </a:r>
            <a:r>
              <a:rPr lang="en-US" b="1" dirty="0" smtClean="0">
                <a:solidFill>
                  <a:srgbClr val="0000CC"/>
                </a:solidFill>
              </a:rPr>
              <a:t>SUNY </a:t>
            </a:r>
            <a:r>
              <a:rPr lang="en-US" b="1" dirty="0">
                <a:solidFill>
                  <a:srgbClr val="0000CC"/>
                </a:solidFill>
              </a:rPr>
              <a:t>Senators’ Report </a:t>
            </a:r>
            <a:r>
              <a:rPr lang="en-US" dirty="0" smtClean="0">
                <a:solidFill>
                  <a:srgbClr val="0000CC"/>
                </a:solidFill>
              </a:rPr>
              <a:t>(Diane Hamilton, Walter Little, Latonia Spencer)</a:t>
            </a:r>
            <a:endParaRPr lang="en-US" sz="2000" b="1" dirty="0">
              <a:solidFill>
                <a:srgbClr val="0000CC"/>
              </a:solidFill>
            </a:endParaRPr>
          </a:p>
          <a:p>
            <a:pPr marL="285750" lvl="0" indent="-285750">
              <a:buFont typeface="Arial" panose="020B0604020202020204" pitchFamily="34" charset="0"/>
              <a:buChar char="•"/>
            </a:pPr>
            <a:r>
              <a:rPr lang="en-US" b="1" dirty="0">
                <a:solidFill>
                  <a:srgbClr val="0000CC"/>
                </a:solidFill>
              </a:rPr>
              <a:t>Graduate Student Organization Report </a:t>
            </a:r>
            <a:r>
              <a:rPr lang="en-US" dirty="0">
                <a:solidFill>
                  <a:srgbClr val="0000CC"/>
                </a:solidFill>
              </a:rPr>
              <a:t>– </a:t>
            </a:r>
            <a:r>
              <a:rPr lang="en-US" dirty="0" smtClean="0">
                <a:solidFill>
                  <a:srgbClr val="0000CC"/>
                </a:solidFill>
              </a:rPr>
              <a:t>Jefferson Garcia, </a:t>
            </a:r>
            <a:r>
              <a:rPr lang="en-US" dirty="0">
                <a:solidFill>
                  <a:srgbClr val="0000CC"/>
                </a:solidFill>
              </a:rPr>
              <a:t>President</a:t>
            </a:r>
            <a:endParaRPr lang="en-US" sz="2000" b="1" dirty="0">
              <a:solidFill>
                <a:srgbClr val="0000CC"/>
              </a:solidFill>
            </a:endParaRPr>
          </a:p>
          <a:p>
            <a:pPr marL="285750" lvl="0" indent="-285750">
              <a:buFont typeface="Arial" panose="020B0604020202020204" pitchFamily="34" charset="0"/>
              <a:buChar char="•"/>
            </a:pPr>
            <a:r>
              <a:rPr lang="en-US" b="1" dirty="0">
                <a:solidFill>
                  <a:srgbClr val="0000CC"/>
                </a:solidFill>
              </a:rPr>
              <a:t>Student Association Report </a:t>
            </a:r>
            <a:r>
              <a:rPr lang="en-US" dirty="0" smtClean="0">
                <a:solidFill>
                  <a:srgbClr val="0000CC"/>
                </a:solidFill>
              </a:rPr>
              <a:t>–Felix Abreu, </a:t>
            </a:r>
            <a:r>
              <a:rPr lang="en-US" dirty="0">
                <a:solidFill>
                  <a:srgbClr val="0000CC"/>
                </a:solidFill>
              </a:rPr>
              <a:t>President</a:t>
            </a:r>
            <a:endParaRPr lang="en-US" sz="2000" b="1" dirty="0">
              <a:solidFill>
                <a:srgbClr val="0000CC"/>
              </a:solidFill>
            </a:endParaRPr>
          </a:p>
          <a:p>
            <a:pPr marL="285750" lvl="0" indent="-285750">
              <a:buFont typeface="Arial" panose="020B0604020202020204" pitchFamily="34" charset="0"/>
              <a:buChar char="•"/>
            </a:pPr>
            <a:r>
              <a:rPr lang="en-US" b="1" dirty="0">
                <a:solidFill>
                  <a:srgbClr val="0000CC"/>
                </a:solidFill>
              </a:rPr>
              <a:t>Council/Committee Chair Reports</a:t>
            </a:r>
            <a:r>
              <a:rPr lang="en-US" dirty="0">
                <a:solidFill>
                  <a:srgbClr val="0000CC"/>
                </a:solidFill>
              </a:rPr>
              <a:t>:</a:t>
            </a:r>
            <a:endParaRPr lang="en-US" sz="2000" b="1" dirty="0">
              <a:solidFill>
                <a:srgbClr val="0000CC"/>
              </a:solidFill>
            </a:endParaRPr>
          </a:p>
          <a:p>
            <a:pPr marL="1200150" lvl="2" indent="-285750">
              <a:buFont typeface="Arial" panose="020B0604020202020204" pitchFamily="34" charset="0"/>
              <a:buChar char="•"/>
            </a:pPr>
            <a:r>
              <a:rPr lang="en-US" b="1" dirty="0">
                <a:solidFill>
                  <a:srgbClr val="0000CC"/>
                </a:solidFill>
              </a:rPr>
              <a:t>CAA</a:t>
            </a:r>
            <a:r>
              <a:rPr lang="en-US" dirty="0">
                <a:solidFill>
                  <a:srgbClr val="0000CC"/>
                </a:solidFill>
              </a:rPr>
              <a:t> – </a:t>
            </a:r>
            <a:r>
              <a:rPr lang="en-US" dirty="0" err="1">
                <a:solidFill>
                  <a:srgbClr val="0000CC"/>
                </a:solidFill>
              </a:rPr>
              <a:t>Istvan</a:t>
            </a:r>
            <a:r>
              <a:rPr lang="en-US" dirty="0">
                <a:solidFill>
                  <a:srgbClr val="0000CC"/>
                </a:solidFill>
              </a:rPr>
              <a:t> </a:t>
            </a:r>
            <a:r>
              <a:rPr lang="en-US" dirty="0" err="1">
                <a:solidFill>
                  <a:srgbClr val="0000CC"/>
                </a:solidFill>
              </a:rPr>
              <a:t>Kecskes</a:t>
            </a:r>
            <a:r>
              <a:rPr lang="en-US" dirty="0">
                <a:solidFill>
                  <a:srgbClr val="0000CC"/>
                </a:solidFill>
              </a:rPr>
              <a:t>, Chair, Mary Ellen </a:t>
            </a:r>
            <a:r>
              <a:rPr lang="en-US" dirty="0" err="1">
                <a:solidFill>
                  <a:srgbClr val="0000CC"/>
                </a:solidFill>
              </a:rPr>
              <a:t>Mallia</a:t>
            </a:r>
            <a:r>
              <a:rPr lang="en-US" dirty="0">
                <a:solidFill>
                  <a:srgbClr val="0000CC"/>
                </a:solidFill>
              </a:rPr>
              <a:t> Co-Chair</a:t>
            </a:r>
          </a:p>
          <a:p>
            <a:pPr marL="1200150" lvl="2" indent="-285750">
              <a:buFont typeface="Arial" panose="020B0604020202020204" pitchFamily="34" charset="0"/>
              <a:buChar char="•"/>
            </a:pPr>
            <a:r>
              <a:rPr lang="en-US" b="1" dirty="0" err="1">
                <a:solidFill>
                  <a:srgbClr val="0000CC"/>
                </a:solidFill>
              </a:rPr>
              <a:t>CAFFECoR</a:t>
            </a:r>
            <a:r>
              <a:rPr lang="en-US" dirty="0">
                <a:solidFill>
                  <a:srgbClr val="0000CC"/>
                </a:solidFill>
              </a:rPr>
              <a:t> – Carol Jewell, Chair</a:t>
            </a:r>
            <a:endParaRPr lang="en-US" b="1" u="sng" dirty="0">
              <a:solidFill>
                <a:srgbClr val="0000CC"/>
              </a:solidFill>
            </a:endParaRPr>
          </a:p>
          <a:p>
            <a:pPr marL="1200150" lvl="2" indent="-285750">
              <a:buFont typeface="Arial" panose="020B0604020202020204" pitchFamily="34" charset="0"/>
              <a:buChar char="•"/>
            </a:pPr>
            <a:r>
              <a:rPr lang="en-US" b="1" dirty="0">
                <a:solidFill>
                  <a:srgbClr val="0000CC"/>
                </a:solidFill>
              </a:rPr>
              <a:t>CERS</a:t>
            </a:r>
            <a:r>
              <a:rPr lang="en-US" dirty="0">
                <a:solidFill>
                  <a:srgbClr val="0000CC"/>
                </a:solidFill>
              </a:rPr>
              <a:t> – Michael </a:t>
            </a:r>
            <a:r>
              <a:rPr lang="en-US" dirty="0" err="1">
                <a:solidFill>
                  <a:srgbClr val="0000CC"/>
                </a:solidFill>
              </a:rPr>
              <a:t>Jerison</a:t>
            </a:r>
            <a:r>
              <a:rPr lang="en-US" dirty="0">
                <a:solidFill>
                  <a:srgbClr val="0000CC"/>
                </a:solidFill>
              </a:rPr>
              <a:t>, </a:t>
            </a:r>
            <a:r>
              <a:rPr lang="en-US" dirty="0" smtClean="0">
                <a:solidFill>
                  <a:srgbClr val="0000CC"/>
                </a:solidFill>
              </a:rPr>
              <a:t>past Chair</a:t>
            </a:r>
            <a:endParaRPr lang="en-US" dirty="0">
              <a:solidFill>
                <a:srgbClr val="0000CC"/>
              </a:solidFill>
            </a:endParaRPr>
          </a:p>
          <a:p>
            <a:pPr marL="1200150" lvl="2" indent="-285750">
              <a:buFont typeface="Arial" panose="020B0604020202020204" pitchFamily="34" charset="0"/>
              <a:buChar char="•"/>
            </a:pPr>
            <a:r>
              <a:rPr lang="en-US" b="1" dirty="0">
                <a:solidFill>
                  <a:srgbClr val="0000CC"/>
                </a:solidFill>
              </a:rPr>
              <a:t>COR</a:t>
            </a:r>
            <a:r>
              <a:rPr lang="en-US" dirty="0">
                <a:solidFill>
                  <a:srgbClr val="0000CC"/>
                </a:solidFill>
              </a:rPr>
              <a:t> –   Robert </a:t>
            </a:r>
            <a:r>
              <a:rPr lang="en-US" dirty="0" err="1">
                <a:solidFill>
                  <a:srgbClr val="0000CC"/>
                </a:solidFill>
              </a:rPr>
              <a:t>Rosenswig</a:t>
            </a:r>
            <a:r>
              <a:rPr lang="en-US" dirty="0">
                <a:solidFill>
                  <a:srgbClr val="0000CC"/>
                </a:solidFill>
              </a:rPr>
              <a:t> </a:t>
            </a:r>
            <a:r>
              <a:rPr lang="en-US" dirty="0" smtClean="0">
                <a:solidFill>
                  <a:srgbClr val="0000CC"/>
                </a:solidFill>
              </a:rPr>
              <a:t>, </a:t>
            </a:r>
            <a:r>
              <a:rPr lang="en-US" dirty="0">
                <a:solidFill>
                  <a:srgbClr val="0000CC"/>
                </a:solidFill>
              </a:rPr>
              <a:t>Chair</a:t>
            </a:r>
          </a:p>
          <a:p>
            <a:pPr marL="1200150" lvl="2" indent="-285750">
              <a:buFont typeface="Arial" panose="020B0604020202020204" pitchFamily="34" charset="0"/>
              <a:buChar char="•"/>
            </a:pPr>
            <a:r>
              <a:rPr lang="en-US" b="1" dirty="0">
                <a:solidFill>
                  <a:srgbClr val="0000CC"/>
                </a:solidFill>
              </a:rPr>
              <a:t>CPCA</a:t>
            </a:r>
            <a:r>
              <a:rPr lang="en-US" dirty="0">
                <a:solidFill>
                  <a:srgbClr val="0000CC"/>
                </a:solidFill>
              </a:rPr>
              <a:t> – Louise-Anne McNutt</a:t>
            </a:r>
            <a:r>
              <a:rPr lang="en-US" dirty="0" smtClean="0">
                <a:solidFill>
                  <a:srgbClr val="0000CC"/>
                </a:solidFill>
              </a:rPr>
              <a:t>, past Chair</a:t>
            </a:r>
            <a:endParaRPr lang="en-US" b="1" u="sng" dirty="0">
              <a:solidFill>
                <a:srgbClr val="0000CC"/>
              </a:solidFill>
            </a:endParaRPr>
          </a:p>
          <a:p>
            <a:pPr marL="1200150" lvl="2" indent="-285750">
              <a:buFont typeface="Arial" panose="020B0604020202020204" pitchFamily="34" charset="0"/>
              <a:buChar char="•"/>
            </a:pPr>
            <a:r>
              <a:rPr lang="en-US" b="1" dirty="0">
                <a:solidFill>
                  <a:srgbClr val="0000CC"/>
                </a:solidFill>
              </a:rPr>
              <a:t>GAC</a:t>
            </a:r>
            <a:r>
              <a:rPr lang="en-US" dirty="0">
                <a:solidFill>
                  <a:srgbClr val="0000CC"/>
                </a:solidFill>
              </a:rPr>
              <a:t> – Sean Rafferty </a:t>
            </a:r>
            <a:r>
              <a:rPr lang="en-US" dirty="0" smtClean="0">
                <a:solidFill>
                  <a:srgbClr val="0000CC"/>
                </a:solidFill>
              </a:rPr>
              <a:t>, </a:t>
            </a:r>
            <a:r>
              <a:rPr lang="en-US" dirty="0">
                <a:solidFill>
                  <a:srgbClr val="0000CC"/>
                </a:solidFill>
              </a:rPr>
              <a:t>Chair</a:t>
            </a:r>
            <a:endParaRPr lang="en-US" b="1" u="sng" dirty="0">
              <a:solidFill>
                <a:srgbClr val="0000CC"/>
              </a:solidFill>
            </a:endParaRPr>
          </a:p>
          <a:p>
            <a:pPr marL="1200150" lvl="2" indent="-285750">
              <a:buFont typeface="Arial" panose="020B0604020202020204" pitchFamily="34" charset="0"/>
              <a:buChar char="•"/>
            </a:pPr>
            <a:r>
              <a:rPr lang="en-US" b="1" dirty="0">
                <a:solidFill>
                  <a:srgbClr val="0000CC"/>
                </a:solidFill>
              </a:rPr>
              <a:t>GOV</a:t>
            </a:r>
            <a:r>
              <a:rPr lang="en-US" dirty="0">
                <a:solidFill>
                  <a:srgbClr val="0000CC"/>
                </a:solidFill>
              </a:rPr>
              <a:t> </a:t>
            </a:r>
            <a:r>
              <a:rPr lang="en-US" dirty="0" smtClean="0">
                <a:solidFill>
                  <a:srgbClr val="0000CC"/>
                </a:solidFill>
              </a:rPr>
              <a:t>–Jim Mower, </a:t>
            </a:r>
            <a:r>
              <a:rPr lang="en-US" dirty="0">
                <a:solidFill>
                  <a:srgbClr val="0000CC"/>
                </a:solidFill>
              </a:rPr>
              <a:t>Chair</a:t>
            </a:r>
            <a:endParaRPr lang="en-US" b="1" u="sng" dirty="0">
              <a:solidFill>
                <a:srgbClr val="0000CC"/>
              </a:solidFill>
            </a:endParaRPr>
          </a:p>
          <a:p>
            <a:pPr marL="1200150" lvl="2" indent="-285750">
              <a:buFont typeface="Arial" panose="020B0604020202020204" pitchFamily="34" charset="0"/>
              <a:buChar char="•"/>
            </a:pPr>
            <a:r>
              <a:rPr lang="en-US" b="1" dirty="0">
                <a:solidFill>
                  <a:srgbClr val="0000CC"/>
                </a:solidFill>
              </a:rPr>
              <a:t>LISC</a:t>
            </a:r>
            <a:r>
              <a:rPr lang="en-US" dirty="0">
                <a:solidFill>
                  <a:srgbClr val="0000CC"/>
                </a:solidFill>
              </a:rPr>
              <a:t> – Sheila Bernard, Billie </a:t>
            </a:r>
            <a:r>
              <a:rPr lang="en-US" dirty="0" err="1">
                <a:solidFill>
                  <a:srgbClr val="0000CC"/>
                </a:solidFill>
              </a:rPr>
              <a:t>Franchini</a:t>
            </a:r>
            <a:r>
              <a:rPr lang="en-US" dirty="0">
                <a:solidFill>
                  <a:srgbClr val="0000CC"/>
                </a:solidFill>
              </a:rPr>
              <a:t>, Co-Chairs </a:t>
            </a:r>
          </a:p>
          <a:p>
            <a:pPr marL="1200150" lvl="2" indent="-285750">
              <a:buFont typeface="Arial" panose="020B0604020202020204" pitchFamily="34" charset="0"/>
              <a:buChar char="•"/>
            </a:pPr>
            <a:r>
              <a:rPr lang="en-US" b="1" dirty="0">
                <a:solidFill>
                  <a:srgbClr val="0000CC"/>
                </a:solidFill>
              </a:rPr>
              <a:t>UAC</a:t>
            </a:r>
            <a:r>
              <a:rPr lang="en-US" dirty="0">
                <a:solidFill>
                  <a:srgbClr val="0000CC"/>
                </a:solidFill>
              </a:rPr>
              <a:t> – Karen </a:t>
            </a:r>
            <a:r>
              <a:rPr lang="en-US" dirty="0" err="1">
                <a:solidFill>
                  <a:srgbClr val="0000CC"/>
                </a:solidFill>
              </a:rPr>
              <a:t>Kiorpes</a:t>
            </a:r>
            <a:r>
              <a:rPr lang="en-US" dirty="0">
                <a:solidFill>
                  <a:srgbClr val="0000CC"/>
                </a:solidFill>
              </a:rPr>
              <a:t>, Christy Smith Co-Chairs</a:t>
            </a:r>
            <a:endParaRPr lang="en-US" b="1" u="sng" dirty="0">
              <a:solidFill>
                <a:srgbClr val="0000CC"/>
              </a:solidFill>
            </a:endParaRPr>
          </a:p>
          <a:p>
            <a:pPr marL="1200150" lvl="2" indent="-285750">
              <a:buFont typeface="Arial" panose="020B0604020202020204" pitchFamily="34" charset="0"/>
              <a:buChar char="•"/>
            </a:pPr>
            <a:r>
              <a:rPr lang="en-US" b="1" dirty="0">
                <a:solidFill>
                  <a:srgbClr val="0000CC"/>
                </a:solidFill>
              </a:rPr>
              <a:t>ULC </a:t>
            </a:r>
            <a:r>
              <a:rPr lang="en-US" dirty="0">
                <a:solidFill>
                  <a:srgbClr val="0000CC"/>
                </a:solidFill>
              </a:rPr>
              <a:t>– </a:t>
            </a:r>
            <a:r>
              <a:rPr lang="en-US" dirty="0" err="1" smtClean="0">
                <a:solidFill>
                  <a:srgbClr val="0000CC"/>
                </a:solidFill>
              </a:rPr>
              <a:t>Ekow</a:t>
            </a:r>
            <a:r>
              <a:rPr lang="en-US" dirty="0" smtClean="0">
                <a:solidFill>
                  <a:srgbClr val="0000CC"/>
                </a:solidFill>
              </a:rPr>
              <a:t> King, </a:t>
            </a:r>
            <a:r>
              <a:rPr lang="en-US" dirty="0">
                <a:solidFill>
                  <a:srgbClr val="0000CC"/>
                </a:solidFill>
              </a:rPr>
              <a:t>Chair</a:t>
            </a:r>
            <a:endParaRPr lang="en-US" b="1" u="sng" dirty="0">
              <a:solidFill>
                <a:srgbClr val="0000CC"/>
              </a:solidFill>
            </a:endParaRPr>
          </a:p>
          <a:p>
            <a:pPr marL="1200150" lvl="2" indent="-285750">
              <a:buFont typeface="Arial" panose="020B0604020202020204" pitchFamily="34" charset="0"/>
              <a:buChar char="•"/>
            </a:pPr>
            <a:r>
              <a:rPr lang="en-US" b="1" dirty="0">
                <a:solidFill>
                  <a:srgbClr val="0000CC"/>
                </a:solidFill>
              </a:rPr>
              <a:t>UPPC</a:t>
            </a:r>
            <a:r>
              <a:rPr lang="en-US" dirty="0">
                <a:solidFill>
                  <a:srgbClr val="0000CC"/>
                </a:solidFill>
              </a:rPr>
              <a:t> </a:t>
            </a:r>
            <a:r>
              <a:rPr lang="en-US" dirty="0" smtClean="0">
                <a:solidFill>
                  <a:srgbClr val="0000CC"/>
                </a:solidFill>
              </a:rPr>
              <a:t>–</a:t>
            </a:r>
            <a:r>
              <a:rPr lang="en-US" dirty="0">
                <a:solidFill>
                  <a:srgbClr val="0000CC"/>
                </a:solidFill>
              </a:rPr>
              <a:t> </a:t>
            </a:r>
            <a:r>
              <a:rPr lang="en-US" dirty="0" smtClean="0">
                <a:solidFill>
                  <a:srgbClr val="0000CC"/>
                </a:solidFill>
              </a:rPr>
              <a:t>Jim Collins, </a:t>
            </a:r>
            <a:r>
              <a:rPr lang="en-US" dirty="0">
                <a:solidFill>
                  <a:srgbClr val="0000CC"/>
                </a:solidFill>
              </a:rPr>
              <a:t>Chair</a:t>
            </a:r>
            <a:endParaRPr lang="en-US" b="1" u="sng" dirty="0">
              <a:solidFill>
                <a:srgbClr val="0000CC"/>
              </a:solidFill>
            </a:endParaRPr>
          </a:p>
          <a:p>
            <a:r>
              <a:rPr lang="en-US" sz="800" dirty="0"/>
              <a:t> </a:t>
            </a:r>
            <a:endParaRPr lang="en-US" dirty="0"/>
          </a:p>
        </p:txBody>
      </p:sp>
    </p:spTree>
    <p:extLst>
      <p:ext uri="{BB962C8B-B14F-4D97-AF65-F5344CB8AC3E}">
        <p14:creationId xmlns:p14="http://schemas.microsoft.com/office/powerpoint/2010/main" val="336238375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956846"/>
            <a:ext cx="8153400" cy="369332"/>
          </a:xfrm>
          <a:prstGeom prst="rect">
            <a:avLst/>
          </a:prstGeom>
          <a:noFill/>
        </p:spPr>
        <p:txBody>
          <a:bodyPr wrap="square" rtlCol="0">
            <a:spAutoFit/>
          </a:bodyPr>
          <a:lstStyle/>
          <a:p>
            <a:r>
              <a:rPr lang="en-US" b="1" dirty="0" smtClean="0">
                <a:solidFill>
                  <a:srgbClr val="0000CC"/>
                </a:solidFill>
              </a:rPr>
              <a:t>Graduate Student Association Report – </a:t>
            </a:r>
            <a:r>
              <a:rPr lang="en-US" dirty="0">
                <a:solidFill>
                  <a:srgbClr val="0000CC"/>
                </a:solidFill>
              </a:rPr>
              <a:t>Dawn </a:t>
            </a:r>
            <a:r>
              <a:rPr lang="en-US" dirty="0" err="1">
                <a:solidFill>
                  <a:srgbClr val="0000CC"/>
                </a:solidFill>
              </a:rPr>
              <a:t>Wharram</a:t>
            </a:r>
            <a:r>
              <a:rPr lang="en-US" dirty="0">
                <a:solidFill>
                  <a:srgbClr val="0000CC"/>
                </a:solidFill>
              </a:rPr>
              <a:t>, Lead </a:t>
            </a:r>
            <a:r>
              <a:rPr lang="en-US" dirty="0" smtClean="0">
                <a:solidFill>
                  <a:srgbClr val="0000CC"/>
                </a:solidFill>
              </a:rPr>
              <a:t>Senator     (1 of 3)</a:t>
            </a:r>
            <a:endParaRPr lang="en-US" sz="1600" dirty="0" smtClean="0">
              <a:solidFill>
                <a:srgbClr val="0000CC"/>
              </a:solidFill>
            </a:endParaRPr>
          </a:p>
        </p:txBody>
      </p:sp>
      <p:sp>
        <p:nvSpPr>
          <p:cNvPr id="6" name="TextBox 5"/>
          <p:cNvSpPr txBox="1"/>
          <p:nvPr/>
        </p:nvSpPr>
        <p:spPr>
          <a:xfrm>
            <a:off x="457200" y="1524000"/>
            <a:ext cx="8229600" cy="3416320"/>
          </a:xfrm>
          <a:prstGeom prst="rect">
            <a:avLst/>
          </a:prstGeom>
          <a:noFill/>
        </p:spPr>
        <p:txBody>
          <a:bodyPr wrap="square" rtlCol="0">
            <a:spAutoFit/>
          </a:bodyPr>
          <a:lstStyle/>
          <a:p>
            <a:r>
              <a:rPr lang="en-US" dirty="0"/>
              <a:t>The GSA E-Board for the 2017-2018 academic year is as follows:</a:t>
            </a:r>
          </a:p>
          <a:p>
            <a:r>
              <a:rPr lang="en-US" b="1" dirty="0" smtClean="0"/>
              <a:t>	Position</a:t>
            </a:r>
            <a:r>
              <a:rPr lang="en-US" dirty="0"/>
              <a:t>	</a:t>
            </a:r>
            <a:r>
              <a:rPr lang="en-US" dirty="0" smtClean="0"/>
              <a:t>		</a:t>
            </a:r>
            <a:r>
              <a:rPr lang="en-US" b="1" dirty="0" smtClean="0"/>
              <a:t>Name</a:t>
            </a:r>
            <a:endParaRPr lang="en-US" dirty="0"/>
          </a:p>
          <a:p>
            <a:r>
              <a:rPr lang="en-US" dirty="0" smtClean="0"/>
              <a:t>	President			Dylan </a:t>
            </a:r>
            <a:r>
              <a:rPr lang="en-US" dirty="0"/>
              <a:t>Card</a:t>
            </a:r>
          </a:p>
          <a:p>
            <a:r>
              <a:rPr lang="en-US" dirty="0" smtClean="0"/>
              <a:t>	Vice President		Chad </a:t>
            </a:r>
            <a:r>
              <a:rPr lang="en-US" dirty="0"/>
              <a:t>King</a:t>
            </a:r>
          </a:p>
          <a:p>
            <a:r>
              <a:rPr lang="en-US" dirty="0" smtClean="0"/>
              <a:t>	Treasurer			Tom </a:t>
            </a:r>
            <a:r>
              <a:rPr lang="en-US" dirty="0"/>
              <a:t>Robertson</a:t>
            </a:r>
          </a:p>
          <a:p>
            <a:r>
              <a:rPr lang="en-US" dirty="0" smtClean="0"/>
              <a:t>	Equity </a:t>
            </a:r>
            <a:r>
              <a:rPr lang="en-US" dirty="0"/>
              <a:t>&amp; Inclusion Chair </a:t>
            </a:r>
            <a:r>
              <a:rPr lang="en-US" dirty="0" smtClean="0"/>
              <a:t>	Jaime </a:t>
            </a:r>
            <a:r>
              <a:rPr lang="en-US" dirty="0" err="1"/>
              <a:t>Coffino</a:t>
            </a:r>
            <a:endParaRPr lang="en-US" dirty="0"/>
          </a:p>
          <a:p>
            <a:r>
              <a:rPr lang="en-US" dirty="0" smtClean="0"/>
              <a:t>	Grants Chair		Sydney </a:t>
            </a:r>
            <a:r>
              <a:rPr lang="en-US" dirty="0" err="1"/>
              <a:t>Heiss</a:t>
            </a:r>
            <a:endParaRPr lang="en-US" dirty="0"/>
          </a:p>
          <a:p>
            <a:r>
              <a:rPr lang="en-US" dirty="0" smtClean="0"/>
              <a:t>	Programming Chair		Mitch </a:t>
            </a:r>
            <a:r>
              <a:rPr lang="en-US" dirty="0"/>
              <a:t>Torres</a:t>
            </a:r>
          </a:p>
          <a:p>
            <a:r>
              <a:rPr lang="en-US" dirty="0"/>
              <a:t> </a:t>
            </a:r>
          </a:p>
          <a:p>
            <a:r>
              <a:rPr lang="en-US" dirty="0"/>
              <a:t>All University Senate Committees and Councils as well as Ad-Hoc Committees have been staffed. Below are the 2017-2018 GSA representatives. </a:t>
            </a:r>
          </a:p>
          <a:p>
            <a:endParaRPr lang="en-US" dirty="0">
              <a:solidFill>
                <a:srgbClr val="0000CC"/>
              </a:solidFill>
            </a:endParaRPr>
          </a:p>
        </p:txBody>
      </p:sp>
      <p:sp>
        <p:nvSpPr>
          <p:cNvPr id="8" name="TextBox 7"/>
          <p:cNvSpPr txBox="1"/>
          <p:nvPr/>
        </p:nvSpPr>
        <p:spPr>
          <a:xfrm>
            <a:off x="2503213" y="76200"/>
            <a:ext cx="3931910" cy="646331"/>
          </a:xfrm>
          <a:prstGeom prst="rect">
            <a:avLst/>
          </a:prstGeom>
          <a:noFill/>
        </p:spPr>
        <p:txBody>
          <a:bodyPr wrap="none" rtlCol="0">
            <a:spAutoFit/>
          </a:bodyPr>
          <a:lstStyle/>
          <a:p>
            <a:pPr algn="ctr"/>
            <a:r>
              <a:rPr lang="en-US" b="1" dirty="0">
                <a:solidFill>
                  <a:srgbClr val="000099"/>
                </a:solidFill>
              </a:rPr>
              <a:t>University Senate Executive Committee</a:t>
            </a:r>
          </a:p>
          <a:p>
            <a:pPr algn="ctr"/>
            <a:r>
              <a:rPr lang="en-US" b="1" dirty="0">
                <a:solidFill>
                  <a:srgbClr val="000099"/>
                </a:solidFill>
              </a:rPr>
              <a:t>Monday, September 12, 2016</a:t>
            </a:r>
          </a:p>
        </p:txBody>
      </p:sp>
    </p:spTree>
    <p:extLst>
      <p:ext uri="{BB962C8B-B14F-4D97-AF65-F5344CB8AC3E}">
        <p14:creationId xmlns:p14="http://schemas.microsoft.com/office/powerpoint/2010/main" val="185965841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956846"/>
            <a:ext cx="8153400" cy="369332"/>
          </a:xfrm>
          <a:prstGeom prst="rect">
            <a:avLst/>
          </a:prstGeom>
          <a:noFill/>
        </p:spPr>
        <p:txBody>
          <a:bodyPr wrap="square" rtlCol="0">
            <a:spAutoFit/>
          </a:bodyPr>
          <a:lstStyle/>
          <a:p>
            <a:r>
              <a:rPr lang="en-US" b="1" dirty="0" smtClean="0">
                <a:solidFill>
                  <a:srgbClr val="0000CC"/>
                </a:solidFill>
              </a:rPr>
              <a:t>Graduate Student Association Report – </a:t>
            </a:r>
            <a:r>
              <a:rPr lang="en-US" dirty="0">
                <a:solidFill>
                  <a:srgbClr val="0000CC"/>
                </a:solidFill>
              </a:rPr>
              <a:t>Dawn </a:t>
            </a:r>
            <a:r>
              <a:rPr lang="en-US" dirty="0" err="1">
                <a:solidFill>
                  <a:srgbClr val="0000CC"/>
                </a:solidFill>
              </a:rPr>
              <a:t>Wharram</a:t>
            </a:r>
            <a:r>
              <a:rPr lang="en-US" dirty="0">
                <a:solidFill>
                  <a:srgbClr val="0000CC"/>
                </a:solidFill>
              </a:rPr>
              <a:t>, Lead </a:t>
            </a:r>
            <a:r>
              <a:rPr lang="en-US" dirty="0" smtClean="0">
                <a:solidFill>
                  <a:srgbClr val="0000CC"/>
                </a:solidFill>
              </a:rPr>
              <a:t>Senator     (2 of 3)</a:t>
            </a:r>
            <a:endParaRPr lang="en-US" sz="1600" dirty="0" smtClean="0">
              <a:solidFill>
                <a:srgbClr val="0000CC"/>
              </a:solidFill>
            </a:endParaRPr>
          </a:p>
        </p:txBody>
      </p:sp>
      <p:sp>
        <p:nvSpPr>
          <p:cNvPr id="6" name="TextBox 5"/>
          <p:cNvSpPr txBox="1"/>
          <p:nvPr/>
        </p:nvSpPr>
        <p:spPr>
          <a:xfrm>
            <a:off x="457200" y="1524000"/>
            <a:ext cx="8229600" cy="3970318"/>
          </a:xfrm>
          <a:prstGeom prst="rect">
            <a:avLst/>
          </a:prstGeom>
          <a:noFill/>
        </p:spPr>
        <p:txBody>
          <a:bodyPr wrap="square" rtlCol="0">
            <a:spAutoFit/>
          </a:bodyPr>
          <a:lstStyle/>
          <a:p>
            <a:r>
              <a:rPr lang="en-US" b="1" dirty="0" smtClean="0"/>
              <a:t>	University Senators</a:t>
            </a:r>
            <a:r>
              <a:rPr lang="en-US" dirty="0"/>
              <a:t>	</a:t>
            </a:r>
            <a:r>
              <a:rPr lang="en-US" dirty="0" smtClean="0"/>
              <a:t>	</a:t>
            </a:r>
            <a:r>
              <a:rPr lang="en-US" b="1" dirty="0" smtClean="0"/>
              <a:t>Member</a:t>
            </a:r>
            <a:endParaRPr lang="en-US" dirty="0"/>
          </a:p>
          <a:p>
            <a:r>
              <a:rPr lang="en-US" dirty="0" smtClean="0"/>
              <a:t>	Lead </a:t>
            </a:r>
            <a:r>
              <a:rPr lang="en-US" dirty="0"/>
              <a:t>Senator, </a:t>
            </a:r>
            <a:r>
              <a:rPr lang="en-US" dirty="0" smtClean="0"/>
              <a:t>UPPC		Dawn </a:t>
            </a:r>
            <a:r>
              <a:rPr lang="en-US" dirty="0" err="1"/>
              <a:t>Wharram</a:t>
            </a:r>
            <a:endParaRPr lang="en-US" dirty="0"/>
          </a:p>
          <a:p>
            <a:r>
              <a:rPr lang="en-US" dirty="0" smtClean="0"/>
              <a:t>	Senator</a:t>
            </a:r>
            <a:r>
              <a:rPr lang="en-US" dirty="0"/>
              <a:t>, </a:t>
            </a:r>
            <a:r>
              <a:rPr lang="en-US" dirty="0" smtClean="0"/>
              <a:t>GOV			Chad </a:t>
            </a:r>
            <a:r>
              <a:rPr lang="en-US" dirty="0"/>
              <a:t>King</a:t>
            </a:r>
          </a:p>
          <a:p>
            <a:r>
              <a:rPr lang="en-US" dirty="0" smtClean="0"/>
              <a:t>	Senator</a:t>
            </a:r>
            <a:r>
              <a:rPr lang="en-US" dirty="0"/>
              <a:t>, </a:t>
            </a:r>
            <a:r>
              <a:rPr lang="en-US" dirty="0" smtClean="0"/>
              <a:t>COR			Tom </a:t>
            </a:r>
            <a:r>
              <a:rPr lang="en-US" dirty="0"/>
              <a:t>Robertson</a:t>
            </a:r>
          </a:p>
          <a:p>
            <a:r>
              <a:rPr lang="en-US" dirty="0" smtClean="0"/>
              <a:t>	Senator</a:t>
            </a:r>
            <a:r>
              <a:rPr lang="en-US" dirty="0"/>
              <a:t>, </a:t>
            </a:r>
            <a:r>
              <a:rPr lang="en-US" dirty="0" smtClean="0"/>
              <a:t>LISC			Cathleen </a:t>
            </a:r>
            <a:r>
              <a:rPr lang="en-US" dirty="0"/>
              <a:t>M. Green</a:t>
            </a:r>
          </a:p>
          <a:p>
            <a:r>
              <a:rPr lang="en-US" dirty="0" smtClean="0"/>
              <a:t>	Senator</a:t>
            </a:r>
            <a:r>
              <a:rPr lang="en-US" dirty="0"/>
              <a:t>, </a:t>
            </a:r>
            <a:r>
              <a:rPr lang="en-US" dirty="0" smtClean="0"/>
              <a:t>GAC			Sydney </a:t>
            </a:r>
            <a:r>
              <a:rPr lang="en-US" dirty="0" err="1" smtClean="0"/>
              <a:t>Faught</a:t>
            </a:r>
            <a:endParaRPr lang="en-US" dirty="0" smtClean="0"/>
          </a:p>
          <a:p>
            <a:endParaRPr lang="en-US" dirty="0"/>
          </a:p>
          <a:p>
            <a:endParaRPr lang="en-US" dirty="0" smtClean="0"/>
          </a:p>
          <a:p>
            <a:r>
              <a:rPr lang="en-US" b="1" dirty="0"/>
              <a:t>Ad-Hoc Committees with a GSA </a:t>
            </a:r>
            <a:r>
              <a:rPr lang="en-US" b="1" dirty="0" smtClean="0"/>
              <a:t>Representative</a:t>
            </a:r>
            <a:r>
              <a:rPr lang="en-US" dirty="0"/>
              <a:t>	</a:t>
            </a:r>
            <a:r>
              <a:rPr lang="en-US" b="1" dirty="0" smtClean="0"/>
              <a:t>Member</a:t>
            </a:r>
            <a:endParaRPr lang="en-US" dirty="0"/>
          </a:p>
          <a:p>
            <a:r>
              <a:rPr lang="en-US" dirty="0" smtClean="0"/>
              <a:t>	Campus </a:t>
            </a:r>
            <a:r>
              <a:rPr lang="en-US" dirty="0"/>
              <a:t>Recreation Advisory </a:t>
            </a:r>
            <a:r>
              <a:rPr lang="en-US" dirty="0" smtClean="0"/>
              <a:t>Board	</a:t>
            </a:r>
            <a:r>
              <a:rPr lang="en-US" dirty="0" err="1" smtClean="0"/>
              <a:t>Bek</a:t>
            </a:r>
            <a:r>
              <a:rPr lang="en-US" dirty="0" smtClean="0"/>
              <a:t> </a:t>
            </a:r>
            <a:r>
              <a:rPr lang="en-US" dirty="0"/>
              <a:t>Luke</a:t>
            </a:r>
          </a:p>
          <a:p>
            <a:r>
              <a:rPr lang="en-US" dirty="0" smtClean="0"/>
              <a:t>	Sustainability</a:t>
            </a:r>
            <a:r>
              <a:rPr lang="en-US" dirty="0"/>
              <a:t>	</a:t>
            </a:r>
            <a:r>
              <a:rPr lang="en-US" dirty="0" smtClean="0"/>
              <a:t>		Dylan </a:t>
            </a:r>
            <a:r>
              <a:rPr lang="en-US" dirty="0"/>
              <a:t>Card</a:t>
            </a:r>
          </a:p>
          <a:p>
            <a:r>
              <a:rPr lang="en-US" dirty="0" smtClean="0"/>
              <a:t>	University </a:t>
            </a:r>
            <a:r>
              <a:rPr lang="en-US" dirty="0"/>
              <a:t>Auxiliary Services (UAS) </a:t>
            </a:r>
            <a:r>
              <a:rPr lang="en-US" dirty="0" smtClean="0"/>
              <a:t>	Dylan </a:t>
            </a:r>
            <a:r>
              <a:rPr lang="en-US" dirty="0"/>
              <a:t>Card</a:t>
            </a:r>
          </a:p>
          <a:p>
            <a:endParaRPr lang="en-US" dirty="0"/>
          </a:p>
          <a:p>
            <a:endParaRPr lang="en-US" dirty="0">
              <a:solidFill>
                <a:srgbClr val="0000CC"/>
              </a:solidFill>
            </a:endParaRPr>
          </a:p>
        </p:txBody>
      </p:sp>
      <p:sp>
        <p:nvSpPr>
          <p:cNvPr id="8" name="TextBox 7"/>
          <p:cNvSpPr txBox="1"/>
          <p:nvPr/>
        </p:nvSpPr>
        <p:spPr>
          <a:xfrm>
            <a:off x="2503213" y="76200"/>
            <a:ext cx="3931910" cy="646331"/>
          </a:xfrm>
          <a:prstGeom prst="rect">
            <a:avLst/>
          </a:prstGeom>
          <a:noFill/>
        </p:spPr>
        <p:txBody>
          <a:bodyPr wrap="none" rtlCol="0">
            <a:spAutoFit/>
          </a:bodyPr>
          <a:lstStyle/>
          <a:p>
            <a:pPr algn="ctr"/>
            <a:r>
              <a:rPr lang="en-US" b="1" dirty="0">
                <a:solidFill>
                  <a:srgbClr val="000099"/>
                </a:solidFill>
              </a:rPr>
              <a:t>University Senate Executive Committee</a:t>
            </a:r>
          </a:p>
          <a:p>
            <a:pPr algn="ctr"/>
            <a:r>
              <a:rPr lang="en-US" b="1" dirty="0">
                <a:solidFill>
                  <a:srgbClr val="000099"/>
                </a:solidFill>
              </a:rPr>
              <a:t>Monday, September 12, 2016</a:t>
            </a:r>
          </a:p>
        </p:txBody>
      </p:sp>
    </p:spTree>
    <p:extLst>
      <p:ext uri="{BB962C8B-B14F-4D97-AF65-F5344CB8AC3E}">
        <p14:creationId xmlns:p14="http://schemas.microsoft.com/office/powerpoint/2010/main" val="417702579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956846"/>
            <a:ext cx="8153400" cy="369332"/>
          </a:xfrm>
          <a:prstGeom prst="rect">
            <a:avLst/>
          </a:prstGeom>
          <a:noFill/>
        </p:spPr>
        <p:txBody>
          <a:bodyPr wrap="square" rtlCol="0">
            <a:spAutoFit/>
          </a:bodyPr>
          <a:lstStyle/>
          <a:p>
            <a:r>
              <a:rPr lang="en-US" b="1" dirty="0" smtClean="0">
                <a:solidFill>
                  <a:srgbClr val="0000CC"/>
                </a:solidFill>
              </a:rPr>
              <a:t>Graduate Student Association Report – </a:t>
            </a:r>
            <a:r>
              <a:rPr lang="en-US" dirty="0">
                <a:solidFill>
                  <a:srgbClr val="0000CC"/>
                </a:solidFill>
              </a:rPr>
              <a:t>Dawn </a:t>
            </a:r>
            <a:r>
              <a:rPr lang="en-US" dirty="0" err="1">
                <a:solidFill>
                  <a:srgbClr val="0000CC"/>
                </a:solidFill>
              </a:rPr>
              <a:t>Wharram</a:t>
            </a:r>
            <a:r>
              <a:rPr lang="en-US" dirty="0">
                <a:solidFill>
                  <a:srgbClr val="0000CC"/>
                </a:solidFill>
              </a:rPr>
              <a:t>, Lead </a:t>
            </a:r>
            <a:r>
              <a:rPr lang="en-US" dirty="0" smtClean="0">
                <a:solidFill>
                  <a:srgbClr val="0000CC"/>
                </a:solidFill>
              </a:rPr>
              <a:t>Senator     (3 of 3)</a:t>
            </a:r>
            <a:endParaRPr lang="en-US" sz="1600" dirty="0" smtClean="0">
              <a:solidFill>
                <a:srgbClr val="0000CC"/>
              </a:solidFill>
            </a:endParaRPr>
          </a:p>
        </p:txBody>
      </p:sp>
      <p:sp>
        <p:nvSpPr>
          <p:cNvPr id="6" name="TextBox 5"/>
          <p:cNvSpPr txBox="1"/>
          <p:nvPr/>
        </p:nvSpPr>
        <p:spPr>
          <a:xfrm>
            <a:off x="457200" y="1524000"/>
            <a:ext cx="8229600" cy="4524316"/>
          </a:xfrm>
          <a:prstGeom prst="rect">
            <a:avLst/>
          </a:prstGeom>
          <a:noFill/>
        </p:spPr>
        <p:txBody>
          <a:bodyPr wrap="square" rtlCol="0">
            <a:spAutoFit/>
          </a:bodyPr>
          <a:lstStyle/>
          <a:p>
            <a:r>
              <a:rPr lang="en-US" b="1" dirty="0" smtClean="0"/>
              <a:t>	</a:t>
            </a:r>
            <a:r>
              <a:rPr lang="en-US" b="1" dirty="0"/>
              <a:t>University Senate Council </a:t>
            </a:r>
            <a:r>
              <a:rPr lang="en-US" b="1" dirty="0" smtClean="0"/>
              <a:t>		Representatives</a:t>
            </a:r>
            <a:r>
              <a:rPr lang="en-US" dirty="0" smtClean="0"/>
              <a:t> </a:t>
            </a:r>
            <a:r>
              <a:rPr lang="en-US" b="1" dirty="0" smtClean="0"/>
              <a:t>Member</a:t>
            </a:r>
            <a:endParaRPr lang="en-US" dirty="0"/>
          </a:p>
          <a:p>
            <a:r>
              <a:rPr lang="en-US" dirty="0" smtClean="0"/>
              <a:t>	LISC</a:t>
            </a:r>
            <a:r>
              <a:rPr lang="en-US" dirty="0"/>
              <a:t>	</a:t>
            </a:r>
            <a:r>
              <a:rPr lang="en-US" dirty="0" smtClean="0"/>
              <a:t>			Cathleen </a:t>
            </a:r>
            <a:r>
              <a:rPr lang="en-US" dirty="0"/>
              <a:t>Green</a:t>
            </a:r>
          </a:p>
          <a:p>
            <a:r>
              <a:rPr lang="en-US" dirty="0" smtClean="0"/>
              <a:t>	CAA</a:t>
            </a:r>
            <a:r>
              <a:rPr lang="en-US" dirty="0"/>
              <a:t> </a:t>
            </a:r>
            <a:r>
              <a:rPr lang="en-US" dirty="0" smtClean="0"/>
              <a:t>				Jeremy </a:t>
            </a:r>
            <a:r>
              <a:rPr lang="en-US" dirty="0"/>
              <a:t>D. Berman</a:t>
            </a:r>
          </a:p>
          <a:p>
            <a:r>
              <a:rPr lang="en-US" dirty="0" smtClean="0"/>
              <a:t>	COR</a:t>
            </a:r>
            <a:r>
              <a:rPr lang="en-US" dirty="0"/>
              <a:t>	</a:t>
            </a:r>
            <a:r>
              <a:rPr lang="en-US" dirty="0" smtClean="0"/>
              <a:t>			Amanda </a:t>
            </a:r>
            <a:r>
              <a:rPr lang="en-US" dirty="0" err="1"/>
              <a:t>Aykanian</a:t>
            </a:r>
            <a:endParaRPr lang="en-US" dirty="0"/>
          </a:p>
          <a:p>
            <a:r>
              <a:rPr lang="en-US" dirty="0" smtClean="0"/>
              <a:t>	COR</a:t>
            </a:r>
            <a:r>
              <a:rPr lang="en-US" dirty="0"/>
              <a:t>	</a:t>
            </a:r>
            <a:r>
              <a:rPr lang="en-US" dirty="0" smtClean="0"/>
              <a:t>			Tom </a:t>
            </a:r>
            <a:r>
              <a:rPr lang="en-US" dirty="0"/>
              <a:t>Robertson</a:t>
            </a:r>
          </a:p>
          <a:p>
            <a:r>
              <a:rPr lang="en-US" dirty="0" smtClean="0"/>
              <a:t>	GAC</a:t>
            </a:r>
            <a:r>
              <a:rPr lang="en-US" dirty="0"/>
              <a:t>	</a:t>
            </a:r>
            <a:r>
              <a:rPr lang="en-US" dirty="0" smtClean="0"/>
              <a:t>			Jonathan </a:t>
            </a:r>
            <a:r>
              <a:rPr lang="en-US" dirty="0"/>
              <a:t>Whyte-Dixon</a:t>
            </a:r>
          </a:p>
          <a:p>
            <a:r>
              <a:rPr lang="en-US" dirty="0" smtClean="0"/>
              <a:t>	GAC</a:t>
            </a:r>
            <a:r>
              <a:rPr lang="en-US" dirty="0"/>
              <a:t>	</a:t>
            </a:r>
            <a:r>
              <a:rPr lang="en-US" dirty="0" smtClean="0"/>
              <a:t>			Sydney </a:t>
            </a:r>
            <a:r>
              <a:rPr lang="en-US" dirty="0" err="1"/>
              <a:t>Faught</a:t>
            </a:r>
            <a:endParaRPr lang="en-US" dirty="0"/>
          </a:p>
          <a:p>
            <a:r>
              <a:rPr lang="en-US" dirty="0" smtClean="0"/>
              <a:t>	GAC</a:t>
            </a:r>
            <a:r>
              <a:rPr lang="en-US" dirty="0"/>
              <a:t>	</a:t>
            </a:r>
            <a:r>
              <a:rPr lang="en-US" dirty="0" smtClean="0"/>
              <a:t>			Natalie </a:t>
            </a:r>
            <a:r>
              <a:rPr lang="en-US" dirty="0"/>
              <a:t>Turner</a:t>
            </a:r>
          </a:p>
          <a:p>
            <a:r>
              <a:rPr lang="en-US" dirty="0"/>
              <a:t>	</a:t>
            </a:r>
            <a:r>
              <a:rPr lang="en-US" dirty="0" smtClean="0"/>
              <a:t>UAC</a:t>
            </a:r>
            <a:r>
              <a:rPr lang="en-US" dirty="0"/>
              <a:t>	</a:t>
            </a:r>
            <a:r>
              <a:rPr lang="en-US" dirty="0" smtClean="0"/>
              <a:t>			Sadie </a:t>
            </a:r>
            <a:r>
              <a:rPr lang="en-US" dirty="0" err="1"/>
              <a:t>Firstencel</a:t>
            </a:r>
            <a:endParaRPr lang="en-US" dirty="0"/>
          </a:p>
          <a:p>
            <a:r>
              <a:rPr lang="en-US" dirty="0" smtClean="0"/>
              <a:t>	ULC</a:t>
            </a:r>
            <a:r>
              <a:rPr lang="en-US" dirty="0"/>
              <a:t>	</a:t>
            </a:r>
            <a:r>
              <a:rPr lang="en-US" dirty="0" smtClean="0"/>
              <a:t>			</a:t>
            </a:r>
            <a:r>
              <a:rPr lang="en-US" dirty="0" err="1" smtClean="0"/>
              <a:t>Amani</a:t>
            </a:r>
            <a:r>
              <a:rPr lang="en-US" dirty="0" smtClean="0"/>
              <a:t> </a:t>
            </a:r>
            <a:r>
              <a:rPr lang="en-US" dirty="0"/>
              <a:t>R. Edwards</a:t>
            </a:r>
          </a:p>
          <a:p>
            <a:r>
              <a:rPr lang="en-US" dirty="0" smtClean="0"/>
              <a:t>	ULC</a:t>
            </a:r>
            <a:r>
              <a:rPr lang="en-US" dirty="0"/>
              <a:t>	</a:t>
            </a:r>
            <a:r>
              <a:rPr lang="en-US" dirty="0" smtClean="0"/>
              <a:t>			</a:t>
            </a:r>
            <a:r>
              <a:rPr lang="en-US" dirty="0" err="1" smtClean="0"/>
              <a:t>Wenqian</a:t>
            </a:r>
            <a:r>
              <a:rPr lang="en-US" dirty="0" smtClean="0"/>
              <a:t> </a:t>
            </a:r>
            <a:r>
              <a:rPr lang="en-US" dirty="0"/>
              <a:t>Wang</a:t>
            </a:r>
          </a:p>
          <a:p>
            <a:r>
              <a:rPr lang="en-US" dirty="0" smtClean="0"/>
              <a:t>	ULC</a:t>
            </a:r>
            <a:r>
              <a:rPr lang="en-US" dirty="0"/>
              <a:t>	</a:t>
            </a:r>
            <a:r>
              <a:rPr lang="en-US" dirty="0" smtClean="0"/>
              <a:t>			Mario </a:t>
            </a:r>
            <a:r>
              <a:rPr lang="en-US" dirty="0"/>
              <a:t>Arredondo</a:t>
            </a:r>
          </a:p>
          <a:p>
            <a:r>
              <a:rPr lang="en-US" dirty="0" smtClean="0"/>
              <a:t>	UPPC</a:t>
            </a:r>
            <a:r>
              <a:rPr lang="en-US" dirty="0"/>
              <a:t>	</a:t>
            </a:r>
            <a:r>
              <a:rPr lang="en-US" dirty="0" smtClean="0"/>
              <a:t>			Dawn </a:t>
            </a:r>
            <a:r>
              <a:rPr lang="en-US" dirty="0" err="1"/>
              <a:t>Wharram</a:t>
            </a:r>
            <a:endParaRPr lang="en-US" dirty="0"/>
          </a:p>
          <a:p>
            <a:r>
              <a:rPr lang="en-US" dirty="0" smtClean="0"/>
              <a:t>	UPPC-FAC</a:t>
            </a:r>
            <a:r>
              <a:rPr lang="en-US" dirty="0"/>
              <a:t>	</a:t>
            </a:r>
            <a:r>
              <a:rPr lang="en-US" dirty="0" smtClean="0"/>
              <a:t>		Ajay </a:t>
            </a:r>
            <a:r>
              <a:rPr lang="en-US" dirty="0" err="1"/>
              <a:t>Raghavendra</a:t>
            </a:r>
            <a:endParaRPr lang="en-US" dirty="0"/>
          </a:p>
          <a:p>
            <a:r>
              <a:rPr lang="en-US" dirty="0" smtClean="0"/>
              <a:t>	UPPC-</a:t>
            </a:r>
            <a:r>
              <a:rPr lang="en-US" dirty="0"/>
              <a:t>Resource Analysis &amp; Planning </a:t>
            </a:r>
            <a:r>
              <a:rPr lang="en-US" dirty="0" smtClean="0"/>
              <a:t>	Dawn </a:t>
            </a:r>
            <a:r>
              <a:rPr lang="en-US" dirty="0" err="1"/>
              <a:t>Wharram</a:t>
            </a:r>
            <a:endParaRPr lang="en-US" dirty="0"/>
          </a:p>
          <a:p>
            <a:endParaRPr lang="en-US" dirty="0">
              <a:solidFill>
                <a:srgbClr val="0000CC"/>
              </a:solidFill>
            </a:endParaRPr>
          </a:p>
        </p:txBody>
      </p:sp>
      <p:sp>
        <p:nvSpPr>
          <p:cNvPr id="8" name="TextBox 7"/>
          <p:cNvSpPr txBox="1"/>
          <p:nvPr/>
        </p:nvSpPr>
        <p:spPr>
          <a:xfrm>
            <a:off x="2503213" y="76200"/>
            <a:ext cx="3931910" cy="646331"/>
          </a:xfrm>
          <a:prstGeom prst="rect">
            <a:avLst/>
          </a:prstGeom>
          <a:noFill/>
        </p:spPr>
        <p:txBody>
          <a:bodyPr wrap="none" rtlCol="0">
            <a:spAutoFit/>
          </a:bodyPr>
          <a:lstStyle/>
          <a:p>
            <a:pPr algn="ctr"/>
            <a:r>
              <a:rPr lang="en-US" b="1" dirty="0">
                <a:solidFill>
                  <a:srgbClr val="000099"/>
                </a:solidFill>
              </a:rPr>
              <a:t>University Senate Executive Committee</a:t>
            </a:r>
          </a:p>
          <a:p>
            <a:pPr algn="ctr"/>
            <a:r>
              <a:rPr lang="en-US" b="1" dirty="0">
                <a:solidFill>
                  <a:srgbClr val="000099"/>
                </a:solidFill>
              </a:rPr>
              <a:t>Monday, September 12, 2016</a:t>
            </a:r>
          </a:p>
        </p:txBody>
      </p:sp>
    </p:spTree>
    <p:extLst>
      <p:ext uri="{BB962C8B-B14F-4D97-AF65-F5344CB8AC3E}">
        <p14:creationId xmlns:p14="http://schemas.microsoft.com/office/powerpoint/2010/main" val="269404672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7068602" cy="369332"/>
          </a:xfrm>
          <a:prstGeom prst="rect">
            <a:avLst/>
          </a:prstGeom>
          <a:noFill/>
        </p:spPr>
        <p:txBody>
          <a:bodyPr wrap="none" rtlCol="0">
            <a:spAutoFit/>
          </a:bodyPr>
          <a:lstStyle/>
          <a:p>
            <a:r>
              <a:rPr lang="en-US" b="1" dirty="0" smtClean="0">
                <a:solidFill>
                  <a:srgbClr val="0000CC"/>
                </a:solidFill>
              </a:rPr>
              <a:t>Student Association Report – </a:t>
            </a:r>
            <a:r>
              <a:rPr lang="en-US" dirty="0" smtClean="0">
                <a:solidFill>
                  <a:srgbClr val="0000CC"/>
                </a:solidFill>
              </a:rPr>
              <a:t>Felix Abreu, </a:t>
            </a:r>
            <a:r>
              <a:rPr lang="en-US" dirty="0">
                <a:solidFill>
                  <a:srgbClr val="0000CC"/>
                </a:solidFill>
              </a:rPr>
              <a:t>Student Association President </a:t>
            </a:r>
            <a:endParaRPr lang="en-US" sz="1600" dirty="0">
              <a:solidFill>
                <a:srgbClr val="0000CC"/>
              </a:solidFill>
            </a:endParaRPr>
          </a:p>
        </p:txBody>
      </p:sp>
      <p:sp>
        <p:nvSpPr>
          <p:cNvPr id="6" name="TextBox 5"/>
          <p:cNvSpPr txBox="1"/>
          <p:nvPr/>
        </p:nvSpPr>
        <p:spPr>
          <a:xfrm>
            <a:off x="1447800" y="1676400"/>
            <a:ext cx="7315200" cy="369332"/>
          </a:xfrm>
          <a:prstGeom prst="rect">
            <a:avLst/>
          </a:prstGeom>
          <a:noFill/>
        </p:spPr>
        <p:txBody>
          <a:bodyPr wrap="square" rtlCol="0">
            <a:spAutoFit/>
          </a:bodyPr>
          <a:lstStyle/>
          <a:p>
            <a:r>
              <a:rPr lang="en-US" dirty="0" smtClean="0">
                <a:solidFill>
                  <a:srgbClr val="0000CC"/>
                </a:solidFill>
              </a:rPr>
              <a:t>Nothing to </a:t>
            </a:r>
            <a:r>
              <a:rPr lang="en-US" dirty="0" smtClean="0">
                <a:solidFill>
                  <a:srgbClr val="0000CC"/>
                </a:solidFill>
              </a:rPr>
              <a:t>Report</a:t>
            </a:r>
            <a:endParaRPr lang="en-US" dirty="0">
              <a:solidFill>
                <a:srgbClr val="0000CC"/>
              </a:solidFill>
            </a:endParaRPr>
          </a:p>
        </p:txBody>
      </p:sp>
      <p:sp>
        <p:nvSpPr>
          <p:cNvPr id="7" name="TextBox 6"/>
          <p:cNvSpPr txBox="1"/>
          <p:nvPr/>
        </p:nvSpPr>
        <p:spPr>
          <a:xfrm>
            <a:off x="2438616" y="76200"/>
            <a:ext cx="4061112" cy="646331"/>
          </a:xfrm>
          <a:prstGeom prst="rect">
            <a:avLst/>
          </a:prstGeom>
          <a:noFill/>
        </p:spPr>
        <p:txBody>
          <a:bodyPr wrap="none" rtlCol="0">
            <a:spAutoFit/>
          </a:bodyPr>
          <a:lstStyle/>
          <a:p>
            <a:pPr algn="ctr"/>
            <a:r>
              <a:rPr lang="en-US" b="1" dirty="0">
                <a:solidFill>
                  <a:srgbClr val="000099"/>
                </a:solidFill>
              </a:rPr>
              <a:t>University Senate Executive Committee</a:t>
            </a:r>
          </a:p>
          <a:p>
            <a:pPr algn="ctr"/>
            <a:r>
              <a:rPr lang="en-US" b="1" dirty="0" smtClean="0">
                <a:solidFill>
                  <a:srgbClr val="000099"/>
                </a:solidFill>
              </a:rPr>
              <a:t>Thursday, October 13, </a:t>
            </a:r>
            <a:r>
              <a:rPr lang="en-US" b="1" dirty="0">
                <a:solidFill>
                  <a:srgbClr val="000099"/>
                </a:solidFill>
              </a:rPr>
              <a:t>2016</a:t>
            </a:r>
          </a:p>
        </p:txBody>
      </p:sp>
      <p:sp>
        <p:nvSpPr>
          <p:cNvPr id="8" name="TextBox 7"/>
          <p:cNvSpPr txBox="1"/>
          <p:nvPr/>
        </p:nvSpPr>
        <p:spPr>
          <a:xfrm>
            <a:off x="457200" y="2362200"/>
            <a:ext cx="7684916" cy="2862323"/>
          </a:xfrm>
          <a:prstGeom prst="rect">
            <a:avLst/>
          </a:prstGeom>
          <a:noFill/>
        </p:spPr>
        <p:txBody>
          <a:bodyPr wrap="none" rtlCol="0">
            <a:spAutoFit/>
          </a:bodyPr>
          <a:lstStyle/>
          <a:p>
            <a:r>
              <a:rPr lang="en-US" b="1" dirty="0" smtClean="0">
                <a:solidFill>
                  <a:srgbClr val="0000CC"/>
                </a:solidFill>
              </a:rPr>
              <a:t>CAA </a:t>
            </a:r>
            <a:r>
              <a:rPr lang="en-US" dirty="0">
                <a:solidFill>
                  <a:srgbClr val="0000CC"/>
                </a:solidFill>
              </a:rPr>
              <a:t>– </a:t>
            </a:r>
            <a:r>
              <a:rPr lang="en-US" dirty="0" err="1">
                <a:solidFill>
                  <a:srgbClr val="0000CC"/>
                </a:solidFill>
              </a:rPr>
              <a:t>Alifair</a:t>
            </a:r>
            <a:r>
              <a:rPr lang="en-US" dirty="0">
                <a:solidFill>
                  <a:srgbClr val="0000CC"/>
                </a:solidFill>
              </a:rPr>
              <a:t> </a:t>
            </a:r>
            <a:r>
              <a:rPr lang="en-US" dirty="0" err="1">
                <a:solidFill>
                  <a:srgbClr val="0000CC"/>
                </a:solidFill>
              </a:rPr>
              <a:t>Skebe</a:t>
            </a:r>
            <a:r>
              <a:rPr lang="en-US" dirty="0">
                <a:solidFill>
                  <a:srgbClr val="0000CC"/>
                </a:solidFill>
              </a:rPr>
              <a:t>, </a:t>
            </a:r>
            <a:r>
              <a:rPr lang="en-US" dirty="0" smtClean="0">
                <a:solidFill>
                  <a:srgbClr val="0000CC"/>
                </a:solidFill>
              </a:rPr>
              <a:t>past </a:t>
            </a:r>
            <a:r>
              <a:rPr lang="en-US" dirty="0" smtClean="0">
                <a:solidFill>
                  <a:srgbClr val="0000CC"/>
                </a:solidFill>
              </a:rPr>
              <a:t>Chair</a:t>
            </a:r>
          </a:p>
          <a:p>
            <a:pPr marL="0" lvl="2"/>
            <a:r>
              <a:rPr lang="en-US" dirty="0">
                <a:solidFill>
                  <a:srgbClr val="0000CC"/>
                </a:solidFill>
              </a:rPr>
              <a:t>CAA – </a:t>
            </a:r>
            <a:r>
              <a:rPr lang="en-US" dirty="0" err="1">
                <a:solidFill>
                  <a:srgbClr val="0000CC"/>
                </a:solidFill>
              </a:rPr>
              <a:t>Istvan</a:t>
            </a:r>
            <a:r>
              <a:rPr lang="en-US" dirty="0">
                <a:solidFill>
                  <a:srgbClr val="0000CC"/>
                </a:solidFill>
              </a:rPr>
              <a:t> </a:t>
            </a:r>
            <a:r>
              <a:rPr lang="en-US" dirty="0" err="1">
                <a:solidFill>
                  <a:srgbClr val="0000CC"/>
                </a:solidFill>
              </a:rPr>
              <a:t>Kecskes</a:t>
            </a:r>
            <a:r>
              <a:rPr lang="en-US" dirty="0">
                <a:solidFill>
                  <a:srgbClr val="0000CC"/>
                </a:solidFill>
              </a:rPr>
              <a:t>, Chair, Mary Ellen </a:t>
            </a:r>
            <a:r>
              <a:rPr lang="en-US" dirty="0" err="1">
                <a:solidFill>
                  <a:srgbClr val="0000CC"/>
                </a:solidFill>
              </a:rPr>
              <a:t>Mallia</a:t>
            </a:r>
            <a:r>
              <a:rPr lang="en-US" dirty="0">
                <a:solidFill>
                  <a:srgbClr val="0000CC"/>
                </a:solidFill>
              </a:rPr>
              <a:t> Co-</a:t>
            </a:r>
            <a:r>
              <a:rPr lang="en-US" dirty="0" smtClean="0">
                <a:solidFill>
                  <a:srgbClr val="0000CC"/>
                </a:solidFill>
              </a:rPr>
              <a:t>Chair</a:t>
            </a:r>
          </a:p>
          <a:p>
            <a:pPr marL="0" lvl="2"/>
            <a:r>
              <a:rPr lang="en-US" dirty="0" smtClean="0">
                <a:solidFill>
                  <a:srgbClr val="0000CC"/>
                </a:solidFill>
              </a:rPr>
              <a:t>	Nothing </a:t>
            </a:r>
            <a:r>
              <a:rPr lang="en-US" dirty="0">
                <a:solidFill>
                  <a:srgbClr val="0000CC"/>
                </a:solidFill>
              </a:rPr>
              <a:t>to </a:t>
            </a:r>
            <a:r>
              <a:rPr lang="en-US" dirty="0" smtClean="0">
                <a:solidFill>
                  <a:srgbClr val="0000CC"/>
                </a:solidFill>
              </a:rPr>
              <a:t>report</a:t>
            </a:r>
          </a:p>
          <a:p>
            <a:pPr marL="0" lvl="2"/>
            <a:endParaRPr lang="en-US" dirty="0" smtClean="0">
              <a:solidFill>
                <a:srgbClr val="0000CC"/>
              </a:solidFill>
            </a:endParaRPr>
          </a:p>
          <a:p>
            <a:r>
              <a:rPr lang="en-US" b="1" dirty="0" err="1">
                <a:solidFill>
                  <a:srgbClr val="0000CC"/>
                </a:solidFill>
              </a:rPr>
              <a:t>CAFFECoR</a:t>
            </a:r>
            <a:r>
              <a:rPr lang="en-US" b="1" dirty="0">
                <a:solidFill>
                  <a:srgbClr val="0000CC"/>
                </a:solidFill>
              </a:rPr>
              <a:t> – </a:t>
            </a:r>
            <a:r>
              <a:rPr lang="en-US" dirty="0">
                <a:solidFill>
                  <a:srgbClr val="0000CC"/>
                </a:solidFill>
              </a:rPr>
              <a:t>Carol Jewell, Chair</a:t>
            </a:r>
          </a:p>
          <a:p>
            <a:pPr lvl="0"/>
            <a:r>
              <a:rPr lang="en-US" dirty="0">
                <a:solidFill>
                  <a:srgbClr val="0000CC"/>
                </a:solidFill>
              </a:rPr>
              <a:t>        </a:t>
            </a:r>
            <a:r>
              <a:rPr lang="en-US" dirty="0" err="1">
                <a:solidFill>
                  <a:srgbClr val="0000CC"/>
                </a:solidFill>
              </a:rPr>
              <a:t>CAFFECoR</a:t>
            </a:r>
            <a:r>
              <a:rPr lang="en-US" dirty="0">
                <a:solidFill>
                  <a:srgbClr val="0000CC"/>
                </a:solidFill>
              </a:rPr>
              <a:t> will meet for the first time this semester on September 27, 2017.</a:t>
            </a:r>
          </a:p>
          <a:p>
            <a:endParaRPr lang="en-US" b="1" dirty="0">
              <a:solidFill>
                <a:srgbClr val="0000CC"/>
              </a:solidFill>
            </a:endParaRPr>
          </a:p>
          <a:p>
            <a:r>
              <a:rPr lang="en-US" b="1" dirty="0">
                <a:solidFill>
                  <a:srgbClr val="0000CC"/>
                </a:solidFill>
              </a:rPr>
              <a:t>COR (Council on Research) – Robert </a:t>
            </a:r>
            <a:r>
              <a:rPr lang="en-US" b="1" dirty="0" err="1">
                <a:solidFill>
                  <a:srgbClr val="0000CC"/>
                </a:solidFill>
              </a:rPr>
              <a:t>Rosenswig</a:t>
            </a:r>
            <a:r>
              <a:rPr lang="en-US" b="1" dirty="0">
                <a:solidFill>
                  <a:srgbClr val="0000CC"/>
                </a:solidFill>
              </a:rPr>
              <a:t>, Chair</a:t>
            </a:r>
            <a:endParaRPr lang="en-US" dirty="0">
              <a:solidFill>
                <a:srgbClr val="0000CC"/>
              </a:solidFill>
            </a:endParaRPr>
          </a:p>
          <a:p>
            <a:pPr lvl="0"/>
            <a:r>
              <a:rPr lang="en-US" dirty="0">
                <a:solidFill>
                  <a:srgbClr val="0000CC"/>
                </a:solidFill>
              </a:rPr>
              <a:t>	Nothing to report</a:t>
            </a:r>
          </a:p>
          <a:p>
            <a:pPr marL="0" lvl="2"/>
            <a:endParaRPr lang="en-US" dirty="0">
              <a:solidFill>
                <a:srgbClr val="0000CC"/>
              </a:solidFill>
            </a:endParaRPr>
          </a:p>
        </p:txBody>
      </p:sp>
    </p:spTree>
    <p:extLst>
      <p:ext uri="{BB962C8B-B14F-4D97-AF65-F5344CB8AC3E}">
        <p14:creationId xmlns:p14="http://schemas.microsoft.com/office/powerpoint/2010/main" val="115330981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1828800"/>
            <a:ext cx="8229600" cy="369332"/>
          </a:xfrm>
          <a:prstGeom prst="rect">
            <a:avLst/>
          </a:prstGeom>
          <a:noFill/>
        </p:spPr>
        <p:txBody>
          <a:bodyPr wrap="square" rtlCol="0">
            <a:spAutoFit/>
          </a:bodyPr>
          <a:lstStyle/>
          <a:p>
            <a:r>
              <a:rPr lang="en-US" dirty="0">
                <a:solidFill>
                  <a:srgbClr val="0000CC"/>
                </a:solidFill>
              </a:rPr>
              <a:t> </a:t>
            </a:r>
          </a:p>
        </p:txBody>
      </p:sp>
      <p:sp>
        <p:nvSpPr>
          <p:cNvPr id="8" name="TextBox 7"/>
          <p:cNvSpPr txBox="1"/>
          <p:nvPr/>
        </p:nvSpPr>
        <p:spPr>
          <a:xfrm>
            <a:off x="2503213" y="76200"/>
            <a:ext cx="3931910" cy="369332"/>
          </a:xfrm>
          <a:prstGeom prst="rect">
            <a:avLst/>
          </a:prstGeom>
          <a:noFill/>
        </p:spPr>
        <p:txBody>
          <a:bodyPr wrap="none" rtlCol="0">
            <a:spAutoFit/>
          </a:bodyPr>
          <a:lstStyle/>
          <a:p>
            <a:pPr algn="ctr"/>
            <a:r>
              <a:rPr lang="en-US" b="1" dirty="0">
                <a:solidFill>
                  <a:srgbClr val="000099"/>
                </a:solidFill>
              </a:rPr>
              <a:t>University Senate Executive </a:t>
            </a:r>
            <a:r>
              <a:rPr lang="en-US" b="1" dirty="0" smtClean="0">
                <a:solidFill>
                  <a:srgbClr val="000099"/>
                </a:solidFill>
              </a:rPr>
              <a:t>Committee</a:t>
            </a:r>
            <a:endParaRPr lang="en-US" b="1" dirty="0">
              <a:solidFill>
                <a:srgbClr val="000099"/>
              </a:solidFill>
            </a:endParaRPr>
          </a:p>
        </p:txBody>
      </p:sp>
      <p:sp>
        <p:nvSpPr>
          <p:cNvPr id="9" name="TextBox 8"/>
          <p:cNvSpPr txBox="1"/>
          <p:nvPr/>
        </p:nvSpPr>
        <p:spPr>
          <a:xfrm>
            <a:off x="457200" y="1981200"/>
            <a:ext cx="8229600" cy="369332"/>
          </a:xfrm>
          <a:prstGeom prst="rect">
            <a:avLst/>
          </a:prstGeom>
          <a:noFill/>
        </p:spPr>
        <p:txBody>
          <a:bodyPr wrap="square" rtlCol="0">
            <a:spAutoFit/>
          </a:bodyPr>
          <a:lstStyle/>
          <a:p>
            <a:pPr lvl="0"/>
            <a:r>
              <a:rPr lang="en-US" dirty="0" smtClean="0">
                <a:solidFill>
                  <a:srgbClr val="0000CC"/>
                </a:solidFill>
              </a:rPr>
              <a:t>	</a:t>
            </a:r>
            <a:endParaRPr lang="en-US" dirty="0">
              <a:solidFill>
                <a:srgbClr val="0000CC"/>
              </a:solidFill>
            </a:endParaRPr>
          </a:p>
        </p:txBody>
      </p:sp>
      <p:sp>
        <p:nvSpPr>
          <p:cNvPr id="3" name="Rectangle 2"/>
          <p:cNvSpPr/>
          <p:nvPr/>
        </p:nvSpPr>
        <p:spPr>
          <a:xfrm>
            <a:off x="533400" y="457200"/>
            <a:ext cx="7772400" cy="6186310"/>
          </a:xfrm>
          <a:prstGeom prst="rect">
            <a:avLst/>
          </a:prstGeom>
        </p:spPr>
        <p:txBody>
          <a:bodyPr wrap="square">
            <a:spAutoFit/>
          </a:bodyPr>
          <a:lstStyle/>
          <a:p>
            <a:r>
              <a:rPr lang="en-US" b="1" dirty="0" smtClean="0">
                <a:solidFill>
                  <a:srgbClr val="0000CC"/>
                </a:solidFill>
              </a:rPr>
              <a:t>CPCA </a:t>
            </a:r>
            <a:r>
              <a:rPr lang="en-US" b="1" dirty="0">
                <a:solidFill>
                  <a:srgbClr val="0000CC"/>
                </a:solidFill>
              </a:rPr>
              <a:t>(Council on Promotions and Continuing Appointments) </a:t>
            </a:r>
            <a:r>
              <a:rPr lang="en-US" b="1" dirty="0" smtClean="0">
                <a:solidFill>
                  <a:srgbClr val="0000CC"/>
                </a:solidFill>
              </a:rPr>
              <a:t>–</a:t>
            </a:r>
            <a:r>
              <a:rPr lang="en-US" i="1" dirty="0" smtClean="0">
                <a:solidFill>
                  <a:srgbClr val="0000CC"/>
                </a:solidFill>
              </a:rPr>
              <a:t>Nothing reported</a:t>
            </a:r>
          </a:p>
          <a:p>
            <a:r>
              <a:rPr lang="en-US" b="1" dirty="0"/>
              <a:t>College/</a:t>
            </a:r>
            <a:r>
              <a:rPr lang="en-US" b="1" dirty="0" smtClean="0"/>
              <a:t>School</a:t>
            </a:r>
            <a:r>
              <a:rPr lang="en-US" dirty="0"/>
              <a:t>	</a:t>
            </a:r>
            <a:r>
              <a:rPr lang="en-US" b="1" dirty="0" smtClean="0"/>
              <a:t>Full </a:t>
            </a:r>
            <a:r>
              <a:rPr lang="en-US" b="1" dirty="0"/>
              <a:t>Professors/</a:t>
            </a:r>
            <a:r>
              <a:rPr lang="en-US" b="1" dirty="0" smtClean="0"/>
              <a:t>Librarians</a:t>
            </a:r>
            <a:r>
              <a:rPr lang="en-US" dirty="0"/>
              <a:t>	</a:t>
            </a:r>
            <a:r>
              <a:rPr lang="en-US" b="1" dirty="0" smtClean="0"/>
              <a:t>Associate </a:t>
            </a:r>
            <a:r>
              <a:rPr lang="en-US" b="1" dirty="0"/>
              <a:t>Professors/Librarians</a:t>
            </a:r>
            <a:endParaRPr lang="en-US" dirty="0"/>
          </a:p>
          <a:p>
            <a:r>
              <a:rPr lang="en-US" dirty="0"/>
              <a:t> </a:t>
            </a:r>
            <a:r>
              <a:rPr lang="en-US" b="1" dirty="0" smtClean="0"/>
              <a:t>CAS </a:t>
            </a:r>
            <a:r>
              <a:rPr lang="en-US" b="1" dirty="0"/>
              <a:t>– </a:t>
            </a:r>
            <a:r>
              <a:rPr lang="en-US" b="1" dirty="0" smtClean="0"/>
              <a:t>Science</a:t>
            </a:r>
            <a:r>
              <a:rPr lang="en-US" dirty="0"/>
              <a:t>	</a:t>
            </a:r>
            <a:r>
              <a:rPr lang="en-US" dirty="0" smtClean="0"/>
              <a:t>MacDonald</a:t>
            </a:r>
            <a:r>
              <a:rPr lang="en-US" dirty="0"/>
              <a:t>, Carolyn (</a:t>
            </a:r>
            <a:r>
              <a:rPr lang="en-US" dirty="0" err="1"/>
              <a:t>Phy</a:t>
            </a:r>
            <a:r>
              <a:rPr lang="en-US" dirty="0"/>
              <a:t>)</a:t>
            </a:r>
          </a:p>
          <a:p>
            <a:r>
              <a:rPr lang="en-US" dirty="0" smtClean="0"/>
              <a:t>		</a:t>
            </a:r>
            <a:r>
              <a:rPr lang="en-US" dirty="0" err="1" smtClean="0"/>
              <a:t>Lnenicka</a:t>
            </a:r>
            <a:r>
              <a:rPr lang="en-US" dirty="0"/>
              <a:t>, Greg (Bio)</a:t>
            </a:r>
          </a:p>
          <a:p>
            <a:r>
              <a:rPr lang="en-US" dirty="0" smtClean="0"/>
              <a:t>		</a:t>
            </a:r>
            <a:r>
              <a:rPr lang="en-US" dirty="0" err="1" smtClean="0"/>
              <a:t>Fabris</a:t>
            </a:r>
            <a:r>
              <a:rPr lang="en-US" dirty="0"/>
              <a:t>, Daniele (</a:t>
            </a:r>
            <a:r>
              <a:rPr lang="en-US" dirty="0" err="1"/>
              <a:t>Chem</a:t>
            </a:r>
            <a:r>
              <a:rPr lang="en-US" dirty="0"/>
              <a:t>)</a:t>
            </a:r>
          </a:p>
          <a:p>
            <a:r>
              <a:rPr lang="en-US" dirty="0" smtClean="0"/>
              <a:t>		Zhu</a:t>
            </a:r>
            <a:r>
              <a:rPr lang="en-US" dirty="0"/>
              <a:t>, </a:t>
            </a:r>
            <a:r>
              <a:rPr lang="en-US" dirty="0" err="1"/>
              <a:t>Kehe</a:t>
            </a:r>
            <a:r>
              <a:rPr lang="en-US" dirty="0"/>
              <a:t> (Math)</a:t>
            </a:r>
          </a:p>
          <a:p>
            <a:r>
              <a:rPr lang="en-US" dirty="0"/>
              <a:t> </a:t>
            </a:r>
            <a:r>
              <a:rPr lang="en-US" b="1" dirty="0" smtClean="0"/>
              <a:t>CAS </a:t>
            </a:r>
            <a:r>
              <a:rPr lang="en-US" b="1" dirty="0"/>
              <a:t>– Social </a:t>
            </a:r>
            <a:r>
              <a:rPr lang="en-US" b="1" dirty="0" smtClean="0"/>
              <a:t>Sci. 	</a:t>
            </a:r>
            <a:r>
              <a:rPr lang="en-US" dirty="0" smtClean="0"/>
              <a:t>James </a:t>
            </a:r>
            <a:r>
              <a:rPr lang="en-US" dirty="0" err="1"/>
              <a:t>Hargett</a:t>
            </a:r>
            <a:r>
              <a:rPr lang="en-US" dirty="0"/>
              <a:t> (East Asian)</a:t>
            </a:r>
          </a:p>
          <a:p>
            <a:r>
              <a:rPr lang="en-US" dirty="0" smtClean="0"/>
              <a:t>		Marilyn </a:t>
            </a:r>
            <a:r>
              <a:rPr lang="en-US" dirty="0"/>
              <a:t>Masson (</a:t>
            </a:r>
            <a:r>
              <a:rPr lang="en-US" dirty="0" err="1"/>
              <a:t>Antro</a:t>
            </a:r>
            <a:r>
              <a:rPr lang="en-US" dirty="0"/>
              <a:t>)</a:t>
            </a:r>
          </a:p>
          <a:p>
            <a:r>
              <a:rPr lang="en-US" dirty="0"/>
              <a:t> </a:t>
            </a:r>
            <a:r>
              <a:rPr lang="en-US" b="1" dirty="0" smtClean="0"/>
              <a:t>CAS </a:t>
            </a:r>
            <a:r>
              <a:rPr lang="en-US" b="1" dirty="0"/>
              <a:t>– </a:t>
            </a:r>
            <a:r>
              <a:rPr lang="en-US" b="1" dirty="0" smtClean="0"/>
              <a:t>Humanities</a:t>
            </a:r>
            <a:r>
              <a:rPr lang="en-US" dirty="0"/>
              <a:t>	</a:t>
            </a:r>
            <a:r>
              <a:rPr lang="en-US" dirty="0" err="1" smtClean="0"/>
              <a:t>Sayahi</a:t>
            </a:r>
            <a:r>
              <a:rPr lang="en-US" dirty="0"/>
              <a:t>, </a:t>
            </a:r>
            <a:r>
              <a:rPr lang="en-US" dirty="0" err="1"/>
              <a:t>Lotfi</a:t>
            </a:r>
            <a:r>
              <a:rPr lang="en-US" dirty="0"/>
              <a:t> (LLC)</a:t>
            </a:r>
          </a:p>
          <a:p>
            <a:r>
              <a:rPr lang="en-US" dirty="0" smtClean="0"/>
              <a:t>		</a:t>
            </a:r>
            <a:r>
              <a:rPr lang="en-US" dirty="0" err="1" smtClean="0"/>
              <a:t>Andi</a:t>
            </a:r>
            <a:r>
              <a:rPr lang="en-US" dirty="0" smtClean="0"/>
              <a:t> </a:t>
            </a:r>
            <a:r>
              <a:rPr lang="en-US" dirty="0"/>
              <a:t>Lyons (Theater</a:t>
            </a:r>
            <a:r>
              <a:rPr lang="en-US" dirty="0" smtClean="0"/>
              <a:t>)	</a:t>
            </a:r>
            <a:r>
              <a:rPr lang="en-US" dirty="0">
                <a:solidFill>
                  <a:srgbClr val="0000CC"/>
                </a:solidFill>
              </a:rPr>
              <a:t>S</a:t>
            </a:r>
            <a:r>
              <a:rPr lang="en-US" dirty="0"/>
              <a:t>-</a:t>
            </a:r>
            <a:r>
              <a:rPr lang="en-US" dirty="0" err="1"/>
              <a:t>Frelin</a:t>
            </a:r>
            <a:r>
              <a:rPr lang="en-US" dirty="0"/>
              <a:t>, Adam (Art</a:t>
            </a:r>
            <a:r>
              <a:rPr lang="en-US" dirty="0" smtClean="0"/>
              <a:t>)</a:t>
            </a:r>
            <a:endParaRPr lang="en-US" dirty="0"/>
          </a:p>
          <a:p>
            <a:r>
              <a:rPr lang="en-US" b="1" dirty="0" smtClean="0"/>
              <a:t>CEAS</a:t>
            </a:r>
            <a:r>
              <a:rPr lang="en-US" dirty="0"/>
              <a:t>	</a:t>
            </a:r>
            <a:r>
              <a:rPr lang="en-US" dirty="0" smtClean="0"/>
              <a:t>	</a:t>
            </a:r>
            <a:r>
              <a:rPr lang="en-US" dirty="0" smtClean="0">
                <a:solidFill>
                  <a:srgbClr val="0000CC"/>
                </a:solidFill>
              </a:rPr>
              <a:t>S</a:t>
            </a:r>
            <a:r>
              <a:rPr lang="en-US" dirty="0"/>
              <a:t>-</a:t>
            </a:r>
            <a:r>
              <a:rPr lang="en-US" dirty="0" err="1"/>
              <a:t>Narendran</a:t>
            </a:r>
            <a:r>
              <a:rPr lang="en-US" dirty="0"/>
              <a:t>, </a:t>
            </a:r>
            <a:r>
              <a:rPr lang="en-US" dirty="0" err="1"/>
              <a:t>Paliath</a:t>
            </a:r>
            <a:endParaRPr lang="en-US" dirty="0"/>
          </a:p>
          <a:p>
            <a:r>
              <a:rPr lang="en-US" dirty="0"/>
              <a:t> </a:t>
            </a:r>
            <a:r>
              <a:rPr lang="en-US" b="1" dirty="0" smtClean="0"/>
              <a:t>Rock College</a:t>
            </a:r>
            <a:r>
              <a:rPr lang="en-US" dirty="0"/>
              <a:t>	</a:t>
            </a:r>
            <a:r>
              <a:rPr lang="en-US" dirty="0" smtClean="0"/>
              <a:t>			</a:t>
            </a:r>
            <a:r>
              <a:rPr lang="en-US" dirty="0" smtClean="0">
                <a:solidFill>
                  <a:srgbClr val="0000CC"/>
                </a:solidFill>
              </a:rPr>
              <a:t>S</a:t>
            </a:r>
            <a:r>
              <a:rPr lang="en-US" dirty="0"/>
              <a:t>-Cruz, Jose (</a:t>
            </a:r>
            <a:r>
              <a:rPr lang="en-US" dirty="0" err="1"/>
              <a:t>Poli</a:t>
            </a:r>
            <a:r>
              <a:rPr lang="en-US" dirty="0"/>
              <a:t> </a:t>
            </a:r>
            <a:r>
              <a:rPr lang="en-US" dirty="0" err="1"/>
              <a:t>Sci</a:t>
            </a:r>
            <a:r>
              <a:rPr lang="en-US" dirty="0"/>
              <a:t>)</a:t>
            </a:r>
          </a:p>
          <a:p>
            <a:r>
              <a:rPr lang="en-US" dirty="0" smtClean="0"/>
              <a:t>					Erika </a:t>
            </a:r>
            <a:r>
              <a:rPr lang="en-US" dirty="0"/>
              <a:t>Martin (Public Policy</a:t>
            </a:r>
            <a:r>
              <a:rPr lang="en-US" dirty="0" smtClean="0"/>
              <a:t>)</a:t>
            </a:r>
          </a:p>
          <a:p>
            <a:r>
              <a:rPr lang="en-US" b="1" dirty="0" smtClean="0"/>
              <a:t>Libraries</a:t>
            </a:r>
            <a:r>
              <a:rPr lang="en-US" dirty="0"/>
              <a:t>	</a:t>
            </a:r>
            <a:r>
              <a:rPr lang="en-US" dirty="0" smtClean="0"/>
              <a:t>	Carol </a:t>
            </a:r>
            <a:r>
              <a:rPr lang="en-US" dirty="0"/>
              <a:t>Anne </a:t>
            </a:r>
            <a:r>
              <a:rPr lang="en-US" dirty="0" err="1" smtClean="0"/>
              <a:t>Germain</a:t>
            </a:r>
            <a:r>
              <a:rPr lang="en-US" dirty="0"/>
              <a:t>	</a:t>
            </a:r>
            <a:r>
              <a:rPr lang="en-US" dirty="0" smtClean="0">
                <a:solidFill>
                  <a:srgbClr val="0000CC"/>
                </a:solidFill>
              </a:rPr>
              <a:t>S</a:t>
            </a:r>
            <a:r>
              <a:rPr lang="en-US" dirty="0"/>
              <a:t>-Kessler, Jane</a:t>
            </a:r>
          </a:p>
          <a:p>
            <a:r>
              <a:rPr lang="en-US" dirty="0"/>
              <a:t> </a:t>
            </a:r>
          </a:p>
          <a:p>
            <a:r>
              <a:rPr lang="en-US" b="1" dirty="0"/>
              <a:t>School </a:t>
            </a:r>
            <a:r>
              <a:rPr lang="en-US" b="1" dirty="0" smtClean="0"/>
              <a:t>Business</a:t>
            </a:r>
            <a:r>
              <a:rPr lang="en-US" dirty="0"/>
              <a:t>	</a:t>
            </a:r>
            <a:r>
              <a:rPr lang="en-US" dirty="0" smtClean="0"/>
              <a:t>			</a:t>
            </a:r>
            <a:r>
              <a:rPr lang="en-US" dirty="0" smtClean="0">
                <a:solidFill>
                  <a:srgbClr val="0000CC"/>
                </a:solidFill>
              </a:rPr>
              <a:t>S</a:t>
            </a:r>
            <a:r>
              <a:rPr lang="en-US" dirty="0"/>
              <a:t>-Chandra, </a:t>
            </a:r>
            <a:r>
              <a:rPr lang="en-US" dirty="0" err="1"/>
              <a:t>Uday</a:t>
            </a:r>
            <a:r>
              <a:rPr lang="en-US" dirty="0"/>
              <a:t> (Acct</a:t>
            </a:r>
            <a:r>
              <a:rPr lang="en-US" dirty="0" smtClean="0"/>
              <a:t>)</a:t>
            </a:r>
            <a:endParaRPr lang="en-US" dirty="0"/>
          </a:p>
          <a:p>
            <a:r>
              <a:rPr lang="en-US" b="1" dirty="0"/>
              <a:t>School </a:t>
            </a:r>
            <a:r>
              <a:rPr lang="en-US" b="1" dirty="0" smtClean="0"/>
              <a:t>Education</a:t>
            </a:r>
            <a:r>
              <a:rPr lang="en-US" dirty="0"/>
              <a:t>	</a:t>
            </a:r>
            <a:r>
              <a:rPr lang="en-US" dirty="0" smtClean="0"/>
              <a:t>Donna </a:t>
            </a:r>
            <a:r>
              <a:rPr lang="en-US" dirty="0"/>
              <a:t>Scanlon </a:t>
            </a:r>
            <a:r>
              <a:rPr lang="en-US" dirty="0" smtClean="0"/>
              <a:t>(Reading</a:t>
            </a:r>
            <a:r>
              <a:rPr lang="en-US" dirty="0"/>
              <a:t>)</a:t>
            </a:r>
          </a:p>
          <a:p>
            <a:r>
              <a:rPr lang="en-US" dirty="0" smtClean="0"/>
              <a:t>		David </a:t>
            </a:r>
            <a:r>
              <a:rPr lang="en-US" dirty="0"/>
              <a:t>Yun Dai (Ed </a:t>
            </a:r>
            <a:r>
              <a:rPr lang="en-US" dirty="0" err="1"/>
              <a:t>Psy</a:t>
            </a:r>
            <a:r>
              <a:rPr lang="en-US" dirty="0"/>
              <a:t>, Method)</a:t>
            </a:r>
          </a:p>
          <a:p>
            <a:r>
              <a:rPr lang="en-US" b="1" dirty="0" smtClean="0"/>
              <a:t>School </a:t>
            </a:r>
            <a:r>
              <a:rPr lang="en-US" b="1" dirty="0"/>
              <a:t>Public </a:t>
            </a:r>
            <a:r>
              <a:rPr lang="en-US" b="1" dirty="0" smtClean="0"/>
              <a:t>Health</a:t>
            </a:r>
            <a:r>
              <a:rPr lang="en-US" dirty="0"/>
              <a:t>	</a:t>
            </a:r>
            <a:r>
              <a:rPr lang="en-US" dirty="0" smtClean="0"/>
              <a:t>		</a:t>
            </a:r>
            <a:r>
              <a:rPr lang="en-US" dirty="0" err="1" smtClean="0"/>
              <a:t>Moslehi</a:t>
            </a:r>
            <a:r>
              <a:rPr lang="en-US" dirty="0"/>
              <a:t>, Roxana (</a:t>
            </a:r>
            <a:r>
              <a:rPr lang="en-US" dirty="0" err="1"/>
              <a:t>Epi</a:t>
            </a:r>
            <a:r>
              <a:rPr lang="en-US" dirty="0"/>
              <a:t>)</a:t>
            </a:r>
          </a:p>
          <a:p>
            <a:r>
              <a:rPr lang="en-US" dirty="0" smtClean="0"/>
              <a:t>					Weller</a:t>
            </a:r>
            <a:r>
              <a:rPr lang="en-US" dirty="0"/>
              <a:t>, Wendy (HPMB)</a:t>
            </a:r>
          </a:p>
          <a:p>
            <a:r>
              <a:rPr lang="en-US" b="1" dirty="0"/>
              <a:t>School Social </a:t>
            </a:r>
            <a:r>
              <a:rPr lang="en-US" b="1" dirty="0" smtClean="0"/>
              <a:t>Work</a:t>
            </a:r>
            <a:r>
              <a:rPr lang="en-US" dirty="0"/>
              <a:t>	</a:t>
            </a:r>
            <a:r>
              <a:rPr lang="en-US" dirty="0" smtClean="0"/>
              <a:t>			Ramos</a:t>
            </a:r>
            <a:r>
              <a:rPr lang="en-US" dirty="0"/>
              <a:t>, Blanca</a:t>
            </a:r>
          </a:p>
          <a:p>
            <a:r>
              <a:rPr lang="en-US" dirty="0" smtClean="0"/>
              <a:t>					Robert Miller</a:t>
            </a:r>
            <a:endParaRPr lang="en-US" dirty="0"/>
          </a:p>
        </p:txBody>
      </p:sp>
    </p:spTree>
    <p:extLst>
      <p:ext uri="{BB962C8B-B14F-4D97-AF65-F5344CB8AC3E}">
        <p14:creationId xmlns:p14="http://schemas.microsoft.com/office/powerpoint/2010/main" val="369660205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1828800"/>
            <a:ext cx="8229600" cy="369332"/>
          </a:xfrm>
          <a:prstGeom prst="rect">
            <a:avLst/>
          </a:prstGeom>
          <a:noFill/>
        </p:spPr>
        <p:txBody>
          <a:bodyPr wrap="square" rtlCol="0">
            <a:spAutoFit/>
          </a:bodyPr>
          <a:lstStyle/>
          <a:p>
            <a:r>
              <a:rPr lang="en-US" dirty="0">
                <a:solidFill>
                  <a:srgbClr val="0000CC"/>
                </a:solidFill>
              </a:rPr>
              <a:t> </a:t>
            </a:r>
          </a:p>
        </p:txBody>
      </p:sp>
      <p:sp>
        <p:nvSpPr>
          <p:cNvPr id="8" name="TextBox 7"/>
          <p:cNvSpPr txBox="1"/>
          <p:nvPr/>
        </p:nvSpPr>
        <p:spPr>
          <a:xfrm>
            <a:off x="2503213" y="76200"/>
            <a:ext cx="3931910" cy="369332"/>
          </a:xfrm>
          <a:prstGeom prst="rect">
            <a:avLst/>
          </a:prstGeom>
          <a:noFill/>
        </p:spPr>
        <p:txBody>
          <a:bodyPr wrap="none" rtlCol="0">
            <a:spAutoFit/>
          </a:bodyPr>
          <a:lstStyle/>
          <a:p>
            <a:pPr algn="ctr"/>
            <a:r>
              <a:rPr lang="en-US" b="1" dirty="0">
                <a:solidFill>
                  <a:srgbClr val="000099"/>
                </a:solidFill>
              </a:rPr>
              <a:t>University Senate Executive </a:t>
            </a:r>
            <a:r>
              <a:rPr lang="en-US" b="1" dirty="0" smtClean="0">
                <a:solidFill>
                  <a:srgbClr val="000099"/>
                </a:solidFill>
              </a:rPr>
              <a:t>Committee</a:t>
            </a:r>
            <a:endParaRPr lang="en-US" b="1" dirty="0">
              <a:solidFill>
                <a:srgbClr val="000099"/>
              </a:solidFill>
            </a:endParaRPr>
          </a:p>
        </p:txBody>
      </p:sp>
      <p:sp>
        <p:nvSpPr>
          <p:cNvPr id="9" name="TextBox 8"/>
          <p:cNvSpPr txBox="1"/>
          <p:nvPr/>
        </p:nvSpPr>
        <p:spPr>
          <a:xfrm>
            <a:off x="457200" y="1981200"/>
            <a:ext cx="8229600" cy="369332"/>
          </a:xfrm>
          <a:prstGeom prst="rect">
            <a:avLst/>
          </a:prstGeom>
          <a:noFill/>
        </p:spPr>
        <p:txBody>
          <a:bodyPr wrap="square" rtlCol="0">
            <a:spAutoFit/>
          </a:bodyPr>
          <a:lstStyle/>
          <a:p>
            <a:pPr lvl="0"/>
            <a:r>
              <a:rPr lang="en-US" dirty="0" smtClean="0">
                <a:solidFill>
                  <a:srgbClr val="0000CC"/>
                </a:solidFill>
              </a:rPr>
              <a:t>	</a:t>
            </a:r>
            <a:endParaRPr lang="en-US" dirty="0">
              <a:solidFill>
                <a:srgbClr val="0000CC"/>
              </a:solidFill>
            </a:endParaRPr>
          </a:p>
        </p:txBody>
      </p:sp>
      <p:sp>
        <p:nvSpPr>
          <p:cNvPr id="3" name="Rectangle 2"/>
          <p:cNvSpPr/>
          <p:nvPr/>
        </p:nvSpPr>
        <p:spPr>
          <a:xfrm>
            <a:off x="533400" y="1295400"/>
            <a:ext cx="7772400" cy="3139321"/>
          </a:xfrm>
          <a:prstGeom prst="rect">
            <a:avLst/>
          </a:prstGeom>
        </p:spPr>
        <p:txBody>
          <a:bodyPr wrap="square">
            <a:spAutoFit/>
          </a:bodyPr>
          <a:lstStyle/>
          <a:p>
            <a:pPr lvl="0"/>
            <a:endParaRPr lang="en-US" dirty="0">
              <a:solidFill>
                <a:srgbClr val="0000CC"/>
              </a:solidFill>
            </a:endParaRPr>
          </a:p>
          <a:p>
            <a:r>
              <a:rPr lang="en-US" b="1" dirty="0">
                <a:solidFill>
                  <a:srgbClr val="0000CC"/>
                </a:solidFill>
              </a:rPr>
              <a:t>GAC (Graduate Academic Council) – Sean Rafferty, Chair</a:t>
            </a:r>
            <a:r>
              <a:rPr lang="en-US" dirty="0">
                <a:solidFill>
                  <a:srgbClr val="0000CC"/>
                </a:solidFill>
              </a:rPr>
              <a:t> </a:t>
            </a:r>
          </a:p>
          <a:p>
            <a:pPr lvl="0"/>
            <a:r>
              <a:rPr lang="en-US" dirty="0" smtClean="0">
                <a:solidFill>
                  <a:srgbClr val="0000CC"/>
                </a:solidFill>
              </a:rPr>
              <a:t>	Sean </a:t>
            </a:r>
            <a:r>
              <a:rPr lang="en-US" dirty="0">
                <a:solidFill>
                  <a:srgbClr val="0000CC"/>
                </a:solidFill>
              </a:rPr>
              <a:t>Rafferty was elected chair</a:t>
            </a:r>
            <a:r>
              <a:rPr lang="en-US" dirty="0" smtClean="0">
                <a:solidFill>
                  <a:srgbClr val="0000CC"/>
                </a:solidFill>
              </a:rPr>
              <a:t>.</a:t>
            </a:r>
          </a:p>
          <a:p>
            <a:endParaRPr lang="en-US" b="1" dirty="0" smtClean="0">
              <a:solidFill>
                <a:srgbClr val="0000CC"/>
              </a:solidFill>
            </a:endParaRPr>
          </a:p>
          <a:p>
            <a:r>
              <a:rPr lang="en-US" b="1" dirty="0" smtClean="0">
                <a:solidFill>
                  <a:srgbClr val="0000CC"/>
                </a:solidFill>
              </a:rPr>
              <a:t>GOV </a:t>
            </a:r>
            <a:r>
              <a:rPr lang="en-US" b="1" dirty="0">
                <a:solidFill>
                  <a:srgbClr val="0000CC"/>
                </a:solidFill>
              </a:rPr>
              <a:t>(Governance Council) – Jim Mower, Chair  </a:t>
            </a:r>
            <a:endParaRPr lang="en-US" dirty="0">
              <a:solidFill>
                <a:srgbClr val="0000CC"/>
              </a:solidFill>
            </a:endParaRPr>
          </a:p>
          <a:p>
            <a:pPr lvl="0"/>
            <a:r>
              <a:rPr lang="en-US" dirty="0" smtClean="0">
                <a:solidFill>
                  <a:srgbClr val="0000CC"/>
                </a:solidFill>
              </a:rPr>
              <a:t>	GOV </a:t>
            </a:r>
            <a:r>
              <a:rPr lang="en-US" dirty="0">
                <a:solidFill>
                  <a:srgbClr val="0000CC"/>
                </a:solidFill>
              </a:rPr>
              <a:t>will conduct its first meeting of the semester on September 6. This report will be updated at the Sept. 11 SEC meeting.</a:t>
            </a:r>
          </a:p>
          <a:p>
            <a:endParaRPr lang="en-US" dirty="0" smtClean="0">
              <a:solidFill>
                <a:srgbClr val="0000CC"/>
              </a:solidFill>
            </a:endParaRPr>
          </a:p>
          <a:p>
            <a:r>
              <a:rPr lang="en-US" dirty="0">
                <a:solidFill>
                  <a:srgbClr val="0000CC"/>
                </a:solidFill>
              </a:rPr>
              <a:t> </a:t>
            </a:r>
            <a:r>
              <a:rPr lang="en-US" b="1" dirty="0">
                <a:solidFill>
                  <a:srgbClr val="0000CC"/>
                </a:solidFill>
              </a:rPr>
              <a:t>LISC (Council on Libraries, Information Systems, and Computing) –</a:t>
            </a:r>
            <a:endParaRPr lang="en-US" dirty="0">
              <a:solidFill>
                <a:srgbClr val="0000CC"/>
              </a:solidFill>
            </a:endParaRPr>
          </a:p>
          <a:p>
            <a:pPr lvl="0"/>
            <a:r>
              <a:rPr lang="en-US" i="1" dirty="0" smtClean="0">
                <a:solidFill>
                  <a:srgbClr val="0000CC"/>
                </a:solidFill>
              </a:rPr>
              <a:t>	Nothing to report</a:t>
            </a:r>
            <a:endParaRPr lang="en-US" dirty="0">
              <a:solidFill>
                <a:srgbClr val="0000CC"/>
              </a:solidFill>
            </a:endParaRPr>
          </a:p>
          <a:p>
            <a:pPr lvl="0"/>
            <a:endParaRPr lang="en-US" dirty="0">
              <a:solidFill>
                <a:srgbClr val="0000CC"/>
              </a:solidFill>
            </a:endParaRPr>
          </a:p>
        </p:txBody>
      </p:sp>
    </p:spTree>
    <p:extLst>
      <p:ext uri="{BB962C8B-B14F-4D97-AF65-F5344CB8AC3E}">
        <p14:creationId xmlns:p14="http://schemas.microsoft.com/office/powerpoint/2010/main" val="347390807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609600"/>
            <a:ext cx="8077200" cy="615553"/>
          </a:xfrm>
          <a:prstGeom prst="rect">
            <a:avLst/>
          </a:prstGeom>
          <a:noFill/>
        </p:spPr>
        <p:txBody>
          <a:bodyPr wrap="square" rtlCol="0">
            <a:spAutoFit/>
          </a:bodyPr>
          <a:lstStyle/>
          <a:p>
            <a:pPr marL="285750" indent="-285750">
              <a:buFont typeface="Arial" panose="020B0604020202020204" pitchFamily="34" charset="0"/>
              <a:buChar char="•"/>
            </a:pPr>
            <a:endParaRPr lang="en-US" sz="1600" b="1" dirty="0" smtClean="0">
              <a:solidFill>
                <a:srgbClr val="000099"/>
              </a:solidFill>
            </a:endParaRPr>
          </a:p>
          <a:p>
            <a:r>
              <a:rPr lang="en-US" b="1" dirty="0" smtClean="0">
                <a:solidFill>
                  <a:srgbClr val="0000CC"/>
                </a:solidFill>
              </a:rPr>
              <a:t>UAC – </a:t>
            </a:r>
            <a:r>
              <a:rPr lang="en-US" dirty="0" smtClean="0">
                <a:solidFill>
                  <a:srgbClr val="0000CC"/>
                </a:solidFill>
              </a:rPr>
              <a:t>Karen </a:t>
            </a:r>
            <a:r>
              <a:rPr lang="en-US" dirty="0" err="1" smtClean="0">
                <a:solidFill>
                  <a:srgbClr val="0000CC"/>
                </a:solidFill>
              </a:rPr>
              <a:t>Kiorpes</a:t>
            </a:r>
            <a:r>
              <a:rPr lang="en-US" dirty="0" smtClean="0">
                <a:solidFill>
                  <a:srgbClr val="0000CC"/>
                </a:solidFill>
              </a:rPr>
              <a:t> and Christy Smith, </a:t>
            </a:r>
            <a:r>
              <a:rPr lang="en-US" dirty="0">
                <a:solidFill>
                  <a:srgbClr val="0000CC"/>
                </a:solidFill>
              </a:rPr>
              <a:t>Co-Chairs</a:t>
            </a:r>
            <a:r>
              <a:rPr lang="en-US" b="1" dirty="0" smtClean="0">
                <a:solidFill>
                  <a:srgbClr val="0000CC"/>
                </a:solidFill>
              </a:rPr>
              <a:t> 		</a:t>
            </a:r>
            <a:r>
              <a:rPr lang="en-US" dirty="0" smtClean="0">
                <a:solidFill>
                  <a:srgbClr val="0000CC"/>
                </a:solidFill>
              </a:rPr>
              <a:t>(1 of 3)</a:t>
            </a:r>
            <a:r>
              <a:rPr lang="en-US" b="1" dirty="0" smtClean="0">
                <a:solidFill>
                  <a:srgbClr val="0000CC"/>
                </a:solidFill>
              </a:rPr>
              <a:t>	</a:t>
            </a:r>
          </a:p>
        </p:txBody>
      </p:sp>
      <p:sp>
        <p:nvSpPr>
          <p:cNvPr id="8" name="TextBox 7"/>
          <p:cNvSpPr txBox="1"/>
          <p:nvPr/>
        </p:nvSpPr>
        <p:spPr>
          <a:xfrm>
            <a:off x="2503213" y="76200"/>
            <a:ext cx="3931910" cy="369332"/>
          </a:xfrm>
          <a:prstGeom prst="rect">
            <a:avLst/>
          </a:prstGeom>
          <a:noFill/>
        </p:spPr>
        <p:txBody>
          <a:bodyPr wrap="none" rtlCol="0">
            <a:spAutoFit/>
          </a:bodyPr>
          <a:lstStyle/>
          <a:p>
            <a:pPr algn="ctr"/>
            <a:r>
              <a:rPr lang="en-US" b="1" dirty="0">
                <a:solidFill>
                  <a:srgbClr val="000099"/>
                </a:solidFill>
              </a:rPr>
              <a:t>University Senate Executive </a:t>
            </a:r>
            <a:r>
              <a:rPr lang="en-US" b="1" dirty="0" smtClean="0">
                <a:solidFill>
                  <a:srgbClr val="000099"/>
                </a:solidFill>
              </a:rPr>
              <a:t>Committee</a:t>
            </a:r>
            <a:endParaRPr lang="en-US" b="1" dirty="0">
              <a:solidFill>
                <a:srgbClr val="000099"/>
              </a:solidFill>
            </a:endParaRPr>
          </a:p>
        </p:txBody>
      </p:sp>
      <p:sp>
        <p:nvSpPr>
          <p:cNvPr id="2" name="Rectangle 1"/>
          <p:cNvSpPr/>
          <p:nvPr/>
        </p:nvSpPr>
        <p:spPr>
          <a:xfrm>
            <a:off x="533400" y="1295400"/>
            <a:ext cx="8001000" cy="4062651"/>
          </a:xfrm>
          <a:prstGeom prst="rect">
            <a:avLst/>
          </a:prstGeom>
        </p:spPr>
        <p:txBody>
          <a:bodyPr wrap="square">
            <a:spAutoFit/>
          </a:bodyPr>
          <a:lstStyle/>
          <a:p>
            <a:pPr lvl="0"/>
            <a:r>
              <a:rPr lang="en-US" dirty="0">
                <a:solidFill>
                  <a:srgbClr val="0000CC"/>
                </a:solidFill>
              </a:rPr>
              <a:t>In early May via email UAC voted to approve some changes to the major in Computer Engineering. Selected </a:t>
            </a:r>
            <a:r>
              <a:rPr lang="en-US" sz="2000" b="1" dirty="0">
                <a:solidFill>
                  <a:srgbClr val="0000CC"/>
                </a:solidFill>
              </a:rPr>
              <a:t>courses from the CEN program </a:t>
            </a:r>
            <a:r>
              <a:rPr lang="en-US" dirty="0">
                <a:solidFill>
                  <a:srgbClr val="0000CC"/>
                </a:solidFill>
              </a:rPr>
              <a:t>have been revised to meet ABET accreditation requirements and guiding principles.</a:t>
            </a:r>
          </a:p>
          <a:p>
            <a:pPr lvl="0"/>
            <a:endParaRPr lang="en-US" dirty="0" smtClean="0">
              <a:solidFill>
                <a:srgbClr val="0000CC"/>
              </a:solidFill>
            </a:endParaRPr>
          </a:p>
          <a:p>
            <a:pPr lvl="0"/>
            <a:r>
              <a:rPr lang="en-US" dirty="0" smtClean="0">
                <a:solidFill>
                  <a:srgbClr val="0000CC"/>
                </a:solidFill>
              </a:rPr>
              <a:t>On </a:t>
            </a:r>
            <a:r>
              <a:rPr lang="en-US" dirty="0">
                <a:solidFill>
                  <a:srgbClr val="0000CC"/>
                </a:solidFill>
              </a:rPr>
              <a:t>May 22nd, Registrar Karen Chico Hurst and Assistant Dean of Undergraduate Education Kathie Winchester extended an invitation to members of UAC and its four subcommittees to attend a meeting to continue discussion of the draft proposal to expand the language of the </a:t>
            </a:r>
            <a:r>
              <a:rPr lang="en-US" sz="2000" b="1" dirty="0">
                <a:solidFill>
                  <a:srgbClr val="0000CC"/>
                </a:solidFill>
              </a:rPr>
              <a:t>undergraduate grading and grade change policies</a:t>
            </a:r>
            <a:r>
              <a:rPr lang="en-US" dirty="0">
                <a:solidFill>
                  <a:srgbClr val="0000CC"/>
                </a:solidFill>
              </a:rPr>
              <a:t>. The goal was to be in compliance with SUNY’s 2013 guidelines, incorporate current business practices into the policies, and set a time limit on when grades could be changed. Earlier UAC and CAS feedback had been incorporated. Chief of Staff </a:t>
            </a:r>
            <a:r>
              <a:rPr lang="en-US" dirty="0" err="1">
                <a:solidFill>
                  <a:srgbClr val="0000CC"/>
                </a:solidFill>
              </a:rPr>
              <a:t>Szelest</a:t>
            </a:r>
            <a:r>
              <a:rPr lang="en-US" dirty="0">
                <a:solidFill>
                  <a:srgbClr val="0000CC"/>
                </a:solidFill>
              </a:rPr>
              <a:t> also had input into the document. In June it was circulated via email to the working group in attendance at the meeting for final approval.</a:t>
            </a:r>
          </a:p>
        </p:txBody>
      </p:sp>
    </p:spTree>
    <p:extLst>
      <p:ext uri="{BB962C8B-B14F-4D97-AF65-F5344CB8AC3E}">
        <p14:creationId xmlns:p14="http://schemas.microsoft.com/office/powerpoint/2010/main" val="217358263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609600"/>
            <a:ext cx="8077200" cy="615553"/>
          </a:xfrm>
          <a:prstGeom prst="rect">
            <a:avLst/>
          </a:prstGeom>
          <a:noFill/>
        </p:spPr>
        <p:txBody>
          <a:bodyPr wrap="square" rtlCol="0">
            <a:spAutoFit/>
          </a:bodyPr>
          <a:lstStyle/>
          <a:p>
            <a:pPr marL="285750" indent="-285750">
              <a:buFont typeface="Arial" panose="020B0604020202020204" pitchFamily="34" charset="0"/>
              <a:buChar char="•"/>
            </a:pPr>
            <a:endParaRPr lang="en-US" sz="1600" b="1" dirty="0" smtClean="0">
              <a:solidFill>
                <a:srgbClr val="000099"/>
              </a:solidFill>
            </a:endParaRPr>
          </a:p>
          <a:p>
            <a:r>
              <a:rPr lang="en-US" b="1" dirty="0" smtClean="0">
                <a:solidFill>
                  <a:srgbClr val="0000CC"/>
                </a:solidFill>
              </a:rPr>
              <a:t>UAC – </a:t>
            </a:r>
            <a:r>
              <a:rPr lang="en-US" dirty="0" smtClean="0">
                <a:solidFill>
                  <a:srgbClr val="0000CC"/>
                </a:solidFill>
              </a:rPr>
              <a:t>Karen </a:t>
            </a:r>
            <a:r>
              <a:rPr lang="en-US" dirty="0" err="1" smtClean="0">
                <a:solidFill>
                  <a:srgbClr val="0000CC"/>
                </a:solidFill>
              </a:rPr>
              <a:t>Kiorpes</a:t>
            </a:r>
            <a:r>
              <a:rPr lang="en-US" dirty="0" smtClean="0">
                <a:solidFill>
                  <a:srgbClr val="0000CC"/>
                </a:solidFill>
              </a:rPr>
              <a:t> and Christy Smith, </a:t>
            </a:r>
            <a:r>
              <a:rPr lang="en-US" dirty="0">
                <a:solidFill>
                  <a:srgbClr val="0000CC"/>
                </a:solidFill>
              </a:rPr>
              <a:t>Co-Chairs</a:t>
            </a:r>
            <a:r>
              <a:rPr lang="en-US" b="1" dirty="0" smtClean="0">
                <a:solidFill>
                  <a:srgbClr val="0000CC"/>
                </a:solidFill>
              </a:rPr>
              <a:t> 		</a:t>
            </a:r>
            <a:r>
              <a:rPr lang="en-US" dirty="0" smtClean="0">
                <a:solidFill>
                  <a:srgbClr val="0000CC"/>
                </a:solidFill>
              </a:rPr>
              <a:t>(2 of 3)</a:t>
            </a:r>
            <a:r>
              <a:rPr lang="en-US" b="1" dirty="0" smtClean="0">
                <a:solidFill>
                  <a:srgbClr val="0000CC"/>
                </a:solidFill>
              </a:rPr>
              <a:t>	</a:t>
            </a:r>
          </a:p>
        </p:txBody>
      </p:sp>
      <p:sp>
        <p:nvSpPr>
          <p:cNvPr id="8" name="TextBox 7"/>
          <p:cNvSpPr txBox="1"/>
          <p:nvPr/>
        </p:nvSpPr>
        <p:spPr>
          <a:xfrm>
            <a:off x="2503213" y="76200"/>
            <a:ext cx="3931910" cy="369332"/>
          </a:xfrm>
          <a:prstGeom prst="rect">
            <a:avLst/>
          </a:prstGeom>
          <a:noFill/>
        </p:spPr>
        <p:txBody>
          <a:bodyPr wrap="none" rtlCol="0">
            <a:spAutoFit/>
          </a:bodyPr>
          <a:lstStyle/>
          <a:p>
            <a:pPr algn="ctr"/>
            <a:r>
              <a:rPr lang="en-US" b="1" dirty="0">
                <a:solidFill>
                  <a:srgbClr val="000099"/>
                </a:solidFill>
              </a:rPr>
              <a:t>University Senate Executive </a:t>
            </a:r>
            <a:r>
              <a:rPr lang="en-US" b="1" dirty="0" smtClean="0">
                <a:solidFill>
                  <a:srgbClr val="000099"/>
                </a:solidFill>
              </a:rPr>
              <a:t>Committee</a:t>
            </a:r>
            <a:endParaRPr lang="en-US" b="1" dirty="0">
              <a:solidFill>
                <a:srgbClr val="000099"/>
              </a:solidFill>
            </a:endParaRPr>
          </a:p>
        </p:txBody>
      </p:sp>
      <p:sp>
        <p:nvSpPr>
          <p:cNvPr id="2" name="Rectangle 1"/>
          <p:cNvSpPr/>
          <p:nvPr/>
        </p:nvSpPr>
        <p:spPr>
          <a:xfrm>
            <a:off x="533400" y="1295400"/>
            <a:ext cx="8001000" cy="3970318"/>
          </a:xfrm>
          <a:prstGeom prst="rect">
            <a:avLst/>
          </a:prstGeom>
        </p:spPr>
        <p:txBody>
          <a:bodyPr wrap="square">
            <a:spAutoFit/>
          </a:bodyPr>
          <a:lstStyle/>
          <a:p>
            <a:r>
              <a:rPr lang="en-US" dirty="0">
                <a:solidFill>
                  <a:srgbClr val="0000CC"/>
                </a:solidFill>
              </a:rPr>
              <a:t>In late May via email UAC and the Curriculum and Honors subcommittee reviewed a proposal from the Center for International Education and Global Strategy for a </a:t>
            </a:r>
            <a:r>
              <a:rPr lang="en-US" sz="2000" b="1" dirty="0">
                <a:solidFill>
                  <a:srgbClr val="0000CC"/>
                </a:solidFill>
              </a:rPr>
              <a:t>Global Distinction </a:t>
            </a:r>
            <a:r>
              <a:rPr lang="en-US" dirty="0">
                <a:solidFill>
                  <a:srgbClr val="0000CC"/>
                </a:solidFill>
              </a:rPr>
              <a:t>milestone. During a UAC meeting earlier in spring semester there was a discussion of how Vice Provost Harvey Charles was making presentations on campus regarding dual-degree programs integrating study abroad and international internships. The Global Distinction milestone evolved from those presentations. The Global Distinction Milestone would be awarded to students after they complete a set of integrated academic experiences including language study, study abroad, and an internship. The program would be administered by CIEGS. It does not involve any alterations to degree requirements for any major or minor. Over the summer, CIEGS’ program coordinator will assemble lists of potential courses which will be reviewed in Undergraduate Education prior to CIEGS setting up meetings with individual departments. The milestone will appear on the bottom of the student’s transcript when completed. The proposal was approved</a:t>
            </a:r>
            <a:r>
              <a:rPr lang="en-US" dirty="0" smtClean="0">
                <a:solidFill>
                  <a:srgbClr val="0000CC"/>
                </a:solidFill>
              </a:rPr>
              <a:t>.</a:t>
            </a:r>
            <a:endParaRPr lang="en-US" dirty="0">
              <a:solidFill>
                <a:srgbClr val="0000CC"/>
              </a:solidFill>
            </a:endParaRPr>
          </a:p>
        </p:txBody>
      </p:sp>
    </p:spTree>
    <p:extLst>
      <p:ext uri="{BB962C8B-B14F-4D97-AF65-F5344CB8AC3E}">
        <p14:creationId xmlns:p14="http://schemas.microsoft.com/office/powerpoint/2010/main" val="22118407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609600"/>
            <a:ext cx="8077200" cy="615553"/>
          </a:xfrm>
          <a:prstGeom prst="rect">
            <a:avLst/>
          </a:prstGeom>
          <a:noFill/>
        </p:spPr>
        <p:txBody>
          <a:bodyPr wrap="square" rtlCol="0">
            <a:spAutoFit/>
          </a:bodyPr>
          <a:lstStyle/>
          <a:p>
            <a:pPr marL="285750" indent="-285750">
              <a:buFont typeface="Arial" panose="020B0604020202020204" pitchFamily="34" charset="0"/>
              <a:buChar char="•"/>
            </a:pPr>
            <a:endParaRPr lang="en-US" sz="1600" b="1" dirty="0" smtClean="0">
              <a:solidFill>
                <a:srgbClr val="000099"/>
              </a:solidFill>
            </a:endParaRPr>
          </a:p>
          <a:p>
            <a:r>
              <a:rPr lang="en-US" b="1" dirty="0" smtClean="0">
                <a:solidFill>
                  <a:srgbClr val="0000CC"/>
                </a:solidFill>
              </a:rPr>
              <a:t>UAC – </a:t>
            </a:r>
            <a:r>
              <a:rPr lang="en-US" dirty="0" smtClean="0">
                <a:solidFill>
                  <a:srgbClr val="0000CC"/>
                </a:solidFill>
              </a:rPr>
              <a:t>Karen </a:t>
            </a:r>
            <a:r>
              <a:rPr lang="en-US" dirty="0" err="1" smtClean="0">
                <a:solidFill>
                  <a:srgbClr val="0000CC"/>
                </a:solidFill>
              </a:rPr>
              <a:t>Kiorpes</a:t>
            </a:r>
            <a:r>
              <a:rPr lang="en-US" dirty="0" smtClean="0">
                <a:solidFill>
                  <a:srgbClr val="0000CC"/>
                </a:solidFill>
              </a:rPr>
              <a:t> and Christy Smith, </a:t>
            </a:r>
            <a:r>
              <a:rPr lang="en-US" dirty="0">
                <a:solidFill>
                  <a:srgbClr val="0000CC"/>
                </a:solidFill>
              </a:rPr>
              <a:t>Co-Chairs</a:t>
            </a:r>
            <a:r>
              <a:rPr lang="en-US" b="1" dirty="0" smtClean="0">
                <a:solidFill>
                  <a:srgbClr val="0000CC"/>
                </a:solidFill>
              </a:rPr>
              <a:t> 		</a:t>
            </a:r>
            <a:r>
              <a:rPr lang="en-US" dirty="0" smtClean="0">
                <a:solidFill>
                  <a:srgbClr val="0000CC"/>
                </a:solidFill>
              </a:rPr>
              <a:t>(3 of 3)</a:t>
            </a:r>
            <a:r>
              <a:rPr lang="en-US" b="1" dirty="0" smtClean="0">
                <a:solidFill>
                  <a:srgbClr val="0000CC"/>
                </a:solidFill>
              </a:rPr>
              <a:t>	</a:t>
            </a:r>
          </a:p>
        </p:txBody>
      </p:sp>
      <p:sp>
        <p:nvSpPr>
          <p:cNvPr id="8" name="TextBox 7"/>
          <p:cNvSpPr txBox="1"/>
          <p:nvPr/>
        </p:nvSpPr>
        <p:spPr>
          <a:xfrm>
            <a:off x="2503213" y="76200"/>
            <a:ext cx="3931910" cy="369332"/>
          </a:xfrm>
          <a:prstGeom prst="rect">
            <a:avLst/>
          </a:prstGeom>
          <a:noFill/>
        </p:spPr>
        <p:txBody>
          <a:bodyPr wrap="none" rtlCol="0">
            <a:spAutoFit/>
          </a:bodyPr>
          <a:lstStyle/>
          <a:p>
            <a:pPr algn="ctr"/>
            <a:r>
              <a:rPr lang="en-US" b="1" dirty="0">
                <a:solidFill>
                  <a:srgbClr val="000099"/>
                </a:solidFill>
              </a:rPr>
              <a:t>University Senate Executive </a:t>
            </a:r>
            <a:r>
              <a:rPr lang="en-US" b="1" dirty="0" smtClean="0">
                <a:solidFill>
                  <a:srgbClr val="000099"/>
                </a:solidFill>
              </a:rPr>
              <a:t>Committee</a:t>
            </a:r>
            <a:endParaRPr lang="en-US" b="1" dirty="0">
              <a:solidFill>
                <a:srgbClr val="000099"/>
              </a:solidFill>
            </a:endParaRPr>
          </a:p>
        </p:txBody>
      </p:sp>
      <p:sp>
        <p:nvSpPr>
          <p:cNvPr id="2" name="Rectangle 1"/>
          <p:cNvSpPr/>
          <p:nvPr/>
        </p:nvSpPr>
        <p:spPr>
          <a:xfrm>
            <a:off x="533400" y="1295400"/>
            <a:ext cx="8001000" cy="4308872"/>
          </a:xfrm>
          <a:prstGeom prst="rect">
            <a:avLst/>
          </a:prstGeom>
        </p:spPr>
        <p:txBody>
          <a:bodyPr wrap="square">
            <a:spAutoFit/>
          </a:bodyPr>
          <a:lstStyle/>
          <a:p>
            <a:pPr lvl="0"/>
            <a:r>
              <a:rPr lang="en-US" dirty="0">
                <a:solidFill>
                  <a:srgbClr val="0000CC"/>
                </a:solidFill>
              </a:rPr>
              <a:t>The Interdisciplinary Studies Committee reviewed two proposals for</a:t>
            </a:r>
            <a:r>
              <a:rPr lang="en-US" sz="2000" b="1" dirty="0">
                <a:solidFill>
                  <a:srgbClr val="0000CC"/>
                </a:solidFill>
              </a:rPr>
              <a:t> University-Wide Internships</a:t>
            </a:r>
            <a:r>
              <a:rPr lang="en-US" dirty="0">
                <a:solidFill>
                  <a:srgbClr val="0000CC"/>
                </a:solidFill>
              </a:rPr>
              <a:t> for fall once the August application deadline had passed.</a:t>
            </a:r>
          </a:p>
          <a:p>
            <a:pPr lvl="0"/>
            <a:endParaRPr lang="en-US" dirty="0" smtClean="0">
              <a:solidFill>
                <a:srgbClr val="0000CC"/>
              </a:solidFill>
            </a:endParaRPr>
          </a:p>
          <a:p>
            <a:pPr lvl="0"/>
            <a:r>
              <a:rPr lang="en-US" dirty="0" smtClean="0">
                <a:solidFill>
                  <a:srgbClr val="0000CC"/>
                </a:solidFill>
              </a:rPr>
              <a:t>The </a:t>
            </a:r>
            <a:r>
              <a:rPr lang="en-US" b="1" dirty="0">
                <a:solidFill>
                  <a:srgbClr val="0000CC"/>
                </a:solidFill>
              </a:rPr>
              <a:t>General Education </a:t>
            </a:r>
            <a:r>
              <a:rPr lang="en-US" dirty="0">
                <a:solidFill>
                  <a:srgbClr val="0000CC"/>
                </a:solidFill>
              </a:rPr>
              <a:t>Committee finalized two pending proposals for general education category designations that had been revised.</a:t>
            </a:r>
          </a:p>
          <a:p>
            <a:pPr lvl="0"/>
            <a:endParaRPr lang="en-US" dirty="0" smtClean="0">
              <a:solidFill>
                <a:srgbClr val="0000CC"/>
              </a:solidFill>
            </a:endParaRPr>
          </a:p>
          <a:p>
            <a:pPr lvl="0"/>
            <a:r>
              <a:rPr lang="en-US" dirty="0" smtClean="0">
                <a:solidFill>
                  <a:srgbClr val="0000CC"/>
                </a:solidFill>
              </a:rPr>
              <a:t>The </a:t>
            </a:r>
            <a:r>
              <a:rPr lang="en-US" dirty="0">
                <a:solidFill>
                  <a:srgbClr val="0000CC"/>
                </a:solidFill>
              </a:rPr>
              <a:t>Committee on </a:t>
            </a:r>
            <a:r>
              <a:rPr lang="en-US" b="1" dirty="0">
                <a:solidFill>
                  <a:srgbClr val="0000CC"/>
                </a:solidFill>
              </a:rPr>
              <a:t>Academic Standing </a:t>
            </a:r>
            <a:r>
              <a:rPr lang="en-US" dirty="0">
                <a:solidFill>
                  <a:srgbClr val="0000CC"/>
                </a:solidFill>
              </a:rPr>
              <a:t>met two full days in June to review appeals for petition for late drops and academic dismissals. Approximately 265 students were academically dismissed and 134 appealed. 5 were negated because of grade changes, 84 were denied, 42 were approved, 1 still pending. UAC also met later in the summer to revisit two appeals involving new information. They met again to adjudicate an academic grievance coming out of the College of Arts and Sciences</a:t>
            </a:r>
          </a:p>
          <a:p>
            <a:pPr lvl="0"/>
            <a:endParaRPr lang="en-US" dirty="0" smtClean="0">
              <a:solidFill>
                <a:srgbClr val="0000CC"/>
              </a:solidFill>
            </a:endParaRPr>
          </a:p>
          <a:p>
            <a:pPr lvl="0"/>
            <a:r>
              <a:rPr lang="en-US" dirty="0" smtClean="0">
                <a:solidFill>
                  <a:srgbClr val="0000CC"/>
                </a:solidFill>
              </a:rPr>
              <a:t>The </a:t>
            </a:r>
            <a:r>
              <a:rPr lang="en-US" dirty="0">
                <a:solidFill>
                  <a:srgbClr val="0000CC"/>
                </a:solidFill>
              </a:rPr>
              <a:t>first UAC meeting is scheduled for 9/19. Subcommittees are forming.</a:t>
            </a:r>
          </a:p>
          <a:p>
            <a:endParaRPr lang="en-US" dirty="0">
              <a:solidFill>
                <a:srgbClr val="0000CC"/>
              </a:solidFill>
            </a:endParaRPr>
          </a:p>
        </p:txBody>
      </p:sp>
    </p:spTree>
    <p:extLst>
      <p:ext uri="{BB962C8B-B14F-4D97-AF65-F5344CB8AC3E}">
        <p14:creationId xmlns:p14="http://schemas.microsoft.com/office/powerpoint/2010/main" val="171016406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2379882"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r>
              <a:rPr lang="en-US" b="1" dirty="0" smtClean="0">
                <a:solidFill>
                  <a:srgbClr val="0000CC"/>
                </a:solidFill>
              </a:rPr>
              <a:t>ULC – </a:t>
            </a:r>
            <a:r>
              <a:rPr lang="en-US" dirty="0" err="1" smtClean="0">
                <a:solidFill>
                  <a:srgbClr val="0000CC"/>
                </a:solidFill>
              </a:rPr>
              <a:t>Ekow</a:t>
            </a:r>
            <a:r>
              <a:rPr lang="en-US" dirty="0" smtClean="0">
                <a:solidFill>
                  <a:srgbClr val="0000CC"/>
                </a:solidFill>
              </a:rPr>
              <a:t> King, Chair </a:t>
            </a:r>
          </a:p>
        </p:txBody>
      </p:sp>
      <p:sp>
        <p:nvSpPr>
          <p:cNvPr id="6" name="TextBox 5"/>
          <p:cNvSpPr txBox="1"/>
          <p:nvPr/>
        </p:nvSpPr>
        <p:spPr>
          <a:xfrm>
            <a:off x="457200" y="1905000"/>
            <a:ext cx="8229600" cy="369332"/>
          </a:xfrm>
          <a:prstGeom prst="rect">
            <a:avLst/>
          </a:prstGeom>
          <a:noFill/>
        </p:spPr>
        <p:txBody>
          <a:bodyPr wrap="square" rtlCol="0">
            <a:spAutoFit/>
          </a:bodyPr>
          <a:lstStyle/>
          <a:p>
            <a:pPr marL="285750" indent="-285750">
              <a:buFont typeface="Arial"/>
              <a:buChar char="•"/>
            </a:pPr>
            <a:r>
              <a:rPr lang="en-US" dirty="0" smtClean="0">
                <a:solidFill>
                  <a:srgbClr val="0000CC"/>
                </a:solidFill>
              </a:rPr>
              <a:t>Nothing to report</a:t>
            </a:r>
            <a:endParaRPr lang="en-US" dirty="0">
              <a:solidFill>
                <a:srgbClr val="0000CC"/>
              </a:solidFill>
            </a:endParaRPr>
          </a:p>
        </p:txBody>
      </p:sp>
      <p:sp>
        <p:nvSpPr>
          <p:cNvPr id="8" name="TextBox 7"/>
          <p:cNvSpPr txBox="1"/>
          <p:nvPr/>
        </p:nvSpPr>
        <p:spPr>
          <a:xfrm>
            <a:off x="2374123" y="76200"/>
            <a:ext cx="3931910" cy="369332"/>
          </a:xfrm>
          <a:prstGeom prst="rect">
            <a:avLst/>
          </a:prstGeom>
          <a:noFill/>
        </p:spPr>
        <p:txBody>
          <a:bodyPr wrap="none" rtlCol="0">
            <a:spAutoFit/>
          </a:bodyPr>
          <a:lstStyle/>
          <a:p>
            <a:pPr algn="ctr"/>
            <a:r>
              <a:rPr lang="en-US" b="1" dirty="0">
                <a:solidFill>
                  <a:srgbClr val="000099"/>
                </a:solidFill>
              </a:rPr>
              <a:t>University Senate Executive </a:t>
            </a:r>
            <a:r>
              <a:rPr lang="en-US" b="1" dirty="0" smtClean="0">
                <a:solidFill>
                  <a:srgbClr val="000099"/>
                </a:solidFill>
              </a:rPr>
              <a:t>Committee</a:t>
            </a:r>
            <a:endParaRPr lang="en-US" b="1" dirty="0">
              <a:solidFill>
                <a:srgbClr val="000099"/>
              </a:solidFill>
            </a:endParaRPr>
          </a:p>
        </p:txBody>
      </p:sp>
    </p:spTree>
    <p:extLst>
      <p:ext uri="{BB962C8B-B14F-4D97-AF65-F5344CB8AC3E}">
        <p14:creationId xmlns:p14="http://schemas.microsoft.com/office/powerpoint/2010/main" val="138635118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91294" y="76200"/>
            <a:ext cx="3955755" cy="646331"/>
          </a:xfrm>
          <a:prstGeom prst="rect">
            <a:avLst/>
          </a:prstGeom>
          <a:noFill/>
        </p:spPr>
        <p:txBody>
          <a:bodyPr wrap="none" rtlCol="0">
            <a:spAutoFit/>
          </a:bodyPr>
          <a:lstStyle/>
          <a:p>
            <a:pPr algn="ctr"/>
            <a:r>
              <a:rPr lang="en-US" b="1" dirty="0">
                <a:solidFill>
                  <a:srgbClr val="000099"/>
                </a:solidFill>
              </a:rPr>
              <a:t>University Senate Executive Committee</a:t>
            </a:r>
          </a:p>
          <a:p>
            <a:pPr algn="ctr"/>
            <a:r>
              <a:rPr lang="en-US" b="1" dirty="0">
                <a:solidFill>
                  <a:srgbClr val="000099"/>
                </a:solidFill>
              </a:rPr>
              <a:t>Monday, September 11, </a:t>
            </a:r>
            <a:r>
              <a:rPr lang="en-US" b="1" dirty="0" smtClean="0">
                <a:solidFill>
                  <a:srgbClr val="000099"/>
                </a:solidFill>
              </a:rPr>
              <a:t>2017</a:t>
            </a:r>
            <a:endParaRPr lang="en-US" b="1" dirty="0">
              <a:solidFill>
                <a:srgbClr val="000099"/>
              </a:solidFill>
            </a:endParaRPr>
          </a:p>
        </p:txBody>
      </p:sp>
      <p:sp>
        <p:nvSpPr>
          <p:cNvPr id="5" name="TextBox 4"/>
          <p:cNvSpPr txBox="1"/>
          <p:nvPr/>
        </p:nvSpPr>
        <p:spPr>
          <a:xfrm>
            <a:off x="678579" y="718134"/>
            <a:ext cx="6636621" cy="3785652"/>
          </a:xfrm>
          <a:prstGeom prst="rect">
            <a:avLst/>
          </a:prstGeom>
          <a:noFill/>
          <a:ln>
            <a:solidFill>
              <a:schemeClr val="tx2">
                <a:lumMod val="75000"/>
              </a:schemeClr>
            </a:solidFill>
          </a:ln>
        </p:spPr>
        <p:txBody>
          <a:bodyPr wrap="square" rtlCol="0">
            <a:spAutoFit/>
          </a:bodyPr>
          <a:lstStyle/>
          <a:p>
            <a:r>
              <a:rPr lang="en-US" sz="600" dirty="0"/>
              <a:t> </a:t>
            </a:r>
            <a:endParaRPr lang="en-US" sz="3200" b="1" dirty="0"/>
          </a:p>
          <a:p>
            <a:pPr marL="285750" lvl="0" indent="-285750">
              <a:buFont typeface="Arial" panose="020B0604020202020204" pitchFamily="34" charset="0"/>
              <a:buChar char="•"/>
            </a:pPr>
            <a:r>
              <a:rPr lang="en-US" b="1" dirty="0">
                <a:solidFill>
                  <a:srgbClr val="0000CC"/>
                </a:solidFill>
              </a:rPr>
              <a:t>Unfinished </a:t>
            </a:r>
            <a:r>
              <a:rPr lang="en-US" b="1" dirty="0" smtClean="0">
                <a:solidFill>
                  <a:srgbClr val="0000CC"/>
                </a:solidFill>
              </a:rPr>
              <a:t>Business				</a:t>
            </a:r>
            <a:r>
              <a:rPr lang="en-US" dirty="0" smtClean="0">
                <a:solidFill>
                  <a:srgbClr val="0000CC"/>
                </a:solidFill>
              </a:rPr>
              <a:t>(2 of 2)</a:t>
            </a:r>
            <a:endParaRPr lang="en-US" dirty="0">
              <a:solidFill>
                <a:srgbClr val="0000CC"/>
              </a:solidFill>
            </a:endParaRPr>
          </a:p>
          <a:p>
            <a:endParaRPr lang="en-US" b="1" dirty="0">
              <a:solidFill>
                <a:srgbClr val="0000CC"/>
              </a:solidFill>
            </a:endParaRPr>
          </a:p>
          <a:p>
            <a:pPr lvl="1"/>
            <a:endParaRPr lang="en-US" dirty="0">
              <a:solidFill>
                <a:srgbClr val="0000CC"/>
              </a:solidFill>
            </a:endParaRPr>
          </a:p>
          <a:p>
            <a:pPr marL="285750" lvl="0" indent="-285750">
              <a:buFont typeface="Arial" panose="020B0604020202020204" pitchFamily="34" charset="0"/>
              <a:buChar char="•"/>
            </a:pPr>
            <a:r>
              <a:rPr lang="en-US" b="1" dirty="0">
                <a:solidFill>
                  <a:srgbClr val="0000CC"/>
                </a:solidFill>
              </a:rPr>
              <a:t>New Business</a:t>
            </a:r>
            <a:endParaRPr lang="en-US" dirty="0">
              <a:solidFill>
                <a:srgbClr val="0000CC"/>
              </a:solidFill>
            </a:endParaRPr>
          </a:p>
          <a:p>
            <a:r>
              <a:rPr lang="en-US" dirty="0">
                <a:solidFill>
                  <a:srgbClr val="0000CC"/>
                </a:solidFill>
              </a:rPr>
              <a:t> </a:t>
            </a:r>
          </a:p>
          <a:p>
            <a:pPr marL="742950" lvl="1" indent="-285750">
              <a:buFont typeface="Arial"/>
              <a:buChar char="•"/>
            </a:pPr>
            <a:r>
              <a:rPr lang="en-US" dirty="0" smtClean="0">
                <a:solidFill>
                  <a:srgbClr val="0000CC"/>
                </a:solidFill>
              </a:rPr>
              <a:t>SEC rights and responsibilities</a:t>
            </a:r>
          </a:p>
          <a:p>
            <a:pPr marL="742950" lvl="1" indent="-285750">
              <a:buFont typeface="Arial"/>
              <a:buChar char="•"/>
            </a:pPr>
            <a:r>
              <a:rPr lang="en-US" dirty="0" smtClean="0">
                <a:solidFill>
                  <a:srgbClr val="0000CC"/>
                </a:solidFill>
              </a:rPr>
              <a:t>Council and standing committees organization and procedures</a:t>
            </a:r>
          </a:p>
          <a:p>
            <a:pPr marL="742950" lvl="1" indent="-285750">
              <a:buFont typeface="Arial"/>
              <a:buChar char="•"/>
            </a:pPr>
            <a:r>
              <a:rPr lang="en-US" dirty="0">
                <a:solidFill>
                  <a:srgbClr val="0000CC"/>
                </a:solidFill>
              </a:rPr>
              <a:t>Resolution of increased participation of contingent faculty in the </a:t>
            </a:r>
            <a:r>
              <a:rPr lang="en-US" dirty="0" smtClean="0">
                <a:solidFill>
                  <a:srgbClr val="0000CC"/>
                </a:solidFill>
              </a:rPr>
              <a:t>Senate</a:t>
            </a:r>
          </a:p>
          <a:p>
            <a:pPr marL="742950" lvl="1" indent="-285750">
              <a:buFont typeface="Arial"/>
              <a:buChar char="•"/>
            </a:pPr>
            <a:r>
              <a:rPr lang="en-US" dirty="0" smtClean="0">
                <a:solidFill>
                  <a:srgbClr val="0000CC"/>
                </a:solidFill>
              </a:rPr>
              <a:t>Senate/Shared Governance website</a:t>
            </a:r>
            <a:r>
              <a:rPr lang="en-US" dirty="0">
                <a:solidFill>
                  <a:srgbClr val="0000CC"/>
                </a:solidFill>
              </a:rPr>
              <a:t> </a:t>
            </a:r>
          </a:p>
          <a:p>
            <a:r>
              <a:rPr lang="en-US" dirty="0">
                <a:solidFill>
                  <a:srgbClr val="0000CC"/>
                </a:solidFill>
              </a:rPr>
              <a:t>	</a:t>
            </a:r>
          </a:p>
          <a:p>
            <a:pPr marL="285750" lvl="0" indent="-285750">
              <a:buFont typeface="Arial" panose="020B0604020202020204" pitchFamily="34" charset="0"/>
              <a:buChar char="•"/>
            </a:pPr>
            <a:r>
              <a:rPr lang="en-US" b="1" dirty="0">
                <a:solidFill>
                  <a:srgbClr val="0000CC"/>
                </a:solidFill>
              </a:rPr>
              <a:t>Adjournment</a:t>
            </a:r>
            <a:endParaRPr lang="en-US" dirty="0">
              <a:solidFill>
                <a:srgbClr val="0000CC"/>
              </a:solidFill>
            </a:endParaRPr>
          </a:p>
        </p:txBody>
      </p:sp>
    </p:spTree>
    <p:extLst>
      <p:ext uri="{BB962C8B-B14F-4D97-AF65-F5344CB8AC3E}">
        <p14:creationId xmlns:p14="http://schemas.microsoft.com/office/powerpoint/2010/main" val="258590357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990600"/>
            <a:ext cx="8686800" cy="461665"/>
          </a:xfrm>
          <a:prstGeom prst="rect">
            <a:avLst/>
          </a:prstGeom>
          <a:noFill/>
        </p:spPr>
        <p:txBody>
          <a:bodyPr wrap="square" rtlCol="0">
            <a:spAutoFit/>
          </a:bodyPr>
          <a:lstStyle/>
          <a:p>
            <a:pPr lvl="0"/>
            <a:r>
              <a:rPr lang="en-US" sz="2000" b="1" dirty="0" smtClean="0">
                <a:solidFill>
                  <a:srgbClr val="0000CC"/>
                </a:solidFill>
              </a:rPr>
              <a:t>UPPC –James Collins</a:t>
            </a:r>
            <a:r>
              <a:rPr lang="en-US" sz="2000" dirty="0" smtClean="0">
                <a:solidFill>
                  <a:srgbClr val="0000CC"/>
                </a:solidFill>
              </a:rPr>
              <a:t>,  Chair </a:t>
            </a:r>
            <a:r>
              <a:rPr lang="en-US" sz="2000" dirty="0">
                <a:solidFill>
                  <a:srgbClr val="0000CC"/>
                </a:solidFill>
              </a:rPr>
              <a:t> Submitted by Cynthia Fox, Outgoing </a:t>
            </a:r>
            <a:r>
              <a:rPr lang="en-US" sz="2000" dirty="0" smtClean="0">
                <a:solidFill>
                  <a:srgbClr val="0000CC"/>
                </a:solidFill>
              </a:rPr>
              <a:t>Chair</a:t>
            </a:r>
            <a:r>
              <a:rPr lang="en-US" sz="2400" dirty="0" smtClean="0">
                <a:solidFill>
                  <a:srgbClr val="0000CC"/>
                </a:solidFill>
              </a:rPr>
              <a:t> </a:t>
            </a:r>
            <a:r>
              <a:rPr lang="en-US" sz="2000" dirty="0" smtClean="0">
                <a:solidFill>
                  <a:srgbClr val="0000CC"/>
                </a:solidFill>
              </a:rPr>
              <a:t> (1 of 3)</a:t>
            </a:r>
          </a:p>
        </p:txBody>
      </p:sp>
      <p:sp>
        <p:nvSpPr>
          <p:cNvPr id="9" name="TextBox 8"/>
          <p:cNvSpPr txBox="1"/>
          <p:nvPr/>
        </p:nvSpPr>
        <p:spPr>
          <a:xfrm>
            <a:off x="457200" y="1600200"/>
            <a:ext cx="8350428" cy="4770537"/>
          </a:xfrm>
          <a:prstGeom prst="rect">
            <a:avLst/>
          </a:prstGeom>
          <a:noFill/>
        </p:spPr>
        <p:txBody>
          <a:bodyPr wrap="square" rtlCol="0">
            <a:spAutoFit/>
          </a:bodyPr>
          <a:lstStyle/>
          <a:p>
            <a:pPr lvl="0"/>
            <a:r>
              <a:rPr lang="en-US" sz="2400" b="1" dirty="0" smtClean="0">
                <a:solidFill>
                  <a:srgbClr val="0000CC"/>
                </a:solidFill>
              </a:rPr>
              <a:t>Informational  </a:t>
            </a:r>
            <a:r>
              <a:rPr lang="en-US" sz="2000" b="1" dirty="0" smtClean="0">
                <a:solidFill>
                  <a:srgbClr val="0000CC"/>
                </a:solidFill>
              </a:rPr>
              <a:t>   </a:t>
            </a:r>
          </a:p>
          <a:p>
            <a:pPr lvl="0"/>
            <a:endParaRPr lang="en-US" sz="2000" b="1" dirty="0">
              <a:solidFill>
                <a:srgbClr val="0000CC"/>
              </a:solidFill>
            </a:endParaRPr>
          </a:p>
          <a:p>
            <a:pPr lvl="0"/>
            <a:r>
              <a:rPr lang="en-US" sz="2000" dirty="0" smtClean="0">
                <a:solidFill>
                  <a:srgbClr val="0000CC"/>
                </a:solidFill>
              </a:rPr>
              <a:t>The </a:t>
            </a:r>
            <a:r>
              <a:rPr lang="en-US" sz="2000" dirty="0">
                <a:solidFill>
                  <a:srgbClr val="0000CC"/>
                </a:solidFill>
              </a:rPr>
              <a:t>Council met on May 11. New members for the 2017-2018 academic were also in </a:t>
            </a:r>
            <a:r>
              <a:rPr lang="en-US" sz="2000" dirty="0" smtClean="0">
                <a:solidFill>
                  <a:srgbClr val="0000CC"/>
                </a:solidFill>
              </a:rPr>
              <a:t>attendance.</a:t>
            </a:r>
            <a:endParaRPr lang="en-US" sz="2400" dirty="0">
              <a:solidFill>
                <a:srgbClr val="0000CC"/>
              </a:solidFill>
            </a:endParaRPr>
          </a:p>
          <a:p>
            <a:pPr lvl="0"/>
            <a:endParaRPr lang="en-US" sz="2000" dirty="0" smtClean="0">
              <a:solidFill>
                <a:srgbClr val="0000CC"/>
              </a:solidFill>
            </a:endParaRPr>
          </a:p>
          <a:p>
            <a:pPr lvl="0"/>
            <a:r>
              <a:rPr lang="en-US" sz="2000" dirty="0" smtClean="0">
                <a:solidFill>
                  <a:srgbClr val="0000CC"/>
                </a:solidFill>
              </a:rPr>
              <a:t>The </a:t>
            </a:r>
            <a:r>
              <a:rPr lang="en-US" sz="2000" dirty="0">
                <a:solidFill>
                  <a:srgbClr val="0000CC"/>
                </a:solidFill>
              </a:rPr>
              <a:t>agenda included several reports</a:t>
            </a:r>
            <a:r>
              <a:rPr lang="en-US" sz="2000" dirty="0" smtClean="0">
                <a:solidFill>
                  <a:srgbClr val="0000CC"/>
                </a:solidFill>
              </a:rPr>
              <a:t>:</a:t>
            </a:r>
            <a:endParaRPr lang="en-US" sz="2400" dirty="0">
              <a:solidFill>
                <a:srgbClr val="0000CC"/>
              </a:solidFill>
            </a:endParaRPr>
          </a:p>
          <a:p>
            <a:pPr marL="285750" lvl="0" indent="-285750">
              <a:buFont typeface="Arial"/>
              <a:buChar char="•"/>
            </a:pPr>
            <a:r>
              <a:rPr lang="en-US" sz="2000" dirty="0" smtClean="0">
                <a:solidFill>
                  <a:srgbClr val="0000CC"/>
                </a:solidFill>
              </a:rPr>
              <a:t>Vice </a:t>
            </a:r>
            <a:r>
              <a:rPr lang="en-US" sz="2000" dirty="0">
                <a:solidFill>
                  <a:srgbClr val="0000CC"/>
                </a:solidFill>
              </a:rPr>
              <a:t>Provost Ann Marie Murray gave the provost’s report on behalf of Interim Provost Wheeler. She reported 1) that the </a:t>
            </a:r>
            <a:r>
              <a:rPr lang="en-US" sz="2000" b="1" dirty="0">
                <a:solidFill>
                  <a:srgbClr val="0000CC"/>
                </a:solidFill>
              </a:rPr>
              <a:t>Strategic Planning Steering Committee is moving forward</a:t>
            </a:r>
            <a:r>
              <a:rPr lang="en-US" sz="2000" dirty="0">
                <a:solidFill>
                  <a:srgbClr val="0000CC"/>
                </a:solidFill>
              </a:rPr>
              <a:t>. There have been meetings at all three campuses to discuss the proposal. Attendance has been good and the reaction has been positive; 2) that </a:t>
            </a:r>
            <a:r>
              <a:rPr lang="en-US" sz="2000" b="1" dirty="0">
                <a:solidFill>
                  <a:srgbClr val="0000CC"/>
                </a:solidFill>
              </a:rPr>
              <a:t>the Provost’s office held the first tenured faculty reception</a:t>
            </a:r>
            <a:r>
              <a:rPr lang="en-US" sz="2000" dirty="0">
                <a:solidFill>
                  <a:srgbClr val="0000CC"/>
                </a:solidFill>
              </a:rPr>
              <a:t> made up of the applicants from 2015-2016; and 3) that the Provost’s office is getting prepared for the new format of graduation and will meet subsequently to evaluate the </a:t>
            </a:r>
            <a:r>
              <a:rPr lang="en-US" sz="2000" dirty="0" smtClean="0">
                <a:solidFill>
                  <a:srgbClr val="0000CC"/>
                </a:solidFill>
              </a:rPr>
              <a:t>changes.</a:t>
            </a:r>
          </a:p>
          <a:p>
            <a:pPr marL="285750" lvl="0" indent="-285750">
              <a:buFont typeface="Arial"/>
              <a:buChar char="•"/>
            </a:pPr>
            <a:endParaRPr lang="en-US" sz="2000" dirty="0">
              <a:solidFill>
                <a:srgbClr val="0000CC"/>
              </a:solidFill>
            </a:endParaRPr>
          </a:p>
        </p:txBody>
      </p:sp>
      <p:sp>
        <p:nvSpPr>
          <p:cNvPr id="7" name="TextBox 6"/>
          <p:cNvSpPr txBox="1"/>
          <p:nvPr/>
        </p:nvSpPr>
        <p:spPr>
          <a:xfrm>
            <a:off x="2503213" y="76200"/>
            <a:ext cx="3931910" cy="646331"/>
          </a:xfrm>
          <a:prstGeom prst="rect">
            <a:avLst/>
          </a:prstGeom>
          <a:noFill/>
        </p:spPr>
        <p:txBody>
          <a:bodyPr wrap="none" rtlCol="0">
            <a:spAutoFit/>
          </a:bodyPr>
          <a:lstStyle/>
          <a:p>
            <a:pPr algn="ctr"/>
            <a:r>
              <a:rPr lang="en-US" b="1" dirty="0">
                <a:solidFill>
                  <a:srgbClr val="000099"/>
                </a:solidFill>
              </a:rPr>
              <a:t>University Senate Executive Committee</a:t>
            </a:r>
          </a:p>
          <a:p>
            <a:pPr algn="ctr"/>
            <a:r>
              <a:rPr lang="en-US" b="1" dirty="0" smtClean="0">
                <a:solidFill>
                  <a:srgbClr val="000099"/>
                </a:solidFill>
              </a:rPr>
              <a:t>Thursday</a:t>
            </a:r>
            <a:r>
              <a:rPr lang="en-US" b="1" dirty="0">
                <a:solidFill>
                  <a:srgbClr val="000099"/>
                </a:solidFill>
              </a:rPr>
              <a:t>, </a:t>
            </a:r>
            <a:r>
              <a:rPr lang="en-US" b="1" dirty="0" smtClean="0">
                <a:solidFill>
                  <a:srgbClr val="000099"/>
                </a:solidFill>
              </a:rPr>
              <a:t>October 13, </a:t>
            </a:r>
            <a:r>
              <a:rPr lang="en-US" b="1" dirty="0">
                <a:solidFill>
                  <a:srgbClr val="000099"/>
                </a:solidFill>
              </a:rPr>
              <a:t>2016</a:t>
            </a:r>
          </a:p>
        </p:txBody>
      </p:sp>
    </p:spTree>
    <p:extLst>
      <p:ext uri="{BB962C8B-B14F-4D97-AF65-F5344CB8AC3E}">
        <p14:creationId xmlns:p14="http://schemas.microsoft.com/office/powerpoint/2010/main" val="117516944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077200" cy="609600"/>
          </a:xfrm>
        </p:spPr>
        <p:txBody>
          <a:bodyPr>
            <a:noAutofit/>
          </a:bodyPr>
          <a:lstStyle/>
          <a:p>
            <a:pPr algn="l"/>
            <a:r>
              <a:rPr lang="en-US" sz="2000" b="1" dirty="0">
                <a:solidFill>
                  <a:srgbClr val="0000CC"/>
                </a:solidFill>
              </a:rPr>
              <a:t>UPPC – </a:t>
            </a:r>
            <a:r>
              <a:rPr lang="en-US" sz="2000" dirty="0">
                <a:solidFill>
                  <a:srgbClr val="0000CC"/>
                </a:solidFill>
              </a:rPr>
              <a:t>Cynthia Fox, </a:t>
            </a:r>
            <a:r>
              <a:rPr lang="en-US" sz="2000" dirty="0" smtClean="0">
                <a:solidFill>
                  <a:srgbClr val="0000CC"/>
                </a:solidFill>
              </a:rPr>
              <a:t>past  </a:t>
            </a:r>
            <a:r>
              <a:rPr lang="en-US" sz="2000" dirty="0">
                <a:solidFill>
                  <a:srgbClr val="0000CC"/>
                </a:solidFill>
              </a:rPr>
              <a:t>Chair  (page </a:t>
            </a:r>
            <a:r>
              <a:rPr lang="en-US" sz="2000" dirty="0" smtClean="0">
                <a:solidFill>
                  <a:srgbClr val="0000CC"/>
                </a:solidFill>
              </a:rPr>
              <a:t>2 </a:t>
            </a:r>
            <a:r>
              <a:rPr lang="en-US" sz="2000" dirty="0">
                <a:solidFill>
                  <a:srgbClr val="0000CC"/>
                </a:solidFill>
              </a:rPr>
              <a:t>of </a:t>
            </a:r>
            <a:r>
              <a:rPr lang="en-US" sz="2000" dirty="0" smtClean="0">
                <a:solidFill>
                  <a:srgbClr val="0000CC"/>
                </a:solidFill>
              </a:rPr>
              <a:t>3)</a:t>
            </a:r>
            <a:endParaRPr lang="en-US" sz="2000" dirty="0">
              <a:solidFill>
                <a:srgbClr val="0000CC"/>
              </a:solidFill>
            </a:endParaRPr>
          </a:p>
        </p:txBody>
      </p:sp>
      <p:sp>
        <p:nvSpPr>
          <p:cNvPr id="3" name="Content Placeholder 2"/>
          <p:cNvSpPr>
            <a:spLocks noGrp="1"/>
          </p:cNvSpPr>
          <p:nvPr>
            <p:ph idx="1"/>
          </p:nvPr>
        </p:nvSpPr>
        <p:spPr>
          <a:xfrm>
            <a:off x="381000" y="685800"/>
            <a:ext cx="8305800" cy="5943600"/>
          </a:xfrm>
        </p:spPr>
        <p:txBody>
          <a:bodyPr>
            <a:normAutofit fontScale="85000" lnSpcReduction="20000"/>
          </a:bodyPr>
          <a:lstStyle/>
          <a:p>
            <a:pPr marL="0" lvl="0" indent="0">
              <a:buNone/>
            </a:pPr>
            <a:r>
              <a:rPr lang="en-US" sz="2300" dirty="0">
                <a:solidFill>
                  <a:srgbClr val="0000CC"/>
                </a:solidFill>
              </a:rPr>
              <a:t>The Resource Analysis and Planning Committee reported on its meeting of May 10 art which they discussed </a:t>
            </a:r>
            <a:r>
              <a:rPr lang="en-US" sz="2300" b="1" dirty="0">
                <a:solidFill>
                  <a:srgbClr val="0000CC"/>
                </a:solidFill>
              </a:rPr>
              <a:t>the impact new enrollments </a:t>
            </a:r>
            <a:r>
              <a:rPr lang="en-US" sz="2300" dirty="0">
                <a:solidFill>
                  <a:srgbClr val="0000CC"/>
                </a:solidFill>
              </a:rPr>
              <a:t>and </a:t>
            </a:r>
            <a:r>
              <a:rPr lang="en-US" sz="2300" b="1" dirty="0">
                <a:solidFill>
                  <a:srgbClr val="0000CC"/>
                </a:solidFill>
              </a:rPr>
              <a:t>new programs </a:t>
            </a:r>
            <a:r>
              <a:rPr lang="en-US" sz="2300" dirty="0">
                <a:solidFill>
                  <a:srgbClr val="0000CC"/>
                </a:solidFill>
              </a:rPr>
              <a:t>have on the </a:t>
            </a:r>
            <a:r>
              <a:rPr lang="en-US" sz="2300" b="1" dirty="0">
                <a:solidFill>
                  <a:srgbClr val="0000CC"/>
                </a:solidFill>
              </a:rPr>
              <a:t>College of Arts and Science</a:t>
            </a:r>
            <a:r>
              <a:rPr lang="en-US" sz="2300" dirty="0">
                <a:solidFill>
                  <a:srgbClr val="0000CC"/>
                </a:solidFill>
              </a:rPr>
              <a:t>s. They voted on two motions.</a:t>
            </a:r>
          </a:p>
          <a:p>
            <a:pPr lvl="1">
              <a:buFont typeface="Wingdings" charset="2"/>
              <a:buChar char="²"/>
            </a:pPr>
            <a:r>
              <a:rPr lang="en-US" sz="2300" dirty="0">
                <a:solidFill>
                  <a:srgbClr val="0000CC"/>
                </a:solidFill>
              </a:rPr>
              <a:t>Motion one states that the </a:t>
            </a:r>
            <a:r>
              <a:rPr lang="en-US" sz="2300" b="1" dirty="0">
                <a:solidFill>
                  <a:srgbClr val="0000CC"/>
                </a:solidFill>
              </a:rPr>
              <a:t>Campus Impact Form should be amended </a:t>
            </a:r>
            <a:r>
              <a:rPr lang="en-US" sz="2300" dirty="0">
                <a:solidFill>
                  <a:srgbClr val="0000CC"/>
                </a:solidFill>
              </a:rPr>
              <a:t>to better reflect the real impact new programs will have on the College of Arts and Sciences.</a:t>
            </a:r>
          </a:p>
          <a:p>
            <a:pPr lvl="1">
              <a:buFont typeface="Wingdings" charset="2"/>
              <a:buChar char="²"/>
            </a:pPr>
            <a:r>
              <a:rPr lang="en-US" sz="2300" dirty="0">
                <a:solidFill>
                  <a:srgbClr val="0000CC"/>
                </a:solidFill>
              </a:rPr>
              <a:t>Motion two states </a:t>
            </a:r>
            <a:r>
              <a:rPr lang="en-US" sz="2300" b="1" dirty="0">
                <a:solidFill>
                  <a:srgbClr val="0000CC"/>
                </a:solidFill>
              </a:rPr>
              <a:t>that once a new program is approved it should be mandatorily reevaluated again in either two or three years </a:t>
            </a:r>
            <a:r>
              <a:rPr lang="en-US" sz="2300" dirty="0">
                <a:solidFill>
                  <a:srgbClr val="0000CC"/>
                </a:solidFill>
              </a:rPr>
              <a:t>in order to assess its ongoing impacts.</a:t>
            </a:r>
            <a:endParaRPr lang="en-US" sz="2300" b="1" dirty="0">
              <a:solidFill>
                <a:srgbClr val="0000CC"/>
              </a:solidFill>
            </a:endParaRPr>
          </a:p>
          <a:p>
            <a:pPr marL="0" indent="0">
              <a:buNone/>
            </a:pPr>
            <a:endParaRPr lang="en-US" sz="2300" dirty="0" smtClean="0">
              <a:solidFill>
                <a:srgbClr val="0000CC"/>
              </a:solidFill>
            </a:endParaRPr>
          </a:p>
          <a:p>
            <a:pPr marL="0" indent="0">
              <a:buNone/>
            </a:pPr>
            <a:r>
              <a:rPr lang="en-US" sz="2300" dirty="0" smtClean="0">
                <a:solidFill>
                  <a:srgbClr val="0000CC"/>
                </a:solidFill>
              </a:rPr>
              <a:t>The </a:t>
            </a:r>
            <a:r>
              <a:rPr lang="en-US" sz="2300" dirty="0">
                <a:solidFill>
                  <a:srgbClr val="0000CC"/>
                </a:solidFill>
              </a:rPr>
              <a:t>subcommittee also discussed the </a:t>
            </a:r>
            <a:r>
              <a:rPr lang="en-US" sz="2300" b="1" dirty="0">
                <a:solidFill>
                  <a:srgbClr val="0000CC"/>
                </a:solidFill>
              </a:rPr>
              <a:t>enrollment shortfall and its impact on the University’s budget planning</a:t>
            </a:r>
            <a:r>
              <a:rPr lang="en-US" sz="2300" dirty="0">
                <a:solidFill>
                  <a:srgbClr val="0000CC"/>
                </a:solidFill>
              </a:rPr>
              <a:t>. Vice President of Finance and Administration Jim Van </a:t>
            </a:r>
            <a:r>
              <a:rPr lang="en-US" sz="2300" dirty="0" err="1">
                <a:solidFill>
                  <a:srgbClr val="0000CC"/>
                </a:solidFill>
              </a:rPr>
              <a:t>Voorst</a:t>
            </a:r>
            <a:r>
              <a:rPr lang="en-US" sz="2300" dirty="0">
                <a:solidFill>
                  <a:srgbClr val="0000CC"/>
                </a:solidFill>
              </a:rPr>
              <a:t> reported that the shortfall would be made up through other </a:t>
            </a:r>
            <a:r>
              <a:rPr lang="en-US" sz="2300" dirty="0" smtClean="0">
                <a:solidFill>
                  <a:srgbClr val="0000CC"/>
                </a:solidFill>
              </a:rPr>
              <a:t>sources.</a:t>
            </a:r>
          </a:p>
          <a:p>
            <a:pPr marL="0" indent="0">
              <a:buNone/>
            </a:pPr>
            <a:endParaRPr lang="en-US" sz="2300" dirty="0" smtClean="0">
              <a:solidFill>
                <a:srgbClr val="0000CC"/>
              </a:solidFill>
            </a:endParaRPr>
          </a:p>
          <a:p>
            <a:pPr marL="0" indent="0">
              <a:buNone/>
            </a:pPr>
            <a:r>
              <a:rPr lang="en-US" sz="2300" dirty="0" smtClean="0">
                <a:solidFill>
                  <a:srgbClr val="0000CC"/>
                </a:solidFill>
              </a:rPr>
              <a:t>The </a:t>
            </a:r>
            <a:r>
              <a:rPr lang="en-US" sz="2300" dirty="0">
                <a:solidFill>
                  <a:srgbClr val="0000CC"/>
                </a:solidFill>
              </a:rPr>
              <a:t>Facilities Committee reported on its meeting of April 6. Mary Ellen </a:t>
            </a:r>
            <a:r>
              <a:rPr lang="en-US" sz="2300" dirty="0" err="1">
                <a:solidFill>
                  <a:srgbClr val="0000CC"/>
                </a:solidFill>
              </a:rPr>
              <a:t>Mallia</a:t>
            </a:r>
            <a:r>
              <a:rPr lang="en-US" sz="2300" dirty="0">
                <a:solidFill>
                  <a:srgbClr val="0000CC"/>
                </a:solidFill>
              </a:rPr>
              <a:t>, Director of Sustainability, gave a report on </a:t>
            </a:r>
            <a:r>
              <a:rPr lang="en-US" sz="2300" b="1" dirty="0">
                <a:solidFill>
                  <a:srgbClr val="0000CC"/>
                </a:solidFill>
              </a:rPr>
              <a:t>Sustainability initiatives</a:t>
            </a:r>
            <a:r>
              <a:rPr lang="en-US" sz="2300" dirty="0">
                <a:solidFill>
                  <a:srgbClr val="0000CC"/>
                </a:solidFill>
              </a:rPr>
              <a:t>. Associate Vice President of Facilities Management John </a:t>
            </a:r>
            <a:r>
              <a:rPr lang="en-US" sz="2300" dirty="0" err="1">
                <a:solidFill>
                  <a:srgbClr val="0000CC"/>
                </a:solidFill>
              </a:rPr>
              <a:t>Giarrusso</a:t>
            </a:r>
            <a:r>
              <a:rPr lang="en-US" sz="2300" dirty="0">
                <a:solidFill>
                  <a:srgbClr val="0000CC"/>
                </a:solidFill>
              </a:rPr>
              <a:t> gave a presentation on 2017-18 </a:t>
            </a:r>
            <a:r>
              <a:rPr lang="en-US" sz="2300" b="1" dirty="0">
                <a:solidFill>
                  <a:srgbClr val="0000CC"/>
                </a:solidFill>
              </a:rPr>
              <a:t>budget implications for Facilities Management</a:t>
            </a:r>
            <a:r>
              <a:rPr lang="en-US" sz="2300" dirty="0">
                <a:solidFill>
                  <a:srgbClr val="0000CC"/>
                </a:solidFill>
              </a:rPr>
              <a:t> and also on </a:t>
            </a:r>
            <a:r>
              <a:rPr lang="en-US" sz="2300" b="1" dirty="0">
                <a:solidFill>
                  <a:srgbClr val="0000CC"/>
                </a:solidFill>
              </a:rPr>
              <a:t>construction projects around campus</a:t>
            </a:r>
            <a:r>
              <a:rPr lang="en-US" sz="2300" b="1" dirty="0" smtClean="0">
                <a:solidFill>
                  <a:srgbClr val="0000CC"/>
                </a:solidFill>
              </a:rPr>
              <a:t>.</a:t>
            </a:r>
          </a:p>
          <a:p>
            <a:endParaRPr lang="en-US" sz="1800" b="1" dirty="0">
              <a:solidFill>
                <a:srgbClr val="0000CC"/>
              </a:solidFill>
            </a:endParaRPr>
          </a:p>
          <a:p>
            <a:pPr marL="0" indent="0">
              <a:buNone/>
            </a:pPr>
            <a:endParaRPr lang="en-US" sz="1800" b="1" dirty="0">
              <a:solidFill>
                <a:srgbClr val="0000CC"/>
              </a:solidFill>
            </a:endParaRPr>
          </a:p>
        </p:txBody>
      </p:sp>
    </p:spTree>
    <p:extLst>
      <p:ext uri="{BB962C8B-B14F-4D97-AF65-F5344CB8AC3E}">
        <p14:creationId xmlns:p14="http://schemas.microsoft.com/office/powerpoint/2010/main" val="2750098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4191000" cy="609600"/>
          </a:xfrm>
        </p:spPr>
        <p:txBody>
          <a:bodyPr>
            <a:normAutofit fontScale="90000"/>
          </a:bodyPr>
          <a:lstStyle/>
          <a:p>
            <a:pPr algn="l"/>
            <a:r>
              <a:rPr lang="en-US" sz="1800" b="1" dirty="0">
                <a:solidFill>
                  <a:srgbClr val="0000CC"/>
                </a:solidFill>
              </a:rPr>
              <a:t>UPPC – </a:t>
            </a:r>
            <a:r>
              <a:rPr lang="en-US" sz="1800" dirty="0">
                <a:solidFill>
                  <a:srgbClr val="0000CC"/>
                </a:solidFill>
              </a:rPr>
              <a:t>Cynthia Fox,  </a:t>
            </a:r>
            <a:r>
              <a:rPr lang="en-US" sz="1800" dirty="0" smtClean="0">
                <a:solidFill>
                  <a:srgbClr val="0000CC"/>
                </a:solidFill>
              </a:rPr>
              <a:t>past Chair  </a:t>
            </a:r>
            <a:r>
              <a:rPr lang="en-US" sz="1800" dirty="0">
                <a:solidFill>
                  <a:srgbClr val="0000CC"/>
                </a:solidFill>
              </a:rPr>
              <a:t>(page 3</a:t>
            </a:r>
            <a:r>
              <a:rPr lang="en-US" sz="1800" dirty="0" smtClean="0">
                <a:solidFill>
                  <a:srgbClr val="0000CC"/>
                </a:solidFill>
              </a:rPr>
              <a:t> </a:t>
            </a:r>
            <a:r>
              <a:rPr lang="en-US" sz="1800" dirty="0">
                <a:solidFill>
                  <a:srgbClr val="0000CC"/>
                </a:solidFill>
              </a:rPr>
              <a:t>of </a:t>
            </a:r>
            <a:r>
              <a:rPr lang="en-US" sz="1800" dirty="0" smtClean="0">
                <a:solidFill>
                  <a:srgbClr val="0000CC"/>
                </a:solidFill>
              </a:rPr>
              <a:t>3)</a:t>
            </a:r>
            <a:endParaRPr lang="en-US" sz="1800" dirty="0">
              <a:solidFill>
                <a:srgbClr val="0000CC"/>
              </a:solidFill>
            </a:endParaRPr>
          </a:p>
        </p:txBody>
      </p:sp>
      <p:sp>
        <p:nvSpPr>
          <p:cNvPr id="3" name="Content Placeholder 2"/>
          <p:cNvSpPr>
            <a:spLocks noGrp="1"/>
          </p:cNvSpPr>
          <p:nvPr>
            <p:ph idx="1"/>
          </p:nvPr>
        </p:nvSpPr>
        <p:spPr>
          <a:xfrm>
            <a:off x="381000" y="685800"/>
            <a:ext cx="8305800" cy="5943600"/>
          </a:xfrm>
        </p:spPr>
        <p:txBody>
          <a:bodyPr>
            <a:normAutofit/>
          </a:bodyPr>
          <a:lstStyle/>
          <a:p>
            <a:pPr marL="0" indent="0">
              <a:buNone/>
            </a:pPr>
            <a:r>
              <a:rPr lang="en-US" sz="2000" b="1" dirty="0">
                <a:solidFill>
                  <a:srgbClr val="0000CC"/>
                </a:solidFill>
              </a:rPr>
              <a:t>New Business</a:t>
            </a:r>
          </a:p>
          <a:p>
            <a:pPr>
              <a:buFont typeface="+mj-lt"/>
              <a:buAutoNum type="arabicPeriod"/>
            </a:pPr>
            <a:r>
              <a:rPr lang="en-US" sz="2000" dirty="0">
                <a:solidFill>
                  <a:srgbClr val="0000CC"/>
                </a:solidFill>
              </a:rPr>
              <a:t>The language in the draft strategic plan was </a:t>
            </a:r>
            <a:r>
              <a:rPr lang="en-US" sz="2000" dirty="0" smtClean="0">
                <a:solidFill>
                  <a:srgbClr val="0000CC"/>
                </a:solidFill>
              </a:rPr>
              <a:t>discussed.</a:t>
            </a:r>
          </a:p>
          <a:p>
            <a:pPr>
              <a:buFont typeface="+mj-lt"/>
              <a:buAutoNum type="arabicPeriod"/>
            </a:pPr>
            <a:r>
              <a:rPr lang="en-US" sz="2000" dirty="0" smtClean="0">
                <a:solidFill>
                  <a:srgbClr val="0000CC"/>
                </a:solidFill>
              </a:rPr>
              <a:t>Proposed </a:t>
            </a:r>
            <a:r>
              <a:rPr lang="en-US" sz="2000" b="1" dirty="0">
                <a:solidFill>
                  <a:srgbClr val="0000CC"/>
                </a:solidFill>
              </a:rPr>
              <a:t>changes to the Campus Impact Form </a:t>
            </a:r>
            <a:r>
              <a:rPr lang="en-US" sz="2000" dirty="0">
                <a:solidFill>
                  <a:srgbClr val="0000CC"/>
                </a:solidFill>
              </a:rPr>
              <a:t>were presented and discussed, with new questions raised about the form’s effectiveness in evaluating the resource implications of new programs and the final </a:t>
            </a:r>
            <a:r>
              <a:rPr lang="en-US" sz="2000" dirty="0" smtClean="0">
                <a:solidFill>
                  <a:srgbClr val="0000CC"/>
                </a:solidFill>
              </a:rPr>
              <a:t>instructions</a:t>
            </a:r>
          </a:p>
          <a:p>
            <a:pPr>
              <a:buFont typeface="+mj-lt"/>
              <a:buAutoNum type="arabicPeriod"/>
            </a:pPr>
            <a:r>
              <a:rPr lang="en-US" sz="2000" dirty="0" smtClean="0">
                <a:solidFill>
                  <a:srgbClr val="0000CC"/>
                </a:solidFill>
              </a:rPr>
              <a:t>Also</a:t>
            </a:r>
            <a:r>
              <a:rPr lang="en-US" sz="2000" dirty="0">
                <a:solidFill>
                  <a:srgbClr val="0000CC"/>
                </a:solidFill>
              </a:rPr>
              <a:t>, the committee debated the final instructions on the approval page, especially the instructions given for the routing of forms.</a:t>
            </a:r>
          </a:p>
          <a:p>
            <a:pPr marL="0" indent="0">
              <a:buNone/>
            </a:pPr>
            <a:endParaRPr lang="en-US" sz="2000" b="1" dirty="0" smtClean="0">
              <a:solidFill>
                <a:srgbClr val="0000CC"/>
              </a:solidFill>
            </a:endParaRPr>
          </a:p>
          <a:p>
            <a:pPr marL="0" lvl="1" indent="0">
              <a:buNone/>
            </a:pPr>
            <a:r>
              <a:rPr lang="en-US" sz="2000" dirty="0">
                <a:solidFill>
                  <a:srgbClr val="0000CC"/>
                </a:solidFill>
              </a:rPr>
              <a:t>On July 26, Chair Fox attended the Libraries’ staff meeting on the topic of proposed changes to the Science and University </a:t>
            </a:r>
            <a:r>
              <a:rPr lang="en-US" sz="2000" dirty="0" smtClean="0">
                <a:solidFill>
                  <a:srgbClr val="0000CC"/>
                </a:solidFill>
              </a:rPr>
              <a:t>Libraries</a:t>
            </a:r>
          </a:p>
          <a:p>
            <a:pPr marL="0" indent="0">
              <a:buNone/>
            </a:pPr>
            <a:endParaRPr lang="en-US" sz="2000" b="1" dirty="0">
              <a:solidFill>
                <a:srgbClr val="0000CC"/>
              </a:solidFill>
            </a:endParaRPr>
          </a:p>
          <a:p>
            <a:pPr marL="0" lvl="2" indent="0">
              <a:buNone/>
            </a:pPr>
            <a:r>
              <a:rPr lang="en-US" sz="2000" dirty="0">
                <a:solidFill>
                  <a:srgbClr val="0000CC"/>
                </a:solidFill>
              </a:rPr>
              <a:t>In August, Chair Fox circulated a draft of the new Campus Impact Form that included the proposed changes.</a:t>
            </a:r>
          </a:p>
          <a:p>
            <a:pPr marL="0" indent="0">
              <a:buNone/>
            </a:pPr>
            <a:endParaRPr lang="en-US" sz="2000" b="1" dirty="0" smtClean="0">
              <a:solidFill>
                <a:srgbClr val="0000CC"/>
              </a:solidFill>
            </a:endParaRPr>
          </a:p>
          <a:p>
            <a:pPr marL="0" lvl="0" indent="0">
              <a:buNone/>
            </a:pPr>
            <a:r>
              <a:rPr lang="en-US" sz="2000" b="1" dirty="0">
                <a:solidFill>
                  <a:srgbClr val="0000CC"/>
                </a:solidFill>
              </a:rPr>
              <a:t>Actions Taken</a:t>
            </a:r>
          </a:p>
          <a:p>
            <a:pPr marL="0" lvl="1" indent="0">
              <a:buNone/>
            </a:pPr>
            <a:r>
              <a:rPr lang="en-US" sz="2000" dirty="0" smtClean="0">
                <a:solidFill>
                  <a:srgbClr val="0000CC"/>
                </a:solidFill>
              </a:rPr>
              <a:t>	The </a:t>
            </a:r>
            <a:r>
              <a:rPr lang="en-US" sz="2000" dirty="0">
                <a:solidFill>
                  <a:srgbClr val="0000CC"/>
                </a:solidFill>
              </a:rPr>
              <a:t>Council approved updates to the Campus Impact Form.</a:t>
            </a:r>
          </a:p>
          <a:p>
            <a:pPr marL="0" indent="0">
              <a:buNone/>
            </a:pPr>
            <a:endParaRPr lang="en-US" sz="1800" b="1" dirty="0">
              <a:solidFill>
                <a:srgbClr val="0000CC"/>
              </a:solidFill>
            </a:endParaRPr>
          </a:p>
        </p:txBody>
      </p:sp>
    </p:spTree>
    <p:extLst>
      <p:ext uri="{BB962C8B-B14F-4D97-AF65-F5344CB8AC3E}">
        <p14:creationId xmlns:p14="http://schemas.microsoft.com/office/powerpoint/2010/main" val="41033828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086600" cy="609600"/>
          </a:xfrm>
        </p:spPr>
        <p:txBody>
          <a:bodyPr>
            <a:normAutofit/>
          </a:bodyPr>
          <a:lstStyle/>
          <a:p>
            <a:pPr algn="l"/>
            <a:r>
              <a:rPr lang="en-US" sz="2000" b="1" dirty="0">
                <a:solidFill>
                  <a:srgbClr val="0000CC"/>
                </a:solidFill>
              </a:rPr>
              <a:t>UPPC – James Collins</a:t>
            </a:r>
            <a:r>
              <a:rPr lang="en-US" sz="2000" dirty="0">
                <a:solidFill>
                  <a:srgbClr val="0000CC"/>
                </a:solidFill>
              </a:rPr>
              <a:t>,  Chair (page </a:t>
            </a:r>
            <a:r>
              <a:rPr lang="en-US" sz="2000" dirty="0" smtClean="0">
                <a:solidFill>
                  <a:srgbClr val="0000CC"/>
                </a:solidFill>
              </a:rPr>
              <a:t>1 </a:t>
            </a:r>
            <a:r>
              <a:rPr lang="en-US" sz="2000" dirty="0">
                <a:solidFill>
                  <a:srgbClr val="0000CC"/>
                </a:solidFill>
              </a:rPr>
              <a:t>of 2</a:t>
            </a:r>
            <a:r>
              <a:rPr lang="en-US" sz="2000" dirty="0" smtClean="0">
                <a:solidFill>
                  <a:srgbClr val="0000CC"/>
                </a:solidFill>
              </a:rPr>
              <a:t>)</a:t>
            </a:r>
            <a:endParaRPr lang="en-US" sz="2000" dirty="0">
              <a:solidFill>
                <a:srgbClr val="0000CC"/>
              </a:solidFill>
            </a:endParaRPr>
          </a:p>
        </p:txBody>
      </p:sp>
      <p:sp>
        <p:nvSpPr>
          <p:cNvPr id="3" name="Content Placeholder 2"/>
          <p:cNvSpPr>
            <a:spLocks noGrp="1"/>
          </p:cNvSpPr>
          <p:nvPr>
            <p:ph idx="1"/>
          </p:nvPr>
        </p:nvSpPr>
        <p:spPr>
          <a:xfrm>
            <a:off x="381000" y="685800"/>
            <a:ext cx="8305800" cy="5943600"/>
          </a:xfrm>
        </p:spPr>
        <p:txBody>
          <a:bodyPr>
            <a:normAutofit fontScale="70000" lnSpcReduction="20000"/>
          </a:bodyPr>
          <a:lstStyle/>
          <a:p>
            <a:pPr marL="0" indent="0">
              <a:buNone/>
            </a:pPr>
            <a:r>
              <a:rPr lang="en-US" b="1" dirty="0" smtClean="0">
                <a:solidFill>
                  <a:srgbClr val="0000CC"/>
                </a:solidFill>
              </a:rPr>
              <a:t>Informational</a:t>
            </a:r>
          </a:p>
          <a:p>
            <a:pPr marL="0" indent="0">
              <a:buNone/>
            </a:pPr>
            <a:r>
              <a:rPr lang="en-US" dirty="0" smtClean="0">
                <a:solidFill>
                  <a:srgbClr val="0000CC"/>
                </a:solidFill>
              </a:rPr>
              <a:t>The </a:t>
            </a:r>
            <a:r>
              <a:rPr lang="en-US" dirty="0">
                <a:solidFill>
                  <a:srgbClr val="0000CC"/>
                </a:solidFill>
              </a:rPr>
              <a:t>Council met on August 30. It heard a report from VP for Finance and Administration James Van </a:t>
            </a:r>
            <a:r>
              <a:rPr lang="en-US" dirty="0" err="1">
                <a:solidFill>
                  <a:srgbClr val="0000CC"/>
                </a:solidFill>
              </a:rPr>
              <a:t>Voorst</a:t>
            </a:r>
            <a:r>
              <a:rPr lang="en-US" dirty="0">
                <a:solidFill>
                  <a:srgbClr val="0000CC"/>
                </a:solidFill>
              </a:rPr>
              <a:t>, and council members discussed the basis for the VP’s remarks about the capital side of the budget regarding the </a:t>
            </a:r>
            <a:r>
              <a:rPr lang="en-US" b="1" dirty="0">
                <a:solidFill>
                  <a:srgbClr val="0000CC"/>
                </a:solidFill>
              </a:rPr>
              <a:t>CEAS/Schuyler renovations </a:t>
            </a:r>
            <a:r>
              <a:rPr lang="en-US" dirty="0">
                <a:solidFill>
                  <a:srgbClr val="0000CC"/>
                </a:solidFill>
              </a:rPr>
              <a:t>and other works, and about the operational side of the budget, focusing on </a:t>
            </a:r>
            <a:r>
              <a:rPr lang="en-US" b="1" dirty="0">
                <a:solidFill>
                  <a:srgbClr val="0000CC"/>
                </a:solidFill>
              </a:rPr>
              <a:t>enrollments</a:t>
            </a:r>
            <a:r>
              <a:rPr lang="en-US" dirty="0">
                <a:solidFill>
                  <a:srgbClr val="0000CC"/>
                </a:solidFill>
              </a:rPr>
              <a:t> and complexities of the </a:t>
            </a:r>
            <a:r>
              <a:rPr lang="en-US" b="1" dirty="0">
                <a:solidFill>
                  <a:srgbClr val="0000CC"/>
                </a:solidFill>
              </a:rPr>
              <a:t>Excelsior </a:t>
            </a:r>
            <a:r>
              <a:rPr lang="en-US" b="1" dirty="0" smtClean="0">
                <a:solidFill>
                  <a:srgbClr val="0000CC"/>
                </a:solidFill>
              </a:rPr>
              <a:t>program</a:t>
            </a:r>
            <a:r>
              <a:rPr lang="en-US" dirty="0" smtClean="0">
                <a:solidFill>
                  <a:srgbClr val="0000CC"/>
                </a:solidFill>
              </a:rPr>
              <a:t>.</a:t>
            </a:r>
          </a:p>
          <a:p>
            <a:pPr marL="0" indent="0">
              <a:buNone/>
            </a:pPr>
            <a:endParaRPr lang="en-US" dirty="0">
              <a:solidFill>
                <a:srgbClr val="0000CC"/>
              </a:solidFill>
            </a:endParaRPr>
          </a:p>
          <a:p>
            <a:pPr marL="0" indent="0">
              <a:buNone/>
            </a:pPr>
            <a:r>
              <a:rPr lang="en-US" dirty="0" smtClean="0">
                <a:solidFill>
                  <a:srgbClr val="0000CC"/>
                </a:solidFill>
              </a:rPr>
              <a:t>The </a:t>
            </a:r>
            <a:r>
              <a:rPr lang="en-US" dirty="0">
                <a:solidFill>
                  <a:srgbClr val="0000CC"/>
                </a:solidFill>
              </a:rPr>
              <a:t>council heard a report from </a:t>
            </a:r>
            <a:r>
              <a:rPr lang="en-US" dirty="0" err="1">
                <a:solidFill>
                  <a:srgbClr val="0000CC"/>
                </a:solidFill>
              </a:rPr>
              <a:t>Sridar</a:t>
            </a:r>
            <a:r>
              <a:rPr lang="en-US" dirty="0">
                <a:solidFill>
                  <a:srgbClr val="0000CC"/>
                </a:solidFill>
              </a:rPr>
              <a:t> </a:t>
            </a:r>
            <a:r>
              <a:rPr lang="en-US" dirty="0" err="1">
                <a:solidFill>
                  <a:srgbClr val="0000CC"/>
                </a:solidFill>
              </a:rPr>
              <a:t>Chittur</a:t>
            </a:r>
            <a:r>
              <a:rPr lang="en-US" dirty="0">
                <a:solidFill>
                  <a:srgbClr val="0000CC"/>
                </a:solidFill>
              </a:rPr>
              <a:t>, Chair of the Facilities Committee, and discussed </a:t>
            </a:r>
            <a:r>
              <a:rPr lang="en-US" b="1" dirty="0">
                <a:solidFill>
                  <a:srgbClr val="0000CC"/>
                </a:solidFill>
              </a:rPr>
              <a:t>ways of helping define committee goals for this year</a:t>
            </a:r>
            <a:r>
              <a:rPr lang="en-US" dirty="0">
                <a:solidFill>
                  <a:srgbClr val="0000CC"/>
                </a:solidFill>
              </a:rPr>
              <a:t>. That discussion will continue, and administrative visitors will be requested to help shape that agenda. Chair Collins raised the issue of constituent concerns over space changes made in the main University Library and the College of Arts and </a:t>
            </a:r>
            <a:r>
              <a:rPr lang="en-US" dirty="0" smtClean="0">
                <a:solidFill>
                  <a:srgbClr val="0000CC"/>
                </a:solidFill>
              </a:rPr>
              <a:t>Sciences.</a:t>
            </a:r>
          </a:p>
          <a:p>
            <a:pPr marL="0" indent="0">
              <a:buNone/>
            </a:pPr>
            <a:endParaRPr lang="en-US" dirty="0">
              <a:solidFill>
                <a:srgbClr val="0000CC"/>
              </a:solidFill>
            </a:endParaRPr>
          </a:p>
          <a:p>
            <a:pPr marL="0" indent="0">
              <a:buNone/>
            </a:pPr>
            <a:r>
              <a:rPr lang="en-US" dirty="0" smtClean="0">
                <a:solidFill>
                  <a:srgbClr val="0000CC"/>
                </a:solidFill>
              </a:rPr>
              <a:t>The </a:t>
            </a:r>
            <a:r>
              <a:rPr lang="en-US" dirty="0">
                <a:solidFill>
                  <a:srgbClr val="0000CC"/>
                </a:solidFill>
              </a:rPr>
              <a:t>council heard a report from Prof Mitch </a:t>
            </a:r>
            <a:r>
              <a:rPr lang="en-US" dirty="0" err="1">
                <a:solidFill>
                  <a:srgbClr val="0000CC"/>
                </a:solidFill>
              </a:rPr>
              <a:t>Leventhal</a:t>
            </a:r>
            <a:r>
              <a:rPr lang="en-US" dirty="0">
                <a:solidFill>
                  <a:srgbClr val="0000CC"/>
                </a:solidFill>
              </a:rPr>
              <a:t>, Chair of the Resource Analysis and Planning Committee, and discussed staffing of the committee, and a schedule of reports to the full council, tied to committee meetings with representatives from the Office for Finance and Administration.</a:t>
            </a:r>
            <a:endParaRPr lang="en-US" sz="3200" dirty="0">
              <a:solidFill>
                <a:srgbClr val="0000CC"/>
              </a:solidFill>
            </a:endParaRPr>
          </a:p>
          <a:p>
            <a:pPr marL="0" indent="0">
              <a:buNone/>
            </a:pPr>
            <a:endParaRPr lang="en-US" sz="1800" b="1" dirty="0">
              <a:solidFill>
                <a:srgbClr val="0000CC"/>
              </a:solidFill>
            </a:endParaRPr>
          </a:p>
        </p:txBody>
      </p:sp>
    </p:spTree>
    <p:extLst>
      <p:ext uri="{BB962C8B-B14F-4D97-AF65-F5344CB8AC3E}">
        <p14:creationId xmlns:p14="http://schemas.microsoft.com/office/powerpoint/2010/main" val="33195727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086600" cy="609600"/>
          </a:xfrm>
        </p:spPr>
        <p:txBody>
          <a:bodyPr>
            <a:normAutofit/>
          </a:bodyPr>
          <a:lstStyle/>
          <a:p>
            <a:pPr algn="l"/>
            <a:r>
              <a:rPr lang="en-US" sz="2000" b="1" dirty="0">
                <a:solidFill>
                  <a:srgbClr val="0000CC"/>
                </a:solidFill>
              </a:rPr>
              <a:t>UPPC – James Collins</a:t>
            </a:r>
            <a:r>
              <a:rPr lang="en-US" sz="2000" dirty="0">
                <a:solidFill>
                  <a:srgbClr val="0000CC"/>
                </a:solidFill>
              </a:rPr>
              <a:t>,  Chair (page 2</a:t>
            </a:r>
            <a:r>
              <a:rPr lang="en-US" sz="2000" dirty="0" smtClean="0">
                <a:solidFill>
                  <a:srgbClr val="0000CC"/>
                </a:solidFill>
              </a:rPr>
              <a:t> </a:t>
            </a:r>
            <a:r>
              <a:rPr lang="en-US" sz="2000" dirty="0">
                <a:solidFill>
                  <a:srgbClr val="0000CC"/>
                </a:solidFill>
              </a:rPr>
              <a:t>of 2</a:t>
            </a:r>
            <a:r>
              <a:rPr lang="en-US" sz="2000" dirty="0" smtClean="0">
                <a:solidFill>
                  <a:srgbClr val="0000CC"/>
                </a:solidFill>
              </a:rPr>
              <a:t>)</a:t>
            </a:r>
            <a:endParaRPr lang="en-US" sz="2000" dirty="0">
              <a:solidFill>
                <a:srgbClr val="0000CC"/>
              </a:solidFill>
            </a:endParaRPr>
          </a:p>
        </p:txBody>
      </p:sp>
      <p:sp>
        <p:nvSpPr>
          <p:cNvPr id="3" name="Content Placeholder 2"/>
          <p:cNvSpPr>
            <a:spLocks noGrp="1"/>
          </p:cNvSpPr>
          <p:nvPr>
            <p:ph idx="1"/>
          </p:nvPr>
        </p:nvSpPr>
        <p:spPr>
          <a:xfrm>
            <a:off x="381000" y="685800"/>
            <a:ext cx="8305800" cy="5943600"/>
          </a:xfrm>
        </p:spPr>
        <p:txBody>
          <a:bodyPr>
            <a:normAutofit fontScale="70000" lnSpcReduction="20000"/>
          </a:bodyPr>
          <a:lstStyle/>
          <a:p>
            <a:pPr marL="0" indent="0">
              <a:buNone/>
            </a:pPr>
            <a:r>
              <a:rPr lang="en-US" b="1" dirty="0" smtClean="0">
                <a:solidFill>
                  <a:srgbClr val="0000CC"/>
                </a:solidFill>
              </a:rPr>
              <a:t>Informational</a:t>
            </a:r>
          </a:p>
          <a:p>
            <a:pPr marL="0" indent="0">
              <a:buNone/>
            </a:pPr>
            <a:r>
              <a:rPr lang="en-US" dirty="0" smtClean="0">
                <a:solidFill>
                  <a:srgbClr val="0000CC"/>
                </a:solidFill>
              </a:rPr>
              <a:t>Chair </a:t>
            </a:r>
            <a:r>
              <a:rPr lang="en-US" dirty="0">
                <a:solidFill>
                  <a:srgbClr val="0000CC"/>
                </a:solidFill>
              </a:rPr>
              <a:t>Collins provided an overview of </a:t>
            </a:r>
            <a:r>
              <a:rPr lang="en-US" b="1" dirty="0" smtClean="0">
                <a:solidFill>
                  <a:srgbClr val="0000CC"/>
                </a:solidFill>
              </a:rPr>
              <a:t>Council’s </a:t>
            </a:r>
            <a:r>
              <a:rPr lang="en-US" b="1" dirty="0">
                <a:solidFill>
                  <a:srgbClr val="0000CC"/>
                </a:solidFill>
              </a:rPr>
              <a:t>mission and functions </a:t>
            </a:r>
            <a:r>
              <a:rPr lang="en-US" dirty="0">
                <a:solidFill>
                  <a:srgbClr val="0000CC"/>
                </a:solidFill>
              </a:rPr>
              <a:t>for new members; reported on the current state of the University’s </a:t>
            </a:r>
            <a:r>
              <a:rPr lang="en-US" b="1" dirty="0">
                <a:solidFill>
                  <a:srgbClr val="0000CC"/>
                </a:solidFill>
              </a:rPr>
              <a:t>strategic plan</a:t>
            </a:r>
            <a:r>
              <a:rPr lang="en-US" dirty="0">
                <a:solidFill>
                  <a:srgbClr val="0000CC"/>
                </a:solidFill>
              </a:rPr>
              <a:t>, based on summer Campus Governance Leaders, and discussed appointments of Senate representatives to the </a:t>
            </a:r>
            <a:r>
              <a:rPr lang="en-US" b="1" dirty="0">
                <a:solidFill>
                  <a:srgbClr val="0000CC"/>
                </a:solidFill>
              </a:rPr>
              <a:t>Assessment Advisory Committee for the Assessment of Non-Academic Administrative Units</a:t>
            </a:r>
            <a:r>
              <a:rPr lang="en-US" dirty="0">
                <a:solidFill>
                  <a:srgbClr val="0000CC"/>
                </a:solidFill>
              </a:rPr>
              <a:t> -- Professors </a:t>
            </a:r>
            <a:r>
              <a:rPr lang="en-US" dirty="0" err="1">
                <a:solidFill>
                  <a:srgbClr val="0000CC"/>
                </a:solidFill>
              </a:rPr>
              <a:t>Stefl</a:t>
            </a:r>
            <a:r>
              <a:rPr lang="en-US" dirty="0">
                <a:solidFill>
                  <a:srgbClr val="0000CC"/>
                </a:solidFill>
              </a:rPr>
              <a:t>-Mabry from UPPC, </a:t>
            </a:r>
            <a:r>
              <a:rPr lang="en-US" dirty="0" err="1">
                <a:solidFill>
                  <a:srgbClr val="0000CC"/>
                </a:solidFill>
              </a:rPr>
              <a:t>Kressner</a:t>
            </a:r>
            <a:r>
              <a:rPr lang="en-US" dirty="0">
                <a:solidFill>
                  <a:srgbClr val="0000CC"/>
                </a:solidFill>
              </a:rPr>
              <a:t> from GOV, and Ng from </a:t>
            </a:r>
            <a:r>
              <a:rPr lang="en-US" dirty="0" smtClean="0">
                <a:solidFill>
                  <a:srgbClr val="0000CC"/>
                </a:solidFill>
              </a:rPr>
              <a:t>CAS.</a:t>
            </a:r>
            <a:endParaRPr lang="en-US" dirty="0">
              <a:solidFill>
                <a:srgbClr val="0000CC"/>
              </a:solidFill>
            </a:endParaRPr>
          </a:p>
          <a:p>
            <a:pPr marL="0" indent="0">
              <a:buNone/>
            </a:pPr>
            <a:endParaRPr lang="en-US" dirty="0">
              <a:solidFill>
                <a:srgbClr val="0000CC"/>
              </a:solidFill>
            </a:endParaRPr>
          </a:p>
          <a:p>
            <a:pPr marL="0" indent="0">
              <a:buNone/>
            </a:pPr>
            <a:r>
              <a:rPr lang="en-US" dirty="0" smtClean="0">
                <a:solidFill>
                  <a:srgbClr val="0000CC"/>
                </a:solidFill>
              </a:rPr>
              <a:t>The </a:t>
            </a:r>
            <a:r>
              <a:rPr lang="en-US" dirty="0">
                <a:solidFill>
                  <a:srgbClr val="0000CC"/>
                </a:solidFill>
              </a:rPr>
              <a:t>Council discussed proposed revisions to the Campus Impact Form, all of which were accepted, with additional </a:t>
            </a:r>
            <a:r>
              <a:rPr lang="en-US" dirty="0" smtClean="0">
                <a:solidFill>
                  <a:srgbClr val="0000CC"/>
                </a:solidFill>
              </a:rPr>
              <a:t>modifications.</a:t>
            </a:r>
          </a:p>
          <a:p>
            <a:pPr marL="0" indent="0">
              <a:buNone/>
            </a:pPr>
            <a:endParaRPr lang="en-US" dirty="0">
              <a:solidFill>
                <a:srgbClr val="0000CC"/>
              </a:solidFill>
            </a:endParaRPr>
          </a:p>
          <a:p>
            <a:pPr marL="0" indent="0">
              <a:buNone/>
            </a:pPr>
            <a:r>
              <a:rPr lang="en-US" dirty="0" smtClean="0">
                <a:solidFill>
                  <a:srgbClr val="0000CC"/>
                </a:solidFill>
              </a:rPr>
              <a:t>The </a:t>
            </a:r>
            <a:r>
              <a:rPr lang="en-US" dirty="0">
                <a:solidFill>
                  <a:srgbClr val="0000CC"/>
                </a:solidFill>
              </a:rPr>
              <a:t>Council also discuss recent meeting of Senate officers with members from the Provosts, Office of Graduate Education, and Office of Undergraduate Education to improve routing of academic programs through the administrative and shared governance process. It was decided not to adopt strict deadlines for proposals but rather to encourage early consultation about all proposed program changes, whether of (apparently) small or large scale.</a:t>
            </a:r>
            <a:endParaRPr lang="en-US" sz="3200" dirty="0">
              <a:solidFill>
                <a:srgbClr val="0000CC"/>
              </a:solidFill>
            </a:endParaRPr>
          </a:p>
          <a:p>
            <a:pPr marL="0" indent="0">
              <a:buNone/>
            </a:pPr>
            <a:endParaRPr lang="en-US" b="1" dirty="0" smtClean="0">
              <a:solidFill>
                <a:srgbClr val="0000CC"/>
              </a:solidFill>
            </a:endParaRPr>
          </a:p>
          <a:p>
            <a:pPr marL="0" indent="0">
              <a:buNone/>
            </a:pPr>
            <a:endParaRPr lang="en-US" sz="1800" b="1" dirty="0">
              <a:solidFill>
                <a:srgbClr val="0000CC"/>
              </a:solidFill>
            </a:endParaRPr>
          </a:p>
        </p:txBody>
      </p:sp>
    </p:spTree>
    <p:extLst>
      <p:ext uri="{BB962C8B-B14F-4D97-AF65-F5344CB8AC3E}">
        <p14:creationId xmlns:p14="http://schemas.microsoft.com/office/powerpoint/2010/main" val="19068982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086600" cy="609600"/>
          </a:xfrm>
        </p:spPr>
        <p:txBody>
          <a:bodyPr>
            <a:normAutofit/>
          </a:bodyPr>
          <a:lstStyle/>
          <a:p>
            <a:pPr algn="l"/>
            <a:r>
              <a:rPr lang="en-US" sz="2000" b="1" dirty="0">
                <a:solidFill>
                  <a:srgbClr val="0000CC"/>
                </a:solidFill>
              </a:rPr>
              <a:t>UPPC – James Collins</a:t>
            </a:r>
            <a:r>
              <a:rPr lang="en-US" sz="2000" dirty="0">
                <a:solidFill>
                  <a:srgbClr val="0000CC"/>
                </a:solidFill>
              </a:rPr>
              <a:t>,  Chair (page 2</a:t>
            </a:r>
            <a:r>
              <a:rPr lang="en-US" sz="2000" dirty="0" smtClean="0">
                <a:solidFill>
                  <a:srgbClr val="0000CC"/>
                </a:solidFill>
              </a:rPr>
              <a:t> </a:t>
            </a:r>
            <a:r>
              <a:rPr lang="en-US" sz="2000" dirty="0">
                <a:solidFill>
                  <a:srgbClr val="0000CC"/>
                </a:solidFill>
              </a:rPr>
              <a:t>of 2</a:t>
            </a:r>
            <a:r>
              <a:rPr lang="en-US" sz="2000" dirty="0" smtClean="0">
                <a:solidFill>
                  <a:srgbClr val="0000CC"/>
                </a:solidFill>
              </a:rPr>
              <a:t>)</a:t>
            </a:r>
            <a:endParaRPr lang="en-US" sz="2000" dirty="0">
              <a:solidFill>
                <a:srgbClr val="0000CC"/>
              </a:solidFill>
            </a:endParaRPr>
          </a:p>
        </p:txBody>
      </p:sp>
      <p:sp>
        <p:nvSpPr>
          <p:cNvPr id="3" name="Content Placeholder 2"/>
          <p:cNvSpPr>
            <a:spLocks noGrp="1"/>
          </p:cNvSpPr>
          <p:nvPr>
            <p:ph idx="1"/>
          </p:nvPr>
        </p:nvSpPr>
        <p:spPr>
          <a:xfrm>
            <a:off x="381000" y="931738"/>
            <a:ext cx="8077200" cy="5392862"/>
          </a:xfrm>
        </p:spPr>
        <p:txBody>
          <a:bodyPr>
            <a:normAutofit fontScale="92500" lnSpcReduction="20000"/>
          </a:bodyPr>
          <a:lstStyle/>
          <a:p>
            <a:pPr marL="0" lvl="0" indent="0">
              <a:buNone/>
            </a:pPr>
            <a:r>
              <a:rPr lang="en-US" b="1" dirty="0" smtClean="0">
                <a:solidFill>
                  <a:srgbClr val="0000CC"/>
                </a:solidFill>
              </a:rPr>
              <a:t>Recommendations:</a:t>
            </a:r>
          </a:p>
          <a:p>
            <a:pPr marL="0" lvl="0" indent="0">
              <a:buNone/>
            </a:pPr>
            <a:endParaRPr lang="en-US" sz="3600" dirty="0">
              <a:solidFill>
                <a:srgbClr val="0000CC"/>
              </a:solidFill>
            </a:endParaRPr>
          </a:p>
          <a:p>
            <a:pPr lvl="1"/>
            <a:r>
              <a:rPr lang="en-US" dirty="0">
                <a:solidFill>
                  <a:srgbClr val="0000CC"/>
                </a:solidFill>
              </a:rPr>
              <a:t>That the Senate leaders and appropriate councils, as well as the Offices of Undergraduate and Graduate Education communicate with Academic Deans and Departments about </a:t>
            </a:r>
            <a:r>
              <a:rPr lang="en-US" b="1" dirty="0">
                <a:solidFill>
                  <a:srgbClr val="0000CC"/>
                </a:solidFill>
              </a:rPr>
              <a:t>the need to consult early with representatives of the Deans of Undergraduate and Graduate Education about all proposed academic programs and changes to existing programs</a:t>
            </a:r>
            <a:r>
              <a:rPr lang="en-US" dirty="0">
                <a:solidFill>
                  <a:srgbClr val="0000CC"/>
                </a:solidFill>
              </a:rPr>
              <a:t>. Such consultation will help those involved to better understand the scope of the proposed changes, their implications for more than the proposing academic units, and the best or most feasible timetable for their review.</a:t>
            </a:r>
            <a:endParaRPr lang="en-US" sz="3200" dirty="0">
              <a:solidFill>
                <a:srgbClr val="0000CC"/>
              </a:solidFill>
            </a:endParaRPr>
          </a:p>
          <a:p>
            <a:pPr marL="0" indent="0">
              <a:buNone/>
            </a:pPr>
            <a:endParaRPr lang="en-US" sz="1800" b="1" dirty="0">
              <a:solidFill>
                <a:srgbClr val="0000CC"/>
              </a:solidFill>
            </a:endParaRPr>
          </a:p>
        </p:txBody>
      </p:sp>
    </p:spTree>
    <p:extLst>
      <p:ext uri="{BB962C8B-B14F-4D97-AF65-F5344CB8AC3E}">
        <p14:creationId xmlns:p14="http://schemas.microsoft.com/office/powerpoint/2010/main" val="2165313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914400"/>
            <a:ext cx="2529058" cy="584776"/>
          </a:xfrm>
          <a:prstGeom prst="rect">
            <a:avLst/>
          </a:prstGeom>
          <a:noFill/>
        </p:spPr>
        <p:txBody>
          <a:bodyPr wrap="none" rtlCol="0">
            <a:spAutoFit/>
          </a:bodyPr>
          <a:lstStyle/>
          <a:p>
            <a:r>
              <a:rPr lang="en-US" sz="3200" b="1" dirty="0" smtClean="0">
                <a:solidFill>
                  <a:srgbClr val="0000CC"/>
                </a:solidFill>
              </a:rPr>
              <a:t>New Business</a:t>
            </a:r>
          </a:p>
        </p:txBody>
      </p:sp>
      <p:sp>
        <p:nvSpPr>
          <p:cNvPr id="2" name="TextBox 1"/>
          <p:cNvSpPr txBox="1"/>
          <p:nvPr/>
        </p:nvSpPr>
        <p:spPr>
          <a:xfrm>
            <a:off x="228600" y="1676400"/>
            <a:ext cx="8534400" cy="5262980"/>
          </a:xfrm>
          <a:prstGeom prst="rect">
            <a:avLst/>
          </a:prstGeom>
          <a:noFill/>
        </p:spPr>
        <p:txBody>
          <a:bodyPr wrap="square" rtlCol="0">
            <a:spAutoFit/>
          </a:bodyPr>
          <a:lstStyle/>
          <a:p>
            <a:pPr marL="742950" lvl="1" indent="-285750">
              <a:buFont typeface="Arial" panose="020B0604020202020204" pitchFamily="34" charset="0"/>
              <a:buChar char="•"/>
            </a:pPr>
            <a:r>
              <a:rPr lang="en-US" sz="2800" dirty="0" smtClean="0">
                <a:solidFill>
                  <a:srgbClr val="0000CC"/>
                </a:solidFill>
              </a:rPr>
              <a:t>SEC rights and responsibilities</a:t>
            </a:r>
          </a:p>
          <a:p>
            <a:pPr marL="742950" lvl="1" indent="-285750">
              <a:buFont typeface="Arial" panose="020B0604020202020204" pitchFamily="34" charset="0"/>
              <a:buChar char="•"/>
            </a:pPr>
            <a:r>
              <a:rPr lang="en-US" sz="2800" dirty="0">
                <a:solidFill>
                  <a:srgbClr val="0000CC"/>
                </a:solidFill>
              </a:rPr>
              <a:t>Council and standing committees organization and procedures </a:t>
            </a:r>
            <a:endParaRPr lang="en-US" sz="2800" dirty="0" smtClean="0">
              <a:solidFill>
                <a:srgbClr val="0000CC"/>
              </a:solidFill>
            </a:endParaRPr>
          </a:p>
          <a:p>
            <a:pPr lvl="1"/>
            <a:endParaRPr lang="en-US" sz="2800" dirty="0" smtClean="0">
              <a:solidFill>
                <a:srgbClr val="0000CC"/>
              </a:solidFill>
            </a:endParaRPr>
          </a:p>
          <a:p>
            <a:pPr marL="742950" lvl="1" indent="-285750">
              <a:buFont typeface="Arial" panose="020B0604020202020204" pitchFamily="34" charset="0"/>
              <a:buChar char="•"/>
            </a:pPr>
            <a:r>
              <a:rPr lang="en-US" sz="2800" dirty="0" smtClean="0">
                <a:solidFill>
                  <a:srgbClr val="0000CC"/>
                </a:solidFill>
              </a:rPr>
              <a:t>Resolution of increased participation of contingent faculty in the Senate</a:t>
            </a:r>
          </a:p>
          <a:p>
            <a:pPr lvl="1"/>
            <a:endParaRPr lang="en-US" sz="2800" dirty="0" smtClean="0">
              <a:solidFill>
                <a:srgbClr val="0000CC"/>
              </a:solidFill>
            </a:endParaRPr>
          </a:p>
          <a:p>
            <a:pPr marL="742950" lvl="1" indent="-285750">
              <a:buFont typeface="Arial" panose="020B0604020202020204" pitchFamily="34" charset="0"/>
              <a:buChar char="•"/>
            </a:pPr>
            <a:r>
              <a:rPr lang="en-US" sz="2800" dirty="0" smtClean="0">
                <a:solidFill>
                  <a:srgbClr val="0000CC"/>
                </a:solidFill>
              </a:rPr>
              <a:t>Senate/Share Governance Website: </a:t>
            </a:r>
            <a:r>
              <a:rPr lang="en-US" sz="2800" dirty="0" err="1"/>
              <a:t>www.albany.edu</a:t>
            </a:r>
            <a:r>
              <a:rPr lang="en-US" sz="2800" dirty="0"/>
              <a:t>/</a:t>
            </a:r>
            <a:r>
              <a:rPr lang="en-US" sz="2800" dirty="0" err="1"/>
              <a:t>sharedgovernance</a:t>
            </a:r>
            <a:r>
              <a:rPr lang="en-US" sz="2800" dirty="0"/>
              <a:t> </a:t>
            </a:r>
            <a:endParaRPr lang="en-US" sz="2800" dirty="0" smtClean="0"/>
          </a:p>
          <a:p>
            <a:pPr marL="1200150" lvl="2" indent="-285750">
              <a:buFont typeface="Arial" panose="020B0604020202020204" pitchFamily="34" charset="0"/>
              <a:buChar char="•"/>
            </a:pPr>
            <a:r>
              <a:rPr lang="en-US" sz="2800" dirty="0" smtClean="0">
                <a:solidFill>
                  <a:srgbClr val="0000CC"/>
                </a:solidFill>
              </a:rPr>
              <a:t>Content</a:t>
            </a:r>
          </a:p>
          <a:p>
            <a:pPr marL="1200150" lvl="2" indent="-285750">
              <a:buFont typeface="Arial" panose="020B0604020202020204" pitchFamily="34" charset="0"/>
              <a:buChar char="•"/>
            </a:pPr>
            <a:r>
              <a:rPr lang="en-US" sz="2800" dirty="0" smtClean="0">
                <a:solidFill>
                  <a:srgbClr val="0000CC"/>
                </a:solidFill>
              </a:rPr>
              <a:t>News &amp; Updates</a:t>
            </a:r>
          </a:p>
          <a:p>
            <a:pPr marL="742950" lvl="1" indent="-285750">
              <a:buFont typeface="Arial" panose="020B0604020202020204" pitchFamily="34" charset="0"/>
              <a:buChar char="•"/>
            </a:pPr>
            <a:endParaRPr lang="en-US" sz="2800" dirty="0">
              <a:solidFill>
                <a:srgbClr val="0000CC"/>
              </a:solidFill>
            </a:endParaRPr>
          </a:p>
        </p:txBody>
      </p:sp>
      <p:sp>
        <p:nvSpPr>
          <p:cNvPr id="7" name="TextBox 6"/>
          <p:cNvSpPr txBox="1"/>
          <p:nvPr/>
        </p:nvSpPr>
        <p:spPr>
          <a:xfrm>
            <a:off x="2503213" y="76200"/>
            <a:ext cx="3931910" cy="646331"/>
          </a:xfrm>
          <a:prstGeom prst="rect">
            <a:avLst/>
          </a:prstGeom>
          <a:noFill/>
        </p:spPr>
        <p:txBody>
          <a:bodyPr wrap="none" rtlCol="0">
            <a:spAutoFit/>
          </a:bodyPr>
          <a:lstStyle/>
          <a:p>
            <a:pPr algn="ctr"/>
            <a:r>
              <a:rPr lang="en-US" b="1" dirty="0">
                <a:solidFill>
                  <a:srgbClr val="000099"/>
                </a:solidFill>
              </a:rPr>
              <a:t>University Senate Executive Committee</a:t>
            </a:r>
          </a:p>
          <a:p>
            <a:pPr algn="ctr"/>
            <a:r>
              <a:rPr lang="en-US" b="1" dirty="0">
                <a:solidFill>
                  <a:srgbClr val="000099"/>
                </a:solidFill>
              </a:rPr>
              <a:t>Monday, September </a:t>
            </a:r>
            <a:r>
              <a:rPr lang="en-US" b="1" dirty="0" smtClean="0">
                <a:solidFill>
                  <a:srgbClr val="000099"/>
                </a:solidFill>
              </a:rPr>
              <a:t>11, 2017</a:t>
            </a:r>
            <a:endParaRPr lang="en-US" b="1" dirty="0">
              <a:solidFill>
                <a:srgbClr val="000099"/>
              </a:solidFill>
            </a:endParaRPr>
          </a:p>
        </p:txBody>
      </p:sp>
    </p:spTree>
    <p:extLst>
      <p:ext uri="{BB962C8B-B14F-4D97-AF65-F5344CB8AC3E}">
        <p14:creationId xmlns:p14="http://schemas.microsoft.com/office/powerpoint/2010/main" val="131254520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33954" cy="620168"/>
          </a:xfrm>
        </p:spPr>
        <p:txBody>
          <a:bodyPr>
            <a:normAutofit/>
          </a:bodyPr>
          <a:lstStyle/>
          <a:p>
            <a:r>
              <a:rPr lang="en-US" sz="2400" b="1" dirty="0" smtClean="0">
                <a:solidFill>
                  <a:srgbClr val="000099"/>
                </a:solidFill>
              </a:rPr>
              <a:t>Rights and Responsibilities of SEC: Senate Charter Sect. VII </a:t>
            </a:r>
            <a:endParaRPr lang="en-US" sz="2400" b="1" dirty="0">
              <a:solidFill>
                <a:srgbClr val="000099"/>
              </a:solidFill>
            </a:endParaRPr>
          </a:p>
        </p:txBody>
      </p:sp>
      <p:sp>
        <p:nvSpPr>
          <p:cNvPr id="3" name="Content Placeholder 2"/>
          <p:cNvSpPr>
            <a:spLocks noGrp="1"/>
          </p:cNvSpPr>
          <p:nvPr>
            <p:ph idx="1"/>
          </p:nvPr>
        </p:nvSpPr>
        <p:spPr>
          <a:xfrm>
            <a:off x="520337" y="1066800"/>
            <a:ext cx="8229600" cy="4525963"/>
          </a:xfrm>
        </p:spPr>
        <p:txBody>
          <a:bodyPr>
            <a:normAutofit fontScale="70000" lnSpcReduction="20000"/>
          </a:bodyPr>
          <a:lstStyle/>
          <a:p>
            <a:r>
              <a:rPr lang="en-US" dirty="0" smtClean="0">
                <a:solidFill>
                  <a:srgbClr val="0000CC"/>
                </a:solidFill>
              </a:rPr>
              <a:t>VII.2</a:t>
            </a:r>
            <a:r>
              <a:rPr lang="en-US" dirty="0">
                <a:solidFill>
                  <a:srgbClr val="0000CC"/>
                </a:solidFill>
              </a:rPr>
              <a:t>. In addition, the Executive committee shall ensure that the Senate address Faculty responsibilities as specified in </a:t>
            </a:r>
            <a:r>
              <a:rPr lang="en-US" i="1" dirty="0">
                <a:solidFill>
                  <a:srgbClr val="0000CC"/>
                </a:solidFill>
              </a:rPr>
              <a:t>Bylaws</a:t>
            </a:r>
            <a:r>
              <a:rPr lang="en-US" dirty="0">
                <a:solidFill>
                  <a:srgbClr val="0000CC"/>
                </a:solidFill>
              </a:rPr>
              <a:t> Article I Section 2, and exercise the powers of the Senate as specified in Section III of this </a:t>
            </a:r>
            <a:r>
              <a:rPr lang="en-US" i="1" dirty="0">
                <a:solidFill>
                  <a:srgbClr val="0000CC"/>
                </a:solidFill>
              </a:rPr>
              <a:t>Charter</a:t>
            </a:r>
            <a:r>
              <a:rPr lang="en-US" dirty="0">
                <a:solidFill>
                  <a:srgbClr val="0000CC"/>
                </a:solidFill>
              </a:rPr>
              <a:t>, in the broadest possible sense.</a:t>
            </a:r>
          </a:p>
          <a:p>
            <a:endParaRPr lang="en-US" dirty="0" smtClean="0">
              <a:solidFill>
                <a:srgbClr val="0000CC"/>
              </a:solidFill>
            </a:endParaRPr>
          </a:p>
          <a:p>
            <a:r>
              <a:rPr lang="en-US" dirty="0" smtClean="0">
                <a:solidFill>
                  <a:srgbClr val="0000CC"/>
                </a:solidFill>
              </a:rPr>
              <a:t>VII.4</a:t>
            </a:r>
            <a:r>
              <a:rPr lang="en-US" dirty="0">
                <a:solidFill>
                  <a:srgbClr val="0000CC"/>
                </a:solidFill>
              </a:rPr>
              <a:t>. The Executive Committee shall be responsible for oversight of council operations to ensure that Council Chairs fulfill their obligation as specified in VIII.3.7.</a:t>
            </a:r>
          </a:p>
          <a:p>
            <a:endParaRPr lang="en-US" dirty="0" smtClean="0">
              <a:solidFill>
                <a:srgbClr val="0000CC"/>
              </a:solidFill>
            </a:endParaRPr>
          </a:p>
          <a:p>
            <a:r>
              <a:rPr lang="en-US" dirty="0" smtClean="0">
                <a:solidFill>
                  <a:srgbClr val="0000CC"/>
                </a:solidFill>
              </a:rPr>
              <a:t>VII.5</a:t>
            </a:r>
            <a:r>
              <a:rPr lang="en-US" dirty="0">
                <a:solidFill>
                  <a:srgbClr val="0000CC"/>
                </a:solidFill>
              </a:rPr>
              <a:t>. The Executive Committee shall review proposals and agenda items and may recommend for or against them. The Executive Committee shall either refer a proposal to an appropriate Council or place it on the Senate agenda. The Executive Committee may not prevent such items from appearing on the Senate Agenda.</a:t>
            </a:r>
          </a:p>
          <a:p>
            <a:endParaRPr lang="en-US" dirty="0">
              <a:solidFill>
                <a:srgbClr val="0000CC"/>
              </a:solidFill>
            </a:endParaRPr>
          </a:p>
        </p:txBody>
      </p:sp>
    </p:spTree>
    <p:extLst>
      <p:ext uri="{BB962C8B-B14F-4D97-AF65-F5344CB8AC3E}">
        <p14:creationId xmlns:p14="http://schemas.microsoft.com/office/powerpoint/2010/main" val="27256839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33954" cy="620168"/>
          </a:xfrm>
        </p:spPr>
        <p:txBody>
          <a:bodyPr>
            <a:normAutofit/>
          </a:bodyPr>
          <a:lstStyle/>
          <a:p>
            <a:r>
              <a:rPr lang="en-US" sz="2400" b="1" dirty="0">
                <a:solidFill>
                  <a:srgbClr val="0000CC"/>
                </a:solidFill>
              </a:rPr>
              <a:t>Section III: Powers of the University Senate</a:t>
            </a:r>
            <a:endParaRPr lang="en-US" sz="2400" dirty="0">
              <a:solidFill>
                <a:srgbClr val="0000CC"/>
              </a:solidFill>
            </a:endParaRPr>
          </a:p>
        </p:txBody>
      </p:sp>
      <p:sp>
        <p:nvSpPr>
          <p:cNvPr id="3" name="Content Placeholder 2"/>
          <p:cNvSpPr>
            <a:spLocks noGrp="1"/>
          </p:cNvSpPr>
          <p:nvPr>
            <p:ph idx="1"/>
          </p:nvPr>
        </p:nvSpPr>
        <p:spPr>
          <a:xfrm>
            <a:off x="520337" y="1066800"/>
            <a:ext cx="8229600" cy="4525963"/>
          </a:xfrm>
        </p:spPr>
        <p:txBody>
          <a:bodyPr>
            <a:normAutofit fontScale="77500" lnSpcReduction="20000"/>
          </a:bodyPr>
          <a:lstStyle/>
          <a:p>
            <a:r>
              <a:rPr lang="en-US" sz="3100" dirty="0" smtClean="0">
                <a:solidFill>
                  <a:srgbClr val="0000CC"/>
                </a:solidFill>
              </a:rPr>
              <a:t>III.1</a:t>
            </a:r>
            <a:r>
              <a:rPr lang="en-US" sz="3100" dirty="0">
                <a:solidFill>
                  <a:srgbClr val="0000CC"/>
                </a:solidFill>
              </a:rPr>
              <a:t>. The Senate shall interpret the extent of the powers and responsibilities specified to itself in Article I Section 2.3 of the </a:t>
            </a:r>
            <a:r>
              <a:rPr lang="en-US" sz="3100" i="1" dirty="0">
                <a:solidFill>
                  <a:srgbClr val="0000CC"/>
                </a:solidFill>
              </a:rPr>
              <a:t>Faculty Bylaws</a:t>
            </a:r>
            <a:r>
              <a:rPr lang="en-US" sz="3100" dirty="0">
                <a:solidFill>
                  <a:srgbClr val="0000CC"/>
                </a:solidFill>
              </a:rPr>
              <a:t>. Unless otherwise specifically directed by the Faculty, the Senate shall construe its charge in the broadest possible sense.</a:t>
            </a:r>
          </a:p>
          <a:p>
            <a:r>
              <a:rPr lang="en-US" sz="3100" dirty="0">
                <a:solidFill>
                  <a:srgbClr val="0000CC"/>
                </a:solidFill>
              </a:rPr>
              <a:t>III.2. The Senate assumes that any policy, practice, or condition within the University which in its judgment significantly affects the quality of the institution's legitimate functioning is a proper concern of the Faculty, and hence, of the Senate.</a:t>
            </a:r>
          </a:p>
          <a:p>
            <a:r>
              <a:rPr lang="en-US" sz="3100" dirty="0">
                <a:solidFill>
                  <a:srgbClr val="0000CC"/>
                </a:solidFill>
              </a:rPr>
              <a:t>III.3. In order to fulfill its responsibilities to be consulted on major appointments specified in </a:t>
            </a:r>
            <a:r>
              <a:rPr lang="en-US" sz="3100" i="1" dirty="0">
                <a:solidFill>
                  <a:srgbClr val="0000CC"/>
                </a:solidFill>
              </a:rPr>
              <a:t>Bylaws</a:t>
            </a:r>
            <a:r>
              <a:rPr lang="en-US" sz="3100" dirty="0">
                <a:solidFill>
                  <a:srgbClr val="0000CC"/>
                </a:solidFill>
              </a:rPr>
              <a:t> Article II Section 1.7, the Senate shall interview final candidates for Provost and President.</a:t>
            </a:r>
          </a:p>
          <a:p>
            <a:endParaRPr lang="en-US" dirty="0">
              <a:solidFill>
                <a:srgbClr val="0000CC"/>
              </a:solidFill>
            </a:endParaRPr>
          </a:p>
        </p:txBody>
      </p:sp>
    </p:spTree>
    <p:extLst>
      <p:ext uri="{BB962C8B-B14F-4D97-AF65-F5344CB8AC3E}">
        <p14:creationId xmlns:p14="http://schemas.microsoft.com/office/powerpoint/2010/main" val="33969258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14954" cy="620168"/>
          </a:xfrm>
        </p:spPr>
        <p:txBody>
          <a:bodyPr>
            <a:noAutofit/>
          </a:bodyPr>
          <a:lstStyle/>
          <a:p>
            <a:r>
              <a:rPr lang="en-US" sz="2400" b="1" dirty="0" smtClean="0">
                <a:solidFill>
                  <a:srgbClr val="0000CC"/>
                </a:solidFill>
              </a:rPr>
              <a:t>Article 1, Section 2: Rights &amp; Responsibilities of the Faculty (1 of 2)</a:t>
            </a:r>
            <a:endParaRPr lang="en-US" sz="2400" dirty="0">
              <a:solidFill>
                <a:srgbClr val="0000CC"/>
              </a:solidFill>
            </a:endParaRPr>
          </a:p>
        </p:txBody>
      </p:sp>
      <p:sp>
        <p:nvSpPr>
          <p:cNvPr id="3" name="Content Placeholder 2"/>
          <p:cNvSpPr>
            <a:spLocks noGrp="1"/>
          </p:cNvSpPr>
          <p:nvPr>
            <p:ph idx="1"/>
          </p:nvPr>
        </p:nvSpPr>
        <p:spPr>
          <a:xfrm>
            <a:off x="520337" y="1066800"/>
            <a:ext cx="8229600" cy="4525963"/>
          </a:xfrm>
        </p:spPr>
        <p:txBody>
          <a:bodyPr>
            <a:normAutofit fontScale="92500" lnSpcReduction="10000"/>
          </a:bodyPr>
          <a:lstStyle/>
          <a:p>
            <a:r>
              <a:rPr lang="en-US" sz="2400" dirty="0">
                <a:solidFill>
                  <a:srgbClr val="0000CC"/>
                </a:solidFill>
              </a:rPr>
              <a:t>2.2.1. The Faculty may initiate and shall disapprove or approve and recommend for implementation:</a:t>
            </a:r>
          </a:p>
          <a:p>
            <a:r>
              <a:rPr lang="en-US" sz="2400" dirty="0">
                <a:solidFill>
                  <a:srgbClr val="0000CC"/>
                </a:solidFill>
              </a:rPr>
              <a:t>(a) All changes in, additions to, or deletions from the Curriculum</a:t>
            </a:r>
          </a:p>
          <a:p>
            <a:r>
              <a:rPr lang="en-US" sz="2400" dirty="0">
                <a:solidFill>
                  <a:srgbClr val="0000CC"/>
                </a:solidFill>
              </a:rPr>
              <a:t>(b) Policies or standards regarding evaluation of students' academic work</a:t>
            </a:r>
          </a:p>
          <a:p>
            <a:r>
              <a:rPr lang="en-US" sz="2400" dirty="0">
                <a:solidFill>
                  <a:srgbClr val="0000CC"/>
                </a:solidFill>
              </a:rPr>
              <a:t>(c) Policies or standards regarding admission to the University and to its degree-granting or certificate programs</a:t>
            </a:r>
          </a:p>
          <a:p>
            <a:r>
              <a:rPr lang="en-US" sz="2400" dirty="0">
                <a:solidFill>
                  <a:srgbClr val="0000CC"/>
                </a:solidFill>
              </a:rPr>
              <a:t>(d) Policies and standards for graduation of students and awarding of academic degrees and certificates, including honorary degrees</a:t>
            </a:r>
          </a:p>
          <a:p>
            <a:r>
              <a:rPr lang="en-US" sz="2400" dirty="0">
                <a:solidFill>
                  <a:srgbClr val="0000CC"/>
                </a:solidFill>
              </a:rPr>
              <a:t>(e) Policies and standards for the conduct and evaluation of research and teaching</a:t>
            </a:r>
          </a:p>
          <a:p>
            <a:r>
              <a:rPr lang="en-US" sz="2400" dirty="0">
                <a:solidFill>
                  <a:srgbClr val="0000CC"/>
                </a:solidFill>
              </a:rPr>
              <a:t>(f) Policies and standards for appointment, promotion, and tenure (continuing appointment) of teaching faculty.</a:t>
            </a:r>
          </a:p>
          <a:p>
            <a:endParaRPr lang="en-US" dirty="0">
              <a:solidFill>
                <a:srgbClr val="0000CC"/>
              </a:solidFill>
            </a:endParaRPr>
          </a:p>
        </p:txBody>
      </p:sp>
    </p:spTree>
    <p:extLst>
      <p:ext uri="{BB962C8B-B14F-4D97-AF65-F5344CB8AC3E}">
        <p14:creationId xmlns:p14="http://schemas.microsoft.com/office/powerpoint/2010/main" val="1278826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5181600" cy="923330"/>
          </a:xfrm>
          <a:prstGeom prst="rect">
            <a:avLst/>
          </a:prstGeom>
          <a:noFill/>
        </p:spPr>
        <p:txBody>
          <a:bodyPr wrap="square" rtlCol="0">
            <a:spAutoFit/>
          </a:bodyPr>
          <a:lstStyle/>
          <a:p>
            <a:pPr lvl="0"/>
            <a:r>
              <a:rPr lang="en-US" b="1" dirty="0" smtClean="0">
                <a:solidFill>
                  <a:srgbClr val="0000CC"/>
                </a:solidFill>
              </a:rPr>
              <a:t>Approval </a:t>
            </a:r>
            <a:r>
              <a:rPr lang="en-US" b="1" dirty="0">
                <a:solidFill>
                  <a:srgbClr val="0000CC"/>
                </a:solidFill>
              </a:rPr>
              <a:t>of </a:t>
            </a:r>
            <a:r>
              <a:rPr lang="en-US" b="1" dirty="0" smtClean="0">
                <a:solidFill>
                  <a:srgbClr val="0000CC"/>
                </a:solidFill>
              </a:rPr>
              <a:t>Minutes  </a:t>
            </a:r>
            <a:r>
              <a:rPr lang="en-US" dirty="0" smtClean="0">
                <a:solidFill>
                  <a:srgbClr val="0000CC"/>
                </a:solidFill>
              </a:rPr>
              <a:t>of</a:t>
            </a:r>
            <a:r>
              <a:rPr lang="en-US" b="1" dirty="0" smtClean="0">
                <a:solidFill>
                  <a:srgbClr val="0000CC"/>
                </a:solidFill>
              </a:rPr>
              <a:t> </a:t>
            </a:r>
            <a:r>
              <a:rPr lang="en-US" dirty="0" smtClean="0">
                <a:solidFill>
                  <a:srgbClr val="0000CC"/>
                </a:solidFill>
              </a:rPr>
              <a:t>May 11, 2017</a:t>
            </a:r>
          </a:p>
          <a:p>
            <a:pPr lvl="0"/>
            <a:endParaRPr lang="en-US" b="1" dirty="0" smtClean="0">
              <a:solidFill>
                <a:srgbClr val="0000CC"/>
              </a:solidFill>
            </a:endParaRPr>
          </a:p>
          <a:p>
            <a:endParaRPr lang="en-US" b="1" dirty="0" smtClean="0">
              <a:solidFill>
                <a:srgbClr val="000099"/>
              </a:solidFill>
            </a:endParaRPr>
          </a:p>
        </p:txBody>
      </p:sp>
      <p:sp>
        <p:nvSpPr>
          <p:cNvPr id="6" name="TextBox 5"/>
          <p:cNvSpPr txBox="1"/>
          <p:nvPr/>
        </p:nvSpPr>
        <p:spPr>
          <a:xfrm>
            <a:off x="2491293" y="76200"/>
            <a:ext cx="3955755" cy="646331"/>
          </a:xfrm>
          <a:prstGeom prst="rect">
            <a:avLst/>
          </a:prstGeom>
          <a:noFill/>
        </p:spPr>
        <p:txBody>
          <a:bodyPr wrap="none" rtlCol="0">
            <a:spAutoFit/>
          </a:bodyPr>
          <a:lstStyle/>
          <a:p>
            <a:pPr algn="ctr"/>
            <a:r>
              <a:rPr lang="en-US" b="1" dirty="0">
                <a:solidFill>
                  <a:srgbClr val="000099"/>
                </a:solidFill>
              </a:rPr>
              <a:t>University Senate Executive Committee</a:t>
            </a:r>
          </a:p>
          <a:p>
            <a:pPr algn="ctr"/>
            <a:r>
              <a:rPr lang="en-US" b="1" dirty="0">
                <a:solidFill>
                  <a:srgbClr val="000099"/>
                </a:solidFill>
              </a:rPr>
              <a:t>Monday, September 11, </a:t>
            </a:r>
            <a:r>
              <a:rPr lang="en-US" b="1" dirty="0" smtClean="0">
                <a:solidFill>
                  <a:srgbClr val="000099"/>
                </a:solidFill>
              </a:rPr>
              <a:t>2017</a:t>
            </a:r>
            <a:endParaRPr lang="en-US" b="1" dirty="0">
              <a:solidFill>
                <a:srgbClr val="000099"/>
              </a:solidFill>
            </a:endParaRPr>
          </a:p>
        </p:txBody>
      </p:sp>
    </p:spTree>
    <p:extLst>
      <p:ext uri="{BB962C8B-B14F-4D97-AF65-F5344CB8AC3E}">
        <p14:creationId xmlns:p14="http://schemas.microsoft.com/office/powerpoint/2010/main" val="12785986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14954" cy="620168"/>
          </a:xfrm>
        </p:spPr>
        <p:txBody>
          <a:bodyPr>
            <a:normAutofit/>
          </a:bodyPr>
          <a:lstStyle/>
          <a:p>
            <a:r>
              <a:rPr lang="en-US" sz="2400" b="1" dirty="0" smtClean="0">
                <a:solidFill>
                  <a:srgbClr val="0000CC"/>
                </a:solidFill>
              </a:rPr>
              <a:t>Article 1, Section 2: Rights &amp; Responsibilities of the Faculty (2 of 2)</a:t>
            </a:r>
            <a:endParaRPr lang="en-US" sz="2400" dirty="0">
              <a:solidFill>
                <a:srgbClr val="0000CC"/>
              </a:solidFill>
            </a:endParaRPr>
          </a:p>
        </p:txBody>
      </p:sp>
      <p:sp>
        <p:nvSpPr>
          <p:cNvPr id="3" name="Content Placeholder 2"/>
          <p:cNvSpPr>
            <a:spLocks noGrp="1"/>
          </p:cNvSpPr>
          <p:nvPr>
            <p:ph idx="1"/>
          </p:nvPr>
        </p:nvSpPr>
        <p:spPr>
          <a:xfrm>
            <a:off x="520337" y="1066800"/>
            <a:ext cx="8229600" cy="4525963"/>
          </a:xfrm>
        </p:spPr>
        <p:txBody>
          <a:bodyPr>
            <a:normAutofit lnSpcReduction="10000"/>
          </a:bodyPr>
          <a:lstStyle/>
          <a:p>
            <a:r>
              <a:rPr lang="en-US" sz="2400" dirty="0">
                <a:solidFill>
                  <a:srgbClr val="0000CC"/>
                </a:solidFill>
              </a:rPr>
              <a:t>2.2.2. The Faculty shall be informed and given opportunity to discuss at the earliest possible stages in their formulation, and shall review and provide formal consultation on, prior to adoption, all proposals regarding:</a:t>
            </a:r>
          </a:p>
          <a:p>
            <a:r>
              <a:rPr lang="en-US" sz="2400" dirty="0">
                <a:solidFill>
                  <a:srgbClr val="0000CC"/>
                </a:solidFill>
              </a:rPr>
              <a:t>(a) Creation, renaming, major re-organization, or dissolution of academic units and programs</a:t>
            </a:r>
          </a:p>
          <a:p>
            <a:r>
              <a:rPr lang="en-US" sz="2400" dirty="0">
                <a:solidFill>
                  <a:srgbClr val="0000CC"/>
                </a:solidFill>
              </a:rPr>
              <a:t>(b) Goals and formal plans directing the future of the University</a:t>
            </a:r>
          </a:p>
          <a:p>
            <a:r>
              <a:rPr lang="en-US" sz="2400" dirty="0">
                <a:solidFill>
                  <a:srgbClr val="0000CC"/>
                </a:solidFill>
              </a:rPr>
              <a:t>(c) Policies or standards governing speech and assembly on the campuses of the University</a:t>
            </a:r>
          </a:p>
          <a:p>
            <a:r>
              <a:rPr lang="en-US" sz="2400" dirty="0">
                <a:solidFill>
                  <a:srgbClr val="0000CC"/>
                </a:solidFill>
              </a:rPr>
              <a:t>(d) Plans for development of new campus facilities, or major modifications or closure of existing facilities</a:t>
            </a:r>
          </a:p>
          <a:p>
            <a:endParaRPr lang="en-US" dirty="0">
              <a:solidFill>
                <a:srgbClr val="0000CC"/>
              </a:solidFill>
            </a:endParaRPr>
          </a:p>
        </p:txBody>
      </p:sp>
    </p:spTree>
    <p:extLst>
      <p:ext uri="{BB962C8B-B14F-4D97-AF65-F5344CB8AC3E}">
        <p14:creationId xmlns:p14="http://schemas.microsoft.com/office/powerpoint/2010/main" val="39504230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solidFill>
                  <a:srgbClr val="0000CC"/>
                </a:solidFill>
              </a:rPr>
              <a:t>Senate Handbook: </a:t>
            </a:r>
            <a:br>
              <a:rPr lang="en-US" sz="2800" b="1" dirty="0" smtClean="0">
                <a:solidFill>
                  <a:srgbClr val="0000CC"/>
                </a:solidFill>
              </a:rPr>
            </a:br>
            <a:r>
              <a:rPr lang="en-US" sz="2800" b="1" dirty="0" smtClean="0">
                <a:solidFill>
                  <a:srgbClr val="0000CC"/>
                </a:solidFill>
              </a:rPr>
              <a:t>COUNCILS </a:t>
            </a:r>
            <a:r>
              <a:rPr lang="en-US" sz="2800" b="1" dirty="0">
                <a:solidFill>
                  <a:srgbClr val="0000CC"/>
                </a:solidFill>
              </a:rPr>
              <a:t>AND </a:t>
            </a:r>
            <a:r>
              <a:rPr lang="en-US" sz="2800" b="1" dirty="0" smtClean="0">
                <a:solidFill>
                  <a:srgbClr val="0000CC"/>
                </a:solidFill>
              </a:rPr>
              <a:t>COMMITTEES</a:t>
            </a:r>
            <a:endParaRPr lang="en-US" sz="2800" dirty="0">
              <a:solidFill>
                <a:srgbClr val="0000CC"/>
              </a:solidFill>
            </a:endParaRPr>
          </a:p>
        </p:txBody>
      </p:sp>
      <p:sp>
        <p:nvSpPr>
          <p:cNvPr id="3" name="Content Placeholder 2"/>
          <p:cNvSpPr>
            <a:spLocks noGrp="1"/>
          </p:cNvSpPr>
          <p:nvPr>
            <p:ph idx="1"/>
          </p:nvPr>
        </p:nvSpPr>
        <p:spPr>
          <a:xfrm>
            <a:off x="457200" y="1371600"/>
            <a:ext cx="8229600" cy="3429000"/>
          </a:xfrm>
        </p:spPr>
        <p:txBody>
          <a:bodyPr>
            <a:normAutofit/>
          </a:bodyPr>
          <a:lstStyle/>
          <a:p>
            <a:pPr marL="0" indent="0">
              <a:buNone/>
            </a:pPr>
            <a:r>
              <a:rPr lang="en-US" sz="2800" dirty="0" smtClean="0">
                <a:solidFill>
                  <a:srgbClr val="0000CC"/>
                </a:solidFill>
              </a:rPr>
              <a:t>Much </a:t>
            </a:r>
            <a:r>
              <a:rPr lang="en-US" sz="2800" dirty="0">
                <a:solidFill>
                  <a:srgbClr val="0000CC"/>
                </a:solidFill>
              </a:rPr>
              <a:t>of the business of the Senate occurs within its Councils and Committees. Councils may </a:t>
            </a:r>
            <a:endParaRPr lang="en-US" sz="2800" dirty="0" smtClean="0">
              <a:solidFill>
                <a:srgbClr val="0000CC"/>
              </a:solidFill>
            </a:endParaRPr>
          </a:p>
          <a:p>
            <a:r>
              <a:rPr lang="en-US" sz="2800" dirty="0" smtClean="0">
                <a:solidFill>
                  <a:srgbClr val="0000CC"/>
                </a:solidFill>
              </a:rPr>
              <a:t>gather </a:t>
            </a:r>
            <a:r>
              <a:rPr lang="en-US" sz="2800" dirty="0">
                <a:solidFill>
                  <a:srgbClr val="0000CC"/>
                </a:solidFill>
              </a:rPr>
              <a:t>and disseminate information, </a:t>
            </a:r>
            <a:endParaRPr lang="en-US" sz="2800" dirty="0" smtClean="0">
              <a:solidFill>
                <a:srgbClr val="0000CC"/>
              </a:solidFill>
            </a:endParaRPr>
          </a:p>
          <a:p>
            <a:r>
              <a:rPr lang="en-US" sz="2800" dirty="0" smtClean="0">
                <a:solidFill>
                  <a:srgbClr val="0000CC"/>
                </a:solidFill>
              </a:rPr>
              <a:t>act </a:t>
            </a:r>
            <a:r>
              <a:rPr lang="en-US" sz="2800" dirty="0">
                <a:solidFill>
                  <a:srgbClr val="0000CC"/>
                </a:solidFill>
              </a:rPr>
              <a:t>on matters for </a:t>
            </a:r>
            <a:r>
              <a:rPr lang="en-US" sz="2800" dirty="0" smtClean="0">
                <a:solidFill>
                  <a:srgbClr val="0000CC"/>
                </a:solidFill>
              </a:rPr>
              <a:t>which </a:t>
            </a:r>
            <a:r>
              <a:rPr lang="en-US" sz="2800" dirty="0">
                <a:solidFill>
                  <a:srgbClr val="0000CC"/>
                </a:solidFill>
              </a:rPr>
              <a:t>authority has been delegated from the Senate, and </a:t>
            </a:r>
            <a:endParaRPr lang="en-US" sz="2800" dirty="0" smtClean="0">
              <a:solidFill>
                <a:srgbClr val="0000CC"/>
              </a:solidFill>
            </a:endParaRPr>
          </a:p>
          <a:p>
            <a:r>
              <a:rPr lang="en-US" sz="2800" dirty="0" smtClean="0">
                <a:solidFill>
                  <a:srgbClr val="0000CC"/>
                </a:solidFill>
              </a:rPr>
              <a:t>recommend </a:t>
            </a:r>
            <a:r>
              <a:rPr lang="en-US" sz="2800" dirty="0">
                <a:solidFill>
                  <a:srgbClr val="0000CC"/>
                </a:solidFill>
              </a:rPr>
              <a:t>action in the form of </a:t>
            </a:r>
            <a:r>
              <a:rPr lang="en-US" sz="2800" b="1" dirty="0">
                <a:solidFill>
                  <a:srgbClr val="0000CC"/>
                </a:solidFill>
              </a:rPr>
              <a:t>bills</a:t>
            </a:r>
            <a:r>
              <a:rPr lang="en-US" sz="2800" dirty="0">
                <a:solidFill>
                  <a:srgbClr val="0000CC"/>
                </a:solidFill>
              </a:rPr>
              <a:t> and </a:t>
            </a:r>
            <a:r>
              <a:rPr lang="en-US" sz="2800" b="1" dirty="0">
                <a:solidFill>
                  <a:srgbClr val="0000CC"/>
                </a:solidFill>
              </a:rPr>
              <a:t>resolutions</a:t>
            </a:r>
            <a:r>
              <a:rPr lang="en-US" sz="2800" dirty="0">
                <a:solidFill>
                  <a:srgbClr val="0000CC"/>
                </a:solidFill>
              </a:rPr>
              <a:t> brought to the Senate. </a:t>
            </a:r>
          </a:p>
        </p:txBody>
      </p:sp>
    </p:spTree>
    <p:extLst>
      <p:ext uri="{BB962C8B-B14F-4D97-AF65-F5344CB8AC3E}">
        <p14:creationId xmlns:p14="http://schemas.microsoft.com/office/powerpoint/2010/main" val="12602115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00CC"/>
                </a:solidFill>
              </a:rPr>
              <a:t>Senate Handbook: </a:t>
            </a:r>
            <a:br>
              <a:rPr lang="en-US" b="1" dirty="0">
                <a:solidFill>
                  <a:srgbClr val="0000CC"/>
                </a:solidFill>
              </a:rPr>
            </a:br>
            <a:r>
              <a:rPr lang="en-US" b="1" dirty="0" smtClean="0">
                <a:solidFill>
                  <a:srgbClr val="0000CC"/>
                </a:solidFill>
              </a:rPr>
              <a:t>II. COUNCILS</a:t>
            </a:r>
            <a:endParaRPr lang="en-US" dirty="0"/>
          </a:p>
        </p:txBody>
      </p:sp>
      <p:sp>
        <p:nvSpPr>
          <p:cNvPr id="3" name="Content Placeholder 2"/>
          <p:cNvSpPr>
            <a:spLocks noGrp="1"/>
          </p:cNvSpPr>
          <p:nvPr>
            <p:ph idx="1"/>
          </p:nvPr>
        </p:nvSpPr>
        <p:spPr>
          <a:xfrm>
            <a:off x="381000" y="1524000"/>
            <a:ext cx="8382000" cy="5029200"/>
          </a:xfrm>
        </p:spPr>
        <p:txBody>
          <a:bodyPr>
            <a:normAutofit fontScale="92500"/>
          </a:bodyPr>
          <a:lstStyle/>
          <a:p>
            <a:pPr marL="514350" indent="-514350">
              <a:buAutoNum type="alphaUcPeriod"/>
            </a:pPr>
            <a:r>
              <a:rPr lang="en-US" b="1" dirty="0" smtClean="0">
                <a:solidFill>
                  <a:srgbClr val="0000CC"/>
                </a:solidFill>
              </a:rPr>
              <a:t>Duties </a:t>
            </a:r>
            <a:r>
              <a:rPr lang="en-US" b="1" dirty="0">
                <a:solidFill>
                  <a:srgbClr val="0000CC"/>
                </a:solidFill>
              </a:rPr>
              <a:t>of Councils</a:t>
            </a:r>
            <a:endParaRPr lang="en-US" dirty="0">
              <a:solidFill>
                <a:srgbClr val="0000CC"/>
              </a:solidFill>
            </a:endParaRPr>
          </a:p>
          <a:p>
            <a:pPr marL="0" indent="0">
              <a:buNone/>
            </a:pPr>
            <a:r>
              <a:rPr lang="mr-IN" dirty="0" smtClean="0">
                <a:solidFill>
                  <a:srgbClr val="0000CC"/>
                </a:solidFill>
              </a:rPr>
              <a:t>…</a:t>
            </a:r>
            <a:r>
              <a:rPr lang="en-US" dirty="0" smtClean="0">
                <a:solidFill>
                  <a:srgbClr val="0000CC"/>
                </a:solidFill>
              </a:rPr>
              <a:t> Bills </a:t>
            </a:r>
            <a:r>
              <a:rPr lang="en-US" dirty="0">
                <a:solidFill>
                  <a:srgbClr val="0000CC"/>
                </a:solidFill>
              </a:rPr>
              <a:t>and resolutions must be brought to the Senate Executive Committee, which sets the agenda for the subsequent Senate meeting. Executive Committee meetings take place two weeks before the </a:t>
            </a:r>
            <a:r>
              <a:rPr lang="en-US" dirty="0" smtClean="0">
                <a:solidFill>
                  <a:srgbClr val="0000CC"/>
                </a:solidFill>
              </a:rPr>
              <a:t>Senate </a:t>
            </a:r>
            <a:r>
              <a:rPr lang="en-US" dirty="0">
                <a:solidFill>
                  <a:srgbClr val="0000CC"/>
                </a:solidFill>
              </a:rPr>
              <a:t>meeting, usually during the same </a:t>
            </a:r>
            <a:r>
              <a:rPr lang="en-US" dirty="0" smtClean="0">
                <a:solidFill>
                  <a:srgbClr val="FF0000"/>
                </a:solidFill>
              </a:rPr>
              <a:t>3:30-5:00 </a:t>
            </a:r>
            <a:r>
              <a:rPr lang="en-US" dirty="0" smtClean="0">
                <a:solidFill>
                  <a:srgbClr val="0000CC"/>
                </a:solidFill>
              </a:rPr>
              <a:t>time </a:t>
            </a:r>
            <a:r>
              <a:rPr lang="en-US" dirty="0">
                <a:solidFill>
                  <a:srgbClr val="0000CC"/>
                </a:solidFill>
              </a:rPr>
              <a:t>slot reserved for Senate meetings</a:t>
            </a:r>
            <a:r>
              <a:rPr lang="en-US" dirty="0" smtClean="0">
                <a:solidFill>
                  <a:srgbClr val="0000CC"/>
                </a:solidFill>
              </a:rPr>
              <a:t>.</a:t>
            </a:r>
          </a:p>
          <a:p>
            <a:pPr marL="0" indent="0">
              <a:buNone/>
            </a:pPr>
            <a:r>
              <a:rPr lang="en-US" dirty="0" smtClean="0">
                <a:solidFill>
                  <a:srgbClr val="0000CC"/>
                </a:solidFill>
              </a:rPr>
              <a:t>Example of a bill is in the appendix of Senate Handbook. Please read the guidelines within the Handbook.</a:t>
            </a:r>
            <a:endParaRPr lang="en-US" dirty="0">
              <a:solidFill>
                <a:srgbClr val="0000CC"/>
              </a:solidFill>
            </a:endParaRPr>
          </a:p>
        </p:txBody>
      </p:sp>
    </p:spTree>
    <p:extLst>
      <p:ext uri="{BB962C8B-B14F-4D97-AF65-F5344CB8AC3E}">
        <p14:creationId xmlns:p14="http://schemas.microsoft.com/office/powerpoint/2010/main" val="33992172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838200"/>
            <a:ext cx="8001000" cy="5632310"/>
          </a:xfrm>
          <a:prstGeom prst="rect">
            <a:avLst/>
          </a:prstGeom>
          <a:noFill/>
        </p:spPr>
        <p:txBody>
          <a:bodyPr wrap="square" rtlCol="0">
            <a:spAutoFit/>
          </a:bodyPr>
          <a:lstStyle/>
          <a:p>
            <a:r>
              <a:rPr lang="en-US" sz="2400" b="1" dirty="0" smtClean="0">
                <a:solidFill>
                  <a:srgbClr val="000099"/>
                </a:solidFill>
              </a:rPr>
              <a:t>Councils and Standing Committees Organization and Procedures</a:t>
            </a:r>
          </a:p>
          <a:p>
            <a:pPr marL="285750" indent="-285750">
              <a:buFont typeface="Arial"/>
              <a:buChar char="•"/>
            </a:pPr>
            <a:r>
              <a:rPr lang="en-US" sz="2400" dirty="0" smtClean="0">
                <a:solidFill>
                  <a:srgbClr val="000099"/>
                </a:solidFill>
              </a:rPr>
              <a:t>Always report by due date even if “nothing to report” or “next meeting is </a:t>
            </a:r>
            <a:r>
              <a:rPr lang="mr-IN" sz="2400" dirty="0" smtClean="0">
                <a:solidFill>
                  <a:srgbClr val="000099"/>
                </a:solidFill>
              </a:rPr>
              <a:t>…</a:t>
            </a:r>
            <a:r>
              <a:rPr lang="en-US" sz="2400" dirty="0" smtClean="0">
                <a:solidFill>
                  <a:srgbClr val="000099"/>
                </a:solidFill>
              </a:rPr>
              <a:t>”</a:t>
            </a:r>
          </a:p>
          <a:p>
            <a:pPr marL="285750" indent="-285750">
              <a:buFont typeface="Arial"/>
              <a:buChar char="•"/>
            </a:pPr>
            <a:r>
              <a:rPr lang="en-US" sz="2400" dirty="0" smtClean="0">
                <a:solidFill>
                  <a:srgbClr val="000099"/>
                </a:solidFill>
              </a:rPr>
              <a:t>Calendar for the whole year!</a:t>
            </a:r>
          </a:p>
          <a:p>
            <a:pPr marL="285750" indent="-285750">
              <a:buFont typeface="Arial"/>
              <a:buChar char="•"/>
            </a:pPr>
            <a:r>
              <a:rPr lang="en-US" sz="2400" dirty="0" smtClean="0">
                <a:solidFill>
                  <a:srgbClr val="000099"/>
                </a:solidFill>
              </a:rPr>
              <a:t>Procedures file</a:t>
            </a:r>
          </a:p>
          <a:p>
            <a:pPr marL="285750" indent="-285750">
              <a:buFont typeface="Arial"/>
              <a:buChar char="•"/>
            </a:pPr>
            <a:r>
              <a:rPr lang="en-US" sz="2400" dirty="0" smtClean="0">
                <a:solidFill>
                  <a:srgbClr val="000099"/>
                </a:solidFill>
              </a:rPr>
              <a:t>Report Minutes and Agenda </a:t>
            </a:r>
          </a:p>
          <a:p>
            <a:pPr marL="742950" lvl="1" indent="-285750">
              <a:buFont typeface="Arial"/>
              <a:buChar char="•"/>
            </a:pPr>
            <a:r>
              <a:rPr lang="en-US" sz="2400" dirty="0">
                <a:solidFill>
                  <a:srgbClr val="000099"/>
                </a:solidFill>
              </a:rPr>
              <a:t>Prior to meeting: in Council/Standing Committee Office 365 Folder</a:t>
            </a:r>
          </a:p>
          <a:p>
            <a:pPr marL="742950" lvl="1" indent="-285750">
              <a:buFont typeface="Arial"/>
              <a:buChar char="•"/>
            </a:pPr>
            <a:r>
              <a:rPr lang="en-US" sz="2400" dirty="0">
                <a:solidFill>
                  <a:srgbClr val="000099"/>
                </a:solidFill>
              </a:rPr>
              <a:t>After the meeting: on the </a:t>
            </a:r>
            <a:r>
              <a:rPr lang="en-US" sz="2400" dirty="0" smtClean="0">
                <a:solidFill>
                  <a:srgbClr val="000099"/>
                </a:solidFill>
              </a:rPr>
              <a:t>website</a:t>
            </a:r>
          </a:p>
          <a:p>
            <a:pPr marL="285750" indent="-285750">
              <a:buFont typeface="Arial"/>
              <a:buChar char="•"/>
            </a:pPr>
            <a:r>
              <a:rPr lang="en-US" sz="2400" dirty="0" smtClean="0">
                <a:solidFill>
                  <a:srgbClr val="000099"/>
                </a:solidFill>
              </a:rPr>
              <a:t>Office 365 Folders: </a:t>
            </a:r>
            <a:r>
              <a:rPr lang="en-US" sz="2400" dirty="0"/>
              <a:t>Senate-</a:t>
            </a:r>
            <a:r>
              <a:rPr lang="en-US" sz="2400" dirty="0" smtClean="0"/>
              <a:t>SEC, </a:t>
            </a:r>
            <a:r>
              <a:rPr lang="en-US" sz="2400" dirty="0"/>
              <a:t>Senate-</a:t>
            </a:r>
            <a:r>
              <a:rPr lang="en-US" sz="2400" dirty="0" smtClean="0"/>
              <a:t>CAA,</a:t>
            </a:r>
            <a:r>
              <a:rPr lang="en-US" sz="2400" dirty="0"/>
              <a:t> Senate-</a:t>
            </a:r>
            <a:r>
              <a:rPr lang="en-US" sz="2400" dirty="0" err="1" smtClean="0"/>
              <a:t>CAFFECoR</a:t>
            </a:r>
            <a:r>
              <a:rPr lang="en-US" sz="2400" dirty="0" smtClean="0"/>
              <a:t>, </a:t>
            </a:r>
            <a:r>
              <a:rPr lang="en-US" sz="2400" dirty="0"/>
              <a:t>Senate-</a:t>
            </a:r>
            <a:r>
              <a:rPr lang="en-US" sz="2400" dirty="0" smtClean="0"/>
              <a:t>CERS, </a:t>
            </a:r>
            <a:r>
              <a:rPr lang="en-US" sz="2400" dirty="0"/>
              <a:t>Senate-</a:t>
            </a:r>
            <a:r>
              <a:rPr lang="en-US" sz="2400" dirty="0" smtClean="0"/>
              <a:t>COR, </a:t>
            </a:r>
            <a:r>
              <a:rPr lang="en-US" sz="2400" dirty="0"/>
              <a:t>Senate-</a:t>
            </a:r>
            <a:r>
              <a:rPr lang="en-US" sz="2400" dirty="0" smtClean="0"/>
              <a:t>CPCA, </a:t>
            </a:r>
            <a:r>
              <a:rPr lang="en-US" sz="2400" dirty="0"/>
              <a:t>Senate-</a:t>
            </a:r>
            <a:r>
              <a:rPr lang="en-US" sz="2400" dirty="0" smtClean="0"/>
              <a:t>LISC, </a:t>
            </a:r>
            <a:r>
              <a:rPr lang="en-US" sz="2400" dirty="0"/>
              <a:t>Senate-</a:t>
            </a:r>
            <a:r>
              <a:rPr lang="en-US" sz="2400" dirty="0" smtClean="0"/>
              <a:t>UAC, </a:t>
            </a:r>
            <a:r>
              <a:rPr lang="en-US" sz="2400" dirty="0"/>
              <a:t>Senate-</a:t>
            </a:r>
            <a:r>
              <a:rPr lang="en-US" sz="2400" dirty="0" smtClean="0"/>
              <a:t>GAC, </a:t>
            </a:r>
            <a:r>
              <a:rPr lang="en-US" sz="2400" dirty="0"/>
              <a:t>Senate-</a:t>
            </a:r>
            <a:r>
              <a:rPr lang="en-US" sz="2400" dirty="0" smtClean="0"/>
              <a:t>ULC, </a:t>
            </a:r>
            <a:r>
              <a:rPr lang="en-US" sz="2400" dirty="0"/>
              <a:t>Senate-UPPC</a:t>
            </a:r>
            <a:endParaRPr lang="en-US" sz="2400" dirty="0" smtClean="0">
              <a:solidFill>
                <a:srgbClr val="000099"/>
              </a:solidFill>
            </a:endParaRPr>
          </a:p>
          <a:p>
            <a:pPr marL="285750" indent="-285750">
              <a:buFont typeface="Arial"/>
              <a:buChar char="•"/>
            </a:pPr>
            <a:r>
              <a:rPr lang="en-US" sz="2400" dirty="0" smtClean="0">
                <a:solidFill>
                  <a:srgbClr val="000099"/>
                </a:solidFill>
              </a:rPr>
              <a:t>Subcommittees (file of volunteers) </a:t>
            </a:r>
            <a:endParaRPr lang="en-US" sz="2400" dirty="0">
              <a:solidFill>
                <a:srgbClr val="000099"/>
              </a:solidFill>
            </a:endParaRPr>
          </a:p>
          <a:p>
            <a:pPr marL="285750" indent="-285750">
              <a:buFont typeface="Arial"/>
              <a:buChar char="•"/>
            </a:pPr>
            <a:r>
              <a:rPr lang="en-US" sz="2400" dirty="0" smtClean="0">
                <a:solidFill>
                  <a:srgbClr val="000099"/>
                </a:solidFill>
              </a:rPr>
              <a:t>Questions for the President or Provost</a:t>
            </a:r>
            <a:endParaRPr lang="en-US" sz="2400" dirty="0">
              <a:solidFill>
                <a:srgbClr val="000099"/>
              </a:solidFill>
            </a:endParaRPr>
          </a:p>
        </p:txBody>
      </p:sp>
      <p:sp>
        <p:nvSpPr>
          <p:cNvPr id="6" name="TextBox 5"/>
          <p:cNvSpPr txBox="1"/>
          <p:nvPr/>
        </p:nvSpPr>
        <p:spPr>
          <a:xfrm>
            <a:off x="1862777" y="76200"/>
            <a:ext cx="5212785" cy="830997"/>
          </a:xfrm>
          <a:prstGeom prst="rect">
            <a:avLst/>
          </a:prstGeom>
          <a:noFill/>
        </p:spPr>
        <p:txBody>
          <a:bodyPr wrap="none" rtlCol="0">
            <a:spAutoFit/>
          </a:bodyPr>
          <a:lstStyle/>
          <a:p>
            <a:pPr algn="ctr"/>
            <a:r>
              <a:rPr lang="en-US" sz="2400" b="1" dirty="0">
                <a:solidFill>
                  <a:srgbClr val="000099"/>
                </a:solidFill>
              </a:rPr>
              <a:t>University Senate Executive Committee</a:t>
            </a:r>
          </a:p>
          <a:p>
            <a:pPr algn="ctr"/>
            <a:r>
              <a:rPr lang="en-US" sz="2400" b="1" dirty="0">
                <a:solidFill>
                  <a:srgbClr val="000099"/>
                </a:solidFill>
              </a:rPr>
              <a:t>Monday, September </a:t>
            </a:r>
            <a:r>
              <a:rPr lang="en-US" sz="2400" b="1" dirty="0" smtClean="0">
                <a:solidFill>
                  <a:srgbClr val="000099"/>
                </a:solidFill>
              </a:rPr>
              <a:t>11, 2017</a:t>
            </a:r>
            <a:endParaRPr lang="en-US" sz="2400" b="1" dirty="0">
              <a:solidFill>
                <a:srgbClr val="000099"/>
              </a:solidFill>
            </a:endParaRPr>
          </a:p>
        </p:txBody>
      </p:sp>
    </p:spTree>
    <p:extLst>
      <p:ext uri="{BB962C8B-B14F-4D97-AF65-F5344CB8AC3E}">
        <p14:creationId xmlns:p14="http://schemas.microsoft.com/office/powerpoint/2010/main" val="375450276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990600"/>
          </a:xfrm>
        </p:spPr>
        <p:txBody>
          <a:bodyPr>
            <a:noAutofit/>
          </a:bodyPr>
          <a:lstStyle/>
          <a:p>
            <a:r>
              <a:rPr lang="en-US" sz="2800" dirty="0">
                <a:solidFill>
                  <a:srgbClr val="0000CC"/>
                </a:solidFill>
              </a:rPr>
              <a:t>University at Albany SUNY Resolution: Incorporating Part-Time and Contingent Faculty in the University Senate </a:t>
            </a:r>
          </a:p>
        </p:txBody>
      </p:sp>
      <p:sp>
        <p:nvSpPr>
          <p:cNvPr id="3" name="Content Placeholder 2"/>
          <p:cNvSpPr>
            <a:spLocks noGrp="1"/>
          </p:cNvSpPr>
          <p:nvPr>
            <p:ph idx="1"/>
          </p:nvPr>
        </p:nvSpPr>
        <p:spPr>
          <a:xfrm>
            <a:off x="228600" y="1219200"/>
            <a:ext cx="8763000" cy="5486400"/>
          </a:xfrm>
        </p:spPr>
        <p:txBody>
          <a:bodyPr>
            <a:normAutofit fontScale="25000" lnSpcReduction="20000"/>
          </a:bodyPr>
          <a:lstStyle/>
          <a:p>
            <a:pPr marL="0" indent="0">
              <a:buNone/>
            </a:pPr>
            <a:r>
              <a:rPr lang="en-US" sz="4800" dirty="0"/>
              <a:t>UNIVERSITY AT ALBANY, STATE UNIVERSITY OF NEW YORK</a:t>
            </a:r>
          </a:p>
          <a:p>
            <a:pPr marL="0" indent="0">
              <a:buNone/>
            </a:pPr>
            <a:r>
              <a:rPr lang="en-US" sz="4800" dirty="0"/>
              <a:t>RESOLUTION: INCORPORATING PART-TIME AND CONTINGENT FACULTY IN THE UNIVERSITY SENATE</a:t>
            </a:r>
          </a:p>
          <a:p>
            <a:pPr marL="0" indent="0">
              <a:buNone/>
            </a:pPr>
            <a:r>
              <a:rPr lang="en-US" sz="4800" dirty="0"/>
              <a:t>Introduced by:	Senators James Collins and Karin Reinhold </a:t>
            </a:r>
            <a:r>
              <a:rPr lang="en-US" sz="4800" dirty="0" smtClean="0"/>
              <a:t>    		Date:  July </a:t>
            </a:r>
            <a:r>
              <a:rPr lang="en-US" sz="4800" dirty="0"/>
              <a:t>17, 2017</a:t>
            </a:r>
          </a:p>
          <a:p>
            <a:pPr marL="0" indent="0">
              <a:buNone/>
            </a:pPr>
            <a:endParaRPr lang="en-US" sz="5600" dirty="0"/>
          </a:p>
          <a:p>
            <a:pPr marL="0" indent="0">
              <a:buNone/>
            </a:pPr>
            <a:r>
              <a:rPr lang="en-US" sz="5600" dirty="0"/>
              <a:t>Whereas the increasing reliance on part-time and contingent academic labor to meet the teaching requirements of North American higher education has reached the point where the majority of academic teaching faculty are on non-tenure track appointments;</a:t>
            </a:r>
          </a:p>
          <a:p>
            <a:pPr marL="0" indent="0">
              <a:buNone/>
            </a:pPr>
            <a:endParaRPr lang="en-US" sz="5600" dirty="0"/>
          </a:p>
          <a:p>
            <a:pPr marL="0" indent="0">
              <a:buNone/>
            </a:pPr>
            <a:r>
              <a:rPr lang="en-US" sz="5600" dirty="0"/>
              <a:t>Whereas these teaching faculty are usually paid very low salaries, suffer from low status and poor working conditions, and are excluded from many forms of shared governance across the U.S. ; </a:t>
            </a:r>
          </a:p>
          <a:p>
            <a:pPr marL="0" indent="0">
              <a:buNone/>
            </a:pPr>
            <a:endParaRPr lang="en-US" sz="5600" dirty="0"/>
          </a:p>
          <a:p>
            <a:pPr marL="0" indent="0">
              <a:buNone/>
            </a:pPr>
            <a:r>
              <a:rPr lang="en-US" sz="5600" dirty="0"/>
              <a:t>Whereas the situation at the University at Albany has been studied by a Provost’s Panel , and by the Albany Chapter of UUP , both of which call for improvements to compensation and benefits and the professional work environment, including the participation of part-time and contingent faculty and staff in departmental, college, and campus governance;</a:t>
            </a:r>
          </a:p>
          <a:p>
            <a:pPr marL="0" indent="0">
              <a:buNone/>
            </a:pPr>
            <a:endParaRPr lang="en-US" sz="5600" dirty="0"/>
          </a:p>
          <a:p>
            <a:pPr marL="0" indent="0">
              <a:buNone/>
            </a:pPr>
            <a:r>
              <a:rPr lang="en-US" sz="5600" dirty="0"/>
              <a:t>Whereas, the SUNY Faculty Senate passed a resolution in Spring 2017, calling on all SUNY campuses to encourage and support part-time and contingent faculty involvement in campus shared governance; </a:t>
            </a:r>
          </a:p>
          <a:p>
            <a:pPr marL="0" indent="0">
              <a:buNone/>
            </a:pPr>
            <a:endParaRPr lang="en-US" sz="4400" dirty="0"/>
          </a:p>
          <a:p>
            <a:pPr marL="0" indent="0">
              <a:buNone/>
            </a:pPr>
            <a:r>
              <a:rPr lang="en-US" sz="7200" dirty="0">
                <a:solidFill>
                  <a:srgbClr val="0000CC"/>
                </a:solidFill>
              </a:rPr>
              <a:t>Be it resolved that the UAlbany University Senate pursue all feasible ways encourage and include part-time and contingent faculty in the work of the Senate, including but not limited to:</a:t>
            </a:r>
          </a:p>
          <a:p>
            <a:pPr marL="0" indent="0">
              <a:buNone/>
            </a:pPr>
            <a:r>
              <a:rPr lang="en-US" sz="7200" dirty="0" smtClean="0">
                <a:solidFill>
                  <a:srgbClr val="0000CC"/>
                </a:solidFill>
              </a:rPr>
              <a:t>   (</a:t>
            </a:r>
            <a:r>
              <a:rPr lang="en-US" sz="7200" dirty="0">
                <a:solidFill>
                  <a:srgbClr val="0000CC"/>
                </a:solidFill>
              </a:rPr>
              <a:t>1</a:t>
            </a:r>
            <a:r>
              <a:rPr lang="en-US" sz="7200" dirty="0" smtClean="0">
                <a:solidFill>
                  <a:srgbClr val="0000CC"/>
                </a:solidFill>
              </a:rPr>
              <a:t>)  encouraging </a:t>
            </a:r>
            <a:r>
              <a:rPr lang="en-US" sz="7200" dirty="0">
                <a:solidFill>
                  <a:srgbClr val="0000CC"/>
                </a:solidFill>
              </a:rPr>
              <a:t>these faculty to </a:t>
            </a:r>
            <a:r>
              <a:rPr lang="en-US" sz="7200" b="1" dirty="0">
                <a:solidFill>
                  <a:srgbClr val="0000CC"/>
                </a:solidFill>
              </a:rPr>
              <a:t>serve</a:t>
            </a:r>
            <a:r>
              <a:rPr lang="en-US" sz="7200" dirty="0">
                <a:solidFill>
                  <a:srgbClr val="0000CC"/>
                </a:solidFill>
              </a:rPr>
              <a:t> on Senate Councils and Committees; </a:t>
            </a:r>
          </a:p>
          <a:p>
            <a:pPr marL="0" indent="0">
              <a:buNone/>
            </a:pPr>
            <a:r>
              <a:rPr lang="en-US" sz="7200" dirty="0" smtClean="0">
                <a:solidFill>
                  <a:srgbClr val="0000CC"/>
                </a:solidFill>
              </a:rPr>
              <a:t>   (</a:t>
            </a:r>
            <a:r>
              <a:rPr lang="en-US" sz="7200" dirty="0">
                <a:solidFill>
                  <a:srgbClr val="0000CC"/>
                </a:solidFill>
              </a:rPr>
              <a:t>2</a:t>
            </a:r>
            <a:r>
              <a:rPr lang="en-US" sz="7200" dirty="0" smtClean="0">
                <a:solidFill>
                  <a:srgbClr val="0000CC"/>
                </a:solidFill>
              </a:rPr>
              <a:t>)  encouraging </a:t>
            </a:r>
            <a:r>
              <a:rPr lang="en-US" sz="7200" dirty="0">
                <a:solidFill>
                  <a:srgbClr val="0000CC"/>
                </a:solidFill>
              </a:rPr>
              <a:t>the administration to provide for service </a:t>
            </a:r>
            <a:r>
              <a:rPr lang="en-US" sz="7200" b="1" dirty="0">
                <a:solidFill>
                  <a:srgbClr val="0000CC"/>
                </a:solidFill>
              </a:rPr>
              <a:t>stipends</a:t>
            </a:r>
            <a:r>
              <a:rPr lang="en-US" sz="7200" dirty="0">
                <a:solidFill>
                  <a:srgbClr val="0000CC"/>
                </a:solidFill>
              </a:rPr>
              <a:t> for such work; and</a:t>
            </a:r>
          </a:p>
          <a:p>
            <a:pPr marL="0" indent="0">
              <a:buNone/>
            </a:pPr>
            <a:r>
              <a:rPr lang="en-US" sz="7200" dirty="0" smtClean="0">
                <a:solidFill>
                  <a:srgbClr val="0000CC"/>
                </a:solidFill>
              </a:rPr>
              <a:t>   (3)  amending </a:t>
            </a:r>
            <a:r>
              <a:rPr lang="en-US" sz="7200" dirty="0">
                <a:solidFill>
                  <a:srgbClr val="0000CC"/>
                </a:solidFill>
              </a:rPr>
              <a:t>the Faculty Bylaws to </a:t>
            </a:r>
            <a:r>
              <a:rPr lang="en-US" sz="7200" b="1" dirty="0">
                <a:solidFill>
                  <a:srgbClr val="0000CC"/>
                </a:solidFill>
              </a:rPr>
              <a:t>grant voting faculty status to part-time faculty and staff. </a:t>
            </a:r>
          </a:p>
          <a:p>
            <a:pPr marL="0" indent="0">
              <a:buNone/>
            </a:pPr>
            <a:endParaRPr lang="en-US" dirty="0"/>
          </a:p>
        </p:txBody>
      </p:sp>
    </p:spTree>
    <p:extLst>
      <p:ext uri="{BB962C8B-B14F-4D97-AF65-F5344CB8AC3E}">
        <p14:creationId xmlns:p14="http://schemas.microsoft.com/office/powerpoint/2010/main" val="33161667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1897274" cy="707886"/>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r>
              <a:rPr lang="en-US" sz="2400" b="1" dirty="0" smtClean="0">
                <a:solidFill>
                  <a:srgbClr val="0000CC"/>
                </a:solidFill>
              </a:rPr>
              <a:t>Adjournment</a:t>
            </a:r>
          </a:p>
        </p:txBody>
      </p:sp>
      <p:sp>
        <p:nvSpPr>
          <p:cNvPr id="7" name="TextBox 6"/>
          <p:cNvSpPr txBox="1"/>
          <p:nvPr/>
        </p:nvSpPr>
        <p:spPr>
          <a:xfrm>
            <a:off x="1852618" y="15240"/>
            <a:ext cx="5212785" cy="830997"/>
          </a:xfrm>
          <a:prstGeom prst="rect">
            <a:avLst/>
          </a:prstGeom>
          <a:noFill/>
        </p:spPr>
        <p:txBody>
          <a:bodyPr wrap="none" rtlCol="0">
            <a:spAutoFit/>
          </a:bodyPr>
          <a:lstStyle/>
          <a:p>
            <a:pPr algn="ctr"/>
            <a:r>
              <a:rPr lang="en-US" sz="2400" b="1" dirty="0">
                <a:solidFill>
                  <a:srgbClr val="000099"/>
                </a:solidFill>
              </a:rPr>
              <a:t>University Senate Executive </a:t>
            </a:r>
            <a:r>
              <a:rPr lang="en-US" sz="2400" b="1" dirty="0" smtClean="0">
                <a:solidFill>
                  <a:srgbClr val="000099"/>
                </a:solidFill>
              </a:rPr>
              <a:t>Committee</a:t>
            </a:r>
          </a:p>
          <a:p>
            <a:pPr algn="ctr"/>
            <a:r>
              <a:rPr lang="en-US" sz="2400" b="1" dirty="0" smtClean="0">
                <a:solidFill>
                  <a:srgbClr val="000099"/>
                </a:solidFill>
              </a:rPr>
              <a:t>September 11, </a:t>
            </a:r>
            <a:r>
              <a:rPr lang="en-US" sz="2400" b="1" dirty="0">
                <a:solidFill>
                  <a:srgbClr val="000099"/>
                </a:solidFill>
              </a:rPr>
              <a:t>2016</a:t>
            </a:r>
          </a:p>
        </p:txBody>
      </p:sp>
    </p:spTree>
    <p:extLst>
      <p:ext uri="{BB962C8B-B14F-4D97-AF65-F5344CB8AC3E}">
        <p14:creationId xmlns:p14="http://schemas.microsoft.com/office/powerpoint/2010/main" val="53301389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23361"/>
            <a:ext cx="5577189" cy="369332"/>
          </a:xfrm>
          <a:prstGeom prst="rect">
            <a:avLst/>
          </a:prstGeom>
          <a:noFill/>
        </p:spPr>
        <p:txBody>
          <a:bodyPr wrap="square" rtlCol="0">
            <a:spAutoFit/>
          </a:bodyPr>
          <a:lstStyle/>
          <a:p>
            <a:r>
              <a:rPr lang="en-US" b="1" dirty="0" smtClean="0">
                <a:solidFill>
                  <a:srgbClr val="0000CC"/>
                </a:solidFill>
              </a:rPr>
              <a:t>Senate Past Chair’s Report – </a:t>
            </a:r>
            <a:r>
              <a:rPr lang="en-US" dirty="0" smtClean="0">
                <a:solidFill>
                  <a:srgbClr val="0000CC"/>
                </a:solidFill>
              </a:rPr>
              <a:t>James Collins (1 of </a:t>
            </a:r>
            <a:r>
              <a:rPr lang="en-US" dirty="0">
                <a:solidFill>
                  <a:srgbClr val="0000CC"/>
                </a:solidFill>
              </a:rPr>
              <a:t>3</a:t>
            </a:r>
            <a:r>
              <a:rPr lang="en-US" dirty="0" smtClean="0">
                <a:solidFill>
                  <a:srgbClr val="0000CC"/>
                </a:solidFill>
              </a:rPr>
              <a:t>)</a:t>
            </a:r>
            <a:endParaRPr lang="en-US" sz="1600" dirty="0" smtClean="0">
              <a:solidFill>
                <a:srgbClr val="0000CC"/>
              </a:solidFill>
            </a:endParaRPr>
          </a:p>
        </p:txBody>
      </p:sp>
      <p:sp>
        <p:nvSpPr>
          <p:cNvPr id="2" name="TextBox 1"/>
          <p:cNvSpPr txBox="1"/>
          <p:nvPr/>
        </p:nvSpPr>
        <p:spPr>
          <a:xfrm>
            <a:off x="468668" y="609600"/>
            <a:ext cx="8370532" cy="6463309"/>
          </a:xfrm>
          <a:prstGeom prst="rect">
            <a:avLst/>
          </a:prstGeom>
          <a:noFill/>
        </p:spPr>
        <p:txBody>
          <a:bodyPr wrap="square" rtlCol="0">
            <a:spAutoFit/>
          </a:bodyPr>
          <a:lstStyle/>
          <a:p>
            <a:pPr lvl="0"/>
            <a:r>
              <a:rPr lang="en-US" b="1" dirty="0" smtClean="0">
                <a:solidFill>
                  <a:srgbClr val="0000CC"/>
                </a:solidFill>
              </a:rPr>
              <a:t>Informational</a:t>
            </a:r>
          </a:p>
          <a:p>
            <a:pPr lvl="0"/>
            <a:endParaRPr lang="en-US" b="1" dirty="0" smtClean="0">
              <a:solidFill>
                <a:srgbClr val="0000CC"/>
              </a:solidFill>
            </a:endParaRPr>
          </a:p>
          <a:p>
            <a:pPr lvl="0"/>
            <a:r>
              <a:rPr lang="en-US" dirty="0"/>
              <a:t>In May, Chair Collins met several times with Vice Chair Reinhold and Secretary </a:t>
            </a:r>
            <a:r>
              <a:rPr lang="en-US" dirty="0" err="1"/>
              <a:t>Poelhmann</a:t>
            </a:r>
            <a:r>
              <a:rPr lang="en-US" dirty="0"/>
              <a:t> to schedule and convene meetings of Senate Councils and Committee in order that they might elect their Chairs for 2017-18</a:t>
            </a:r>
            <a:r>
              <a:rPr lang="en-US" dirty="0" smtClean="0"/>
              <a:t>.</a:t>
            </a:r>
          </a:p>
          <a:p>
            <a:pPr lvl="0"/>
            <a:endParaRPr lang="en-US" dirty="0"/>
          </a:p>
          <a:p>
            <a:pPr lvl="0"/>
            <a:r>
              <a:rPr lang="en-US" dirty="0"/>
              <a:t>In June, Chair Collins had several discussions with the Karin Reinhold, Chair of Governance, Christian </a:t>
            </a:r>
            <a:r>
              <a:rPr lang="en-US" dirty="0" err="1"/>
              <a:t>Poehlmann</a:t>
            </a:r>
            <a:r>
              <a:rPr lang="en-US" dirty="0"/>
              <a:t>, Senate Secretary, James Mower, Incoming Vice Chair of the Senate, and Chris Moore, member of the Governance Council, on ways to improve the transmission of Council procedures and records. Following a recommendation from Chris Moore, Group Drives will be established for all Senate Councils and Committees, so that incoming chairs may have ready access to previous records, in addition to the descriptions of Council procedures that were compiled in 2016-2017. </a:t>
            </a:r>
            <a:endParaRPr lang="en-US" dirty="0" smtClean="0"/>
          </a:p>
          <a:p>
            <a:pPr lvl="0"/>
            <a:endParaRPr lang="en-US" dirty="0"/>
          </a:p>
          <a:p>
            <a:pPr lvl="0"/>
            <a:r>
              <a:rPr lang="en-US" dirty="0"/>
              <a:t>On June 19, Chair Collins arranged a meeting between Senate Officers and newly-elected UUP officers, in order to discuss shared concerns and priorities. Among the concerns discussed were the efforts in various schools and colleges unilaterally to increase faculty workload; among the priorities were enabling the fullest participation of Part-Time Academics Instructors in the life of the University, including especially their participation in the University Senate.</a:t>
            </a:r>
          </a:p>
          <a:p>
            <a:pPr lvl="0"/>
            <a:endParaRPr lang="en-US" b="1" dirty="0" smtClean="0">
              <a:solidFill>
                <a:srgbClr val="0000CC"/>
              </a:solidFill>
            </a:endParaRPr>
          </a:p>
          <a:p>
            <a:pPr lvl="0"/>
            <a:endParaRPr lang="en-US" dirty="0">
              <a:solidFill>
                <a:srgbClr val="0000CC"/>
              </a:solidFill>
            </a:endParaRPr>
          </a:p>
        </p:txBody>
      </p:sp>
    </p:spTree>
    <p:extLst>
      <p:ext uri="{BB962C8B-B14F-4D97-AF65-F5344CB8AC3E}">
        <p14:creationId xmlns:p14="http://schemas.microsoft.com/office/powerpoint/2010/main" val="274303643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2610" y="480310"/>
            <a:ext cx="5272389" cy="369332"/>
          </a:xfrm>
          <a:prstGeom prst="rect">
            <a:avLst/>
          </a:prstGeom>
          <a:noFill/>
        </p:spPr>
        <p:txBody>
          <a:bodyPr wrap="square" rtlCol="0">
            <a:spAutoFit/>
          </a:bodyPr>
          <a:lstStyle/>
          <a:p>
            <a:r>
              <a:rPr lang="en-US" b="1" dirty="0">
                <a:solidFill>
                  <a:srgbClr val="0000CC"/>
                </a:solidFill>
              </a:rPr>
              <a:t>Senate Chair’s Report – </a:t>
            </a:r>
            <a:r>
              <a:rPr lang="en-US" dirty="0">
                <a:solidFill>
                  <a:srgbClr val="0000CC"/>
                </a:solidFill>
              </a:rPr>
              <a:t>James Collins </a:t>
            </a:r>
            <a:r>
              <a:rPr lang="en-US" dirty="0" smtClean="0">
                <a:solidFill>
                  <a:srgbClr val="0000CC"/>
                </a:solidFill>
              </a:rPr>
              <a:t>(2 </a:t>
            </a:r>
            <a:r>
              <a:rPr lang="en-US" dirty="0">
                <a:solidFill>
                  <a:srgbClr val="0000CC"/>
                </a:solidFill>
              </a:rPr>
              <a:t>of 3</a:t>
            </a:r>
            <a:r>
              <a:rPr lang="en-US" dirty="0" smtClean="0">
                <a:solidFill>
                  <a:srgbClr val="0000CC"/>
                </a:solidFill>
              </a:rPr>
              <a:t>)</a:t>
            </a:r>
            <a:endParaRPr lang="en-US" sz="1600" dirty="0">
              <a:solidFill>
                <a:srgbClr val="0000CC"/>
              </a:solidFill>
            </a:endParaRPr>
          </a:p>
        </p:txBody>
      </p:sp>
      <p:sp>
        <p:nvSpPr>
          <p:cNvPr id="2" name="TextBox 1"/>
          <p:cNvSpPr txBox="1"/>
          <p:nvPr/>
        </p:nvSpPr>
        <p:spPr>
          <a:xfrm>
            <a:off x="468668" y="914400"/>
            <a:ext cx="8000999" cy="5632312"/>
          </a:xfrm>
          <a:prstGeom prst="rect">
            <a:avLst/>
          </a:prstGeom>
          <a:noFill/>
        </p:spPr>
        <p:txBody>
          <a:bodyPr wrap="square" rtlCol="0">
            <a:spAutoFit/>
          </a:bodyPr>
          <a:lstStyle/>
          <a:p>
            <a:pPr lvl="0"/>
            <a:r>
              <a:rPr lang="en-US" dirty="0"/>
              <a:t>In late June and early July, Chair Collins and Vice Chair Karin Reinhold prepared and circulated to the SEC and Senate a draft resolution calling for greater supporting and inclusion of Part-Time Academic Faculty in the University Senate. </a:t>
            </a:r>
          </a:p>
          <a:p>
            <a:endParaRPr lang="en-US" b="1" dirty="0" smtClean="0">
              <a:solidFill>
                <a:srgbClr val="0000CC"/>
              </a:solidFill>
            </a:endParaRPr>
          </a:p>
          <a:p>
            <a:pPr lvl="0"/>
            <a:r>
              <a:rPr lang="en-US" dirty="0"/>
              <a:t>On July 11 and August 23, Chair Collins, Vice Chair Reinhold, Immediate Past Chair Cynthia Fox and Incoming Vice Chair James Mower met with the Interim Provost and Chief of staff for a regularly scheduled Campus Governance Leaders meetings. Among the issues discussed were improvements to the Senate website, Senate participation in the assessment of Administrative Units, reports of administrative efforts to increase faculty (teaching) workload, and support for the Senate, including the participation of Part-Time Academic Faculty in the University Senate</a:t>
            </a:r>
            <a:r>
              <a:rPr lang="en-US" dirty="0" smtClean="0"/>
              <a:t>.</a:t>
            </a:r>
          </a:p>
          <a:p>
            <a:pPr lvl="0"/>
            <a:r>
              <a:rPr lang="en-US" dirty="0" smtClean="0"/>
              <a:t> </a:t>
            </a:r>
            <a:endParaRPr lang="en-US" dirty="0"/>
          </a:p>
          <a:p>
            <a:pPr lvl="0"/>
            <a:r>
              <a:rPr lang="en-US" dirty="0"/>
              <a:t>On July 24, Chair Collins, Vice Chair Reinhold, Immediate Past Chair Cynthia Fox and Incoming Vice Chair James Mower met with incoming President Rodriquez to discuss shared governance at the University, including (a) the Senate leaders’ position that it is important to have a faculty voice in the assessment of administrative units, including the academic units, and (b) </a:t>
            </a:r>
            <a:r>
              <a:rPr lang="en-US" dirty="0" err="1"/>
              <a:t>UAlbany’s</a:t>
            </a:r>
            <a:r>
              <a:rPr lang="en-US" dirty="0"/>
              <a:t> history of collaborative Administrative, Senate, and Union collaborative efforts to improve the conditions of Contingent and Part-Time faculty at the University. </a:t>
            </a:r>
          </a:p>
          <a:p>
            <a:endParaRPr lang="en-US" b="1" dirty="0" smtClean="0">
              <a:solidFill>
                <a:srgbClr val="0000CC"/>
              </a:solidFill>
            </a:endParaRPr>
          </a:p>
        </p:txBody>
      </p:sp>
    </p:spTree>
    <p:extLst>
      <p:ext uri="{BB962C8B-B14F-4D97-AF65-F5344CB8AC3E}">
        <p14:creationId xmlns:p14="http://schemas.microsoft.com/office/powerpoint/2010/main" val="381108799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2610" y="480310"/>
            <a:ext cx="5272389" cy="369332"/>
          </a:xfrm>
          <a:prstGeom prst="rect">
            <a:avLst/>
          </a:prstGeom>
          <a:noFill/>
        </p:spPr>
        <p:txBody>
          <a:bodyPr wrap="square" rtlCol="0">
            <a:spAutoFit/>
          </a:bodyPr>
          <a:lstStyle/>
          <a:p>
            <a:r>
              <a:rPr lang="en-US" b="1" dirty="0">
                <a:solidFill>
                  <a:srgbClr val="0000CC"/>
                </a:solidFill>
              </a:rPr>
              <a:t>Senate Chair’s Report – </a:t>
            </a:r>
            <a:r>
              <a:rPr lang="en-US" dirty="0">
                <a:solidFill>
                  <a:srgbClr val="0000CC"/>
                </a:solidFill>
              </a:rPr>
              <a:t>James Collins </a:t>
            </a:r>
            <a:r>
              <a:rPr lang="en-US" dirty="0" smtClean="0">
                <a:solidFill>
                  <a:srgbClr val="0000CC"/>
                </a:solidFill>
              </a:rPr>
              <a:t>(3 </a:t>
            </a:r>
            <a:r>
              <a:rPr lang="en-US" dirty="0">
                <a:solidFill>
                  <a:srgbClr val="0000CC"/>
                </a:solidFill>
              </a:rPr>
              <a:t>of </a:t>
            </a:r>
            <a:r>
              <a:rPr lang="en-US" dirty="0" smtClean="0">
                <a:solidFill>
                  <a:srgbClr val="0000CC"/>
                </a:solidFill>
              </a:rPr>
              <a:t>5)</a:t>
            </a:r>
            <a:endParaRPr lang="en-US" sz="1600" dirty="0">
              <a:solidFill>
                <a:srgbClr val="0000CC"/>
              </a:solidFill>
            </a:endParaRPr>
          </a:p>
        </p:txBody>
      </p:sp>
      <p:sp>
        <p:nvSpPr>
          <p:cNvPr id="3" name="Rectangle 2"/>
          <p:cNvSpPr/>
          <p:nvPr/>
        </p:nvSpPr>
        <p:spPr>
          <a:xfrm>
            <a:off x="533400" y="1066800"/>
            <a:ext cx="8305800" cy="3970318"/>
          </a:xfrm>
          <a:prstGeom prst="rect">
            <a:avLst/>
          </a:prstGeom>
        </p:spPr>
        <p:txBody>
          <a:bodyPr wrap="square">
            <a:spAutoFit/>
          </a:bodyPr>
          <a:lstStyle/>
          <a:p>
            <a:pPr lvl="0"/>
            <a:r>
              <a:rPr lang="en-US" b="1" dirty="0">
                <a:solidFill>
                  <a:srgbClr val="0000CC"/>
                </a:solidFill>
              </a:rPr>
              <a:t>Actions taken</a:t>
            </a:r>
          </a:p>
          <a:p>
            <a:pPr lvl="1"/>
            <a:r>
              <a:rPr lang="en-US" dirty="0"/>
              <a:t>On May 4 and 8, sent to President Stellar Senate several Bills, which were approved:</a:t>
            </a:r>
          </a:p>
          <a:p>
            <a:pPr marL="1314450" lvl="2" indent="-400050">
              <a:buFont typeface="+mj-lt"/>
              <a:buAutoNum type="romanLcPeriod"/>
            </a:pPr>
            <a:r>
              <a:rPr lang="en-US" dirty="0"/>
              <a:t>Bill 1617-03: PROPOSAL TO ESTABLISH B.A. / M.I.A. PROGRAMS, approved on May 9, </a:t>
            </a:r>
          </a:p>
          <a:p>
            <a:pPr marL="1314450" lvl="2" indent="-400050">
              <a:buFont typeface="+mj-lt"/>
              <a:buAutoNum type="romanLcPeriod"/>
            </a:pPr>
            <a:r>
              <a:rPr lang="en-US" dirty="0"/>
              <a:t> Senate Bill Senate Bill 1617-04: PROPOSAL TO ESTABLISH AN M.S. IN DATA SCIENCE, approved on May 9; </a:t>
            </a:r>
          </a:p>
          <a:p>
            <a:pPr marL="1314450" lvl="2" indent="-400050">
              <a:buFont typeface="+mj-lt"/>
              <a:buAutoNum type="romanLcPeriod"/>
            </a:pPr>
            <a:r>
              <a:rPr lang="en-US" dirty="0"/>
              <a:t>Senate Bill 1617-05 PROPOSAL TO ESTABLISH A GRADUATE CERTIFICATE PROGRAM IN COMMUNITY COLLEGE LEADERSHIP, approved on May 9</a:t>
            </a:r>
          </a:p>
          <a:p>
            <a:pPr marL="1314450" lvl="2" indent="-400050">
              <a:buFont typeface="+mj-lt"/>
              <a:buAutoNum type="romanLcPeriod"/>
            </a:pPr>
            <a:r>
              <a:rPr lang="en-US" dirty="0"/>
              <a:t>Senate Bill 1617-06 PROPOSAL TO CREATE MINOR IN LEADERSHIP (SOE), approved on May </a:t>
            </a:r>
            <a:r>
              <a:rPr lang="en-US" dirty="0" smtClean="0"/>
              <a:t>9</a:t>
            </a:r>
          </a:p>
          <a:p>
            <a:pPr lvl="2"/>
            <a:endParaRPr lang="en-US" dirty="0"/>
          </a:p>
          <a:p>
            <a:pPr lvl="1"/>
            <a:r>
              <a:rPr lang="en-US" dirty="0"/>
              <a:t>On June 22, appointed Professor </a:t>
            </a:r>
            <a:r>
              <a:rPr lang="en-US" dirty="0" err="1"/>
              <a:t>Joette-Stefl</a:t>
            </a:r>
            <a:r>
              <a:rPr lang="en-US" dirty="0"/>
              <a:t> Mabry to the Administrative Assessment Advisory Committee </a:t>
            </a:r>
          </a:p>
        </p:txBody>
      </p:sp>
    </p:spTree>
    <p:extLst>
      <p:ext uri="{BB962C8B-B14F-4D97-AF65-F5344CB8AC3E}">
        <p14:creationId xmlns:p14="http://schemas.microsoft.com/office/powerpoint/2010/main" val="159140597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2610" y="480310"/>
            <a:ext cx="5272389" cy="369332"/>
          </a:xfrm>
          <a:prstGeom prst="rect">
            <a:avLst/>
          </a:prstGeom>
          <a:noFill/>
        </p:spPr>
        <p:txBody>
          <a:bodyPr wrap="square" rtlCol="0">
            <a:spAutoFit/>
          </a:bodyPr>
          <a:lstStyle/>
          <a:p>
            <a:r>
              <a:rPr lang="en-US" b="1" dirty="0">
                <a:solidFill>
                  <a:srgbClr val="0000CC"/>
                </a:solidFill>
              </a:rPr>
              <a:t>Senate Chair’s Report – </a:t>
            </a:r>
            <a:r>
              <a:rPr lang="en-US" dirty="0" smtClean="0">
                <a:solidFill>
                  <a:srgbClr val="0000CC"/>
                </a:solidFill>
              </a:rPr>
              <a:t>Karin Reinhold (1 of 2)</a:t>
            </a:r>
            <a:endParaRPr lang="en-US" sz="1600" dirty="0">
              <a:solidFill>
                <a:srgbClr val="0000CC"/>
              </a:solidFill>
            </a:endParaRPr>
          </a:p>
        </p:txBody>
      </p:sp>
      <p:sp>
        <p:nvSpPr>
          <p:cNvPr id="3" name="Rectangle 2"/>
          <p:cNvSpPr/>
          <p:nvPr/>
        </p:nvSpPr>
        <p:spPr>
          <a:xfrm>
            <a:off x="533400" y="1066800"/>
            <a:ext cx="8305800" cy="5355313"/>
          </a:xfrm>
          <a:prstGeom prst="rect">
            <a:avLst/>
          </a:prstGeom>
        </p:spPr>
        <p:txBody>
          <a:bodyPr wrap="square">
            <a:spAutoFit/>
          </a:bodyPr>
          <a:lstStyle/>
          <a:p>
            <a:pPr lvl="0"/>
            <a:r>
              <a:rPr lang="en-US" b="1" dirty="0" smtClean="0">
                <a:solidFill>
                  <a:srgbClr val="0000CC"/>
                </a:solidFill>
              </a:rPr>
              <a:t>Informational</a:t>
            </a:r>
          </a:p>
          <a:p>
            <a:pPr marL="285750" lvl="0" indent="-285750">
              <a:buFont typeface="Arial"/>
              <a:buChar char="•"/>
            </a:pPr>
            <a:r>
              <a:rPr lang="en-US" b="1" dirty="0" smtClean="0"/>
              <a:t>Petition for increased participation of contingent faculty on the Senate</a:t>
            </a:r>
            <a:endParaRPr lang="en-US" b="1" dirty="0"/>
          </a:p>
          <a:p>
            <a:pPr lvl="0"/>
            <a:endParaRPr lang="en-US" b="1" dirty="0" smtClean="0">
              <a:solidFill>
                <a:srgbClr val="0000CC"/>
              </a:solidFill>
            </a:endParaRPr>
          </a:p>
          <a:p>
            <a:pPr lvl="0"/>
            <a:r>
              <a:rPr lang="en-US" b="1" dirty="0" smtClean="0">
                <a:solidFill>
                  <a:srgbClr val="0000CC"/>
                </a:solidFill>
              </a:rPr>
              <a:t>Actions taken</a:t>
            </a:r>
          </a:p>
          <a:p>
            <a:endParaRPr lang="en-US" dirty="0" smtClean="0"/>
          </a:p>
          <a:p>
            <a:pPr marL="285750" indent="-285750">
              <a:buFont typeface="Arial"/>
              <a:buChar char="•"/>
            </a:pPr>
            <a:r>
              <a:rPr lang="en-US" dirty="0" smtClean="0"/>
              <a:t>Appointments </a:t>
            </a:r>
            <a:r>
              <a:rPr lang="en-US" dirty="0"/>
              <a:t>of Senate representatives to the Assessment Advisory Committee</a:t>
            </a:r>
            <a:r>
              <a:rPr lang="en-US" dirty="0" smtClean="0"/>
              <a:t>:</a:t>
            </a:r>
          </a:p>
          <a:p>
            <a:pPr marL="742950" lvl="1" indent="-285750">
              <a:buFont typeface="Arial"/>
              <a:buChar char="•"/>
            </a:pPr>
            <a:r>
              <a:rPr lang="en-US" dirty="0" smtClean="0"/>
              <a:t> </a:t>
            </a:r>
            <a:r>
              <a:rPr lang="en-US" dirty="0"/>
              <a:t>Penny NG from CAA, </a:t>
            </a:r>
            <a:endParaRPr lang="en-US" dirty="0" smtClean="0"/>
          </a:p>
          <a:p>
            <a:pPr marL="742950" lvl="1" indent="-285750">
              <a:buFont typeface="Arial"/>
              <a:buChar char="•"/>
            </a:pPr>
            <a:r>
              <a:rPr lang="en-US" dirty="0" err="1" smtClean="0"/>
              <a:t>Ilka</a:t>
            </a:r>
            <a:r>
              <a:rPr lang="en-US" dirty="0" smtClean="0"/>
              <a:t> </a:t>
            </a:r>
            <a:r>
              <a:rPr lang="en-US" dirty="0" err="1"/>
              <a:t>Kressner</a:t>
            </a:r>
            <a:r>
              <a:rPr lang="en-US" dirty="0"/>
              <a:t> from GOV </a:t>
            </a:r>
            <a:r>
              <a:rPr lang="en-US" dirty="0" smtClean="0"/>
              <a:t> </a:t>
            </a:r>
          </a:p>
          <a:p>
            <a:pPr marL="742950" lvl="1" indent="-285750">
              <a:buFont typeface="Arial"/>
              <a:buChar char="•"/>
            </a:pPr>
            <a:r>
              <a:rPr lang="en-US" dirty="0" err="1" smtClean="0"/>
              <a:t>Joette</a:t>
            </a:r>
            <a:r>
              <a:rPr lang="en-US" dirty="0" smtClean="0"/>
              <a:t> </a:t>
            </a:r>
            <a:r>
              <a:rPr lang="en-US" dirty="0" err="1"/>
              <a:t>Stefl</a:t>
            </a:r>
            <a:r>
              <a:rPr lang="en-US" dirty="0"/>
              <a:t>-Mabry from UPPC.</a:t>
            </a:r>
          </a:p>
          <a:p>
            <a:r>
              <a:rPr lang="en-US" dirty="0"/>
              <a:t> </a:t>
            </a:r>
          </a:p>
          <a:p>
            <a:r>
              <a:rPr lang="en-US" b="1" dirty="0">
                <a:solidFill>
                  <a:srgbClr val="0000CC"/>
                </a:solidFill>
              </a:rPr>
              <a:t>Recommendations for actions</a:t>
            </a:r>
          </a:p>
          <a:p>
            <a:r>
              <a:rPr lang="en-US" b="1" dirty="0">
                <a:solidFill>
                  <a:srgbClr val="0000CC"/>
                </a:solidFill>
              </a:rPr>
              <a:t> </a:t>
            </a:r>
          </a:p>
          <a:p>
            <a:pPr marL="285750" indent="-285750">
              <a:buFont typeface="Arial"/>
              <a:buChar char="•"/>
            </a:pPr>
            <a:r>
              <a:rPr lang="en-US" dirty="0"/>
              <a:t>Council and standing committee’s chairs review the shared governance website page for their council/standing committee, become familiar with posting calendar, minutes and agenda on the website &amp; prepare news and updates as appropriate.</a:t>
            </a:r>
          </a:p>
          <a:p>
            <a:pPr marL="285750" indent="-285750">
              <a:buFont typeface="Arial"/>
              <a:buChar char="•"/>
            </a:pPr>
            <a:endParaRPr lang="en-US" dirty="0"/>
          </a:p>
          <a:p>
            <a:pPr marL="285750" indent="-285750">
              <a:buFont typeface="Arial"/>
              <a:buChar char="•"/>
            </a:pPr>
            <a:r>
              <a:rPr lang="en-US" dirty="0"/>
              <a:t>Global Distinction </a:t>
            </a:r>
            <a:r>
              <a:rPr lang="en-US" dirty="0" smtClean="0"/>
              <a:t>proposal </a:t>
            </a:r>
            <a:r>
              <a:rPr lang="en-US" dirty="0"/>
              <a:t>was sent to UPPC for endorsement.</a:t>
            </a:r>
          </a:p>
          <a:p>
            <a:pPr lvl="0"/>
            <a:endParaRPr lang="en-US" b="1" dirty="0" smtClean="0">
              <a:solidFill>
                <a:srgbClr val="0000CC"/>
              </a:solidFill>
            </a:endParaRPr>
          </a:p>
          <a:p>
            <a:pPr lvl="0"/>
            <a:endParaRPr lang="en-US" b="1" dirty="0">
              <a:solidFill>
                <a:srgbClr val="0000CC"/>
              </a:solidFill>
            </a:endParaRPr>
          </a:p>
        </p:txBody>
      </p:sp>
    </p:spTree>
    <p:extLst>
      <p:ext uri="{BB962C8B-B14F-4D97-AF65-F5344CB8AC3E}">
        <p14:creationId xmlns:p14="http://schemas.microsoft.com/office/powerpoint/2010/main" val="95153677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2610" y="480310"/>
            <a:ext cx="5272389" cy="369332"/>
          </a:xfrm>
          <a:prstGeom prst="rect">
            <a:avLst/>
          </a:prstGeom>
          <a:noFill/>
        </p:spPr>
        <p:txBody>
          <a:bodyPr wrap="square" rtlCol="0">
            <a:spAutoFit/>
          </a:bodyPr>
          <a:lstStyle/>
          <a:p>
            <a:r>
              <a:rPr lang="en-US" b="1" dirty="0">
                <a:solidFill>
                  <a:srgbClr val="0000CC"/>
                </a:solidFill>
              </a:rPr>
              <a:t>Senate Chair’s Report – </a:t>
            </a:r>
            <a:r>
              <a:rPr lang="en-US" dirty="0" smtClean="0">
                <a:solidFill>
                  <a:srgbClr val="0000CC"/>
                </a:solidFill>
              </a:rPr>
              <a:t>Karin Reinhold (</a:t>
            </a:r>
            <a:r>
              <a:rPr lang="en-US" dirty="0">
                <a:solidFill>
                  <a:srgbClr val="0000CC"/>
                </a:solidFill>
              </a:rPr>
              <a:t>2</a:t>
            </a:r>
            <a:r>
              <a:rPr lang="en-US" dirty="0" smtClean="0">
                <a:solidFill>
                  <a:srgbClr val="0000CC"/>
                </a:solidFill>
              </a:rPr>
              <a:t> of 2)</a:t>
            </a:r>
            <a:endParaRPr lang="en-US" sz="1600" dirty="0">
              <a:solidFill>
                <a:srgbClr val="0000CC"/>
              </a:solidFill>
            </a:endParaRPr>
          </a:p>
        </p:txBody>
      </p:sp>
      <p:sp>
        <p:nvSpPr>
          <p:cNvPr id="3" name="Rectangle 2"/>
          <p:cNvSpPr/>
          <p:nvPr/>
        </p:nvSpPr>
        <p:spPr>
          <a:xfrm>
            <a:off x="533400" y="1066800"/>
            <a:ext cx="8305800" cy="3693319"/>
          </a:xfrm>
          <a:prstGeom prst="rect">
            <a:avLst/>
          </a:prstGeom>
        </p:spPr>
        <p:txBody>
          <a:bodyPr wrap="square">
            <a:spAutoFit/>
          </a:bodyPr>
          <a:lstStyle/>
          <a:p>
            <a:pPr lvl="0"/>
            <a:r>
              <a:rPr lang="en-US" b="1" dirty="0" smtClean="0">
                <a:solidFill>
                  <a:srgbClr val="0000CC"/>
                </a:solidFill>
              </a:rPr>
              <a:t>Announcements</a:t>
            </a:r>
          </a:p>
          <a:p>
            <a:pPr marL="285750" indent="-285750">
              <a:buFont typeface="Arial"/>
              <a:buChar char="•"/>
            </a:pPr>
            <a:r>
              <a:rPr lang="en-US" dirty="0"/>
              <a:t>SUNY Senate President Gwen Kay will visit SEC on Oct 2</a:t>
            </a:r>
            <a:r>
              <a:rPr lang="en-US" baseline="30000" dirty="0"/>
              <a:t>nd</a:t>
            </a:r>
            <a:r>
              <a:rPr lang="en-US" dirty="0"/>
              <a:t> and the Senate on Oct 16</a:t>
            </a:r>
            <a:r>
              <a:rPr lang="en-US" baseline="30000" dirty="0"/>
              <a:t>th</a:t>
            </a:r>
            <a:r>
              <a:rPr lang="en-US" dirty="0"/>
              <a:t>. </a:t>
            </a:r>
          </a:p>
          <a:p>
            <a:endParaRPr lang="en-US" dirty="0"/>
          </a:p>
          <a:p>
            <a:pPr marL="285750" indent="-285750">
              <a:buFont typeface="Arial"/>
              <a:buChar char="•"/>
            </a:pPr>
            <a:r>
              <a:rPr lang="en-US" u="sng" dirty="0"/>
              <a:t>2017 SUNY Diversity Conference: Engaging Equity, Diversity and Inclusivity in the Classroom, Campus and Community</a:t>
            </a:r>
            <a:r>
              <a:rPr lang="en-US" dirty="0"/>
              <a:t>, 29 Nov - 1 Dec.</a:t>
            </a:r>
          </a:p>
          <a:p>
            <a:endParaRPr lang="en-US" dirty="0"/>
          </a:p>
          <a:p>
            <a:pPr marL="285750" indent="-285750">
              <a:buFont typeface="Arial"/>
              <a:buChar char="•"/>
            </a:pPr>
            <a:r>
              <a:rPr lang="en-US" dirty="0"/>
              <a:t>SUNY Undergraduate Research Symposium 2018: Friday, April 20 at Oneonta, and Saturday, April 21 at Monroe County Community College. UFS supports this opportunity for students across the SUNY system to come together and display, talk about, demonstrate and/or perform their research and scholarly activity.</a:t>
            </a:r>
          </a:p>
          <a:p>
            <a:pPr marL="285750" lvl="0" indent="-285750">
              <a:buFont typeface="Arial"/>
              <a:buChar char="•"/>
            </a:pPr>
            <a:endParaRPr lang="en-US" b="1" dirty="0" smtClean="0">
              <a:solidFill>
                <a:srgbClr val="0000CC"/>
              </a:solidFill>
            </a:endParaRPr>
          </a:p>
          <a:p>
            <a:pPr lvl="0"/>
            <a:endParaRPr lang="en-US" b="1" dirty="0">
              <a:solidFill>
                <a:srgbClr val="0000CC"/>
              </a:solidFill>
            </a:endParaRPr>
          </a:p>
        </p:txBody>
      </p:sp>
    </p:spTree>
    <p:extLst>
      <p:ext uri="{BB962C8B-B14F-4D97-AF65-F5344CB8AC3E}">
        <p14:creationId xmlns:p14="http://schemas.microsoft.com/office/powerpoint/2010/main" val="118246003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685800"/>
            <a:ext cx="6918369" cy="369332"/>
          </a:xfrm>
          <a:prstGeom prst="rect">
            <a:avLst/>
          </a:prstGeom>
          <a:noFill/>
        </p:spPr>
        <p:txBody>
          <a:bodyPr wrap="none" rtlCol="0">
            <a:spAutoFit/>
          </a:bodyPr>
          <a:lstStyle/>
          <a:p>
            <a:r>
              <a:rPr lang="en-US" b="1" dirty="0" smtClean="0">
                <a:solidFill>
                  <a:srgbClr val="0000CC"/>
                </a:solidFill>
              </a:rPr>
              <a:t>SUNY Senators’ Report – </a:t>
            </a:r>
            <a:r>
              <a:rPr lang="en-US" dirty="0" smtClean="0">
                <a:solidFill>
                  <a:srgbClr val="0000CC"/>
                </a:solidFill>
              </a:rPr>
              <a:t>Diane Hamilton, Walter Little, Latonia Spencer</a:t>
            </a:r>
            <a:endParaRPr lang="en-US" sz="1600" dirty="0" smtClean="0">
              <a:solidFill>
                <a:srgbClr val="0000CC"/>
              </a:solidFill>
            </a:endParaRPr>
          </a:p>
        </p:txBody>
      </p:sp>
      <p:sp>
        <p:nvSpPr>
          <p:cNvPr id="6" name="TextBox 5"/>
          <p:cNvSpPr txBox="1"/>
          <p:nvPr/>
        </p:nvSpPr>
        <p:spPr>
          <a:xfrm>
            <a:off x="457200" y="1295400"/>
            <a:ext cx="8229600" cy="4524316"/>
          </a:xfrm>
          <a:prstGeom prst="rect">
            <a:avLst/>
          </a:prstGeom>
          <a:noFill/>
        </p:spPr>
        <p:txBody>
          <a:bodyPr wrap="square" rtlCol="0">
            <a:spAutoFit/>
          </a:bodyPr>
          <a:lstStyle/>
          <a:p>
            <a:pPr marL="342900" indent="-342900">
              <a:buAutoNum type="arabicParenR"/>
            </a:pPr>
            <a:r>
              <a:rPr lang="en-US" dirty="0" smtClean="0"/>
              <a:t>that </a:t>
            </a:r>
            <a:r>
              <a:rPr lang="en-US" dirty="0"/>
              <a:t>the SUNY Senate Fall Planning meeting will take place September 14-15, 2017 at the Holiday Inn Syracuse Liverpool. This meeting sets the SUNY Faculty Senate and its various committees' agenda for the coming year. At this meeting, the chair and fellow committee members work on their respective committee agendas and discuss issues and assignments. Members of the SUNY UFS Executive Committee review and discuss the individual committees’ agendas</a:t>
            </a:r>
            <a:r>
              <a:rPr lang="en-US" dirty="0" smtClean="0"/>
              <a:t>.</a:t>
            </a:r>
          </a:p>
          <a:p>
            <a:endParaRPr lang="en-US" dirty="0"/>
          </a:p>
          <a:p>
            <a:r>
              <a:rPr lang="en-US" dirty="0"/>
              <a:t>2) that the SUNY Senate Fall Plenary meeting will take place October 19-21, 2017 at SUNY Delhi.</a:t>
            </a:r>
            <a:br>
              <a:rPr lang="en-US" dirty="0"/>
            </a:br>
            <a:r>
              <a:rPr lang="en-US" dirty="0"/>
              <a:t/>
            </a:r>
            <a:br>
              <a:rPr lang="en-US" dirty="0"/>
            </a:br>
            <a:r>
              <a:rPr lang="en-US" dirty="0"/>
              <a:t>3) that SUNY Office of Diversity, Equity and Inclusion and the University Faculty Senate will be hosting a conference entitled “Engaging Diversity, Equity and Inclusivity in the Classroom, Campus and Community:  Celebrating a Decade of Transformational Diversity Leadership” on November 29-December 1, 2017 at the Albany Marriott Hotel, located at 189 Wolf Road, Albany, New York. For more information on this event, please visit our website at </a:t>
            </a:r>
            <a:r>
              <a:rPr lang="en-US" u="sng" dirty="0" err="1"/>
              <a:t>www.suny.edu</a:t>
            </a:r>
            <a:r>
              <a:rPr lang="en-US" u="sng" dirty="0"/>
              <a:t>/2017diversityconference</a:t>
            </a:r>
            <a:r>
              <a:rPr lang="en-US" dirty="0"/>
              <a:t> </a:t>
            </a:r>
            <a:r>
              <a:rPr lang="en-US" dirty="0" smtClean="0"/>
              <a:t>.</a:t>
            </a:r>
            <a:endParaRPr lang="en-US" dirty="0"/>
          </a:p>
        </p:txBody>
      </p:sp>
      <p:sp>
        <p:nvSpPr>
          <p:cNvPr id="8" name="TextBox 7"/>
          <p:cNvSpPr txBox="1"/>
          <p:nvPr/>
        </p:nvSpPr>
        <p:spPr>
          <a:xfrm>
            <a:off x="2503213" y="76200"/>
            <a:ext cx="3931910" cy="369332"/>
          </a:xfrm>
          <a:prstGeom prst="rect">
            <a:avLst/>
          </a:prstGeom>
          <a:noFill/>
        </p:spPr>
        <p:txBody>
          <a:bodyPr wrap="none" rtlCol="0">
            <a:spAutoFit/>
          </a:bodyPr>
          <a:lstStyle/>
          <a:p>
            <a:pPr algn="ctr"/>
            <a:r>
              <a:rPr lang="en-US" b="1" dirty="0">
                <a:solidFill>
                  <a:srgbClr val="000099"/>
                </a:solidFill>
              </a:rPr>
              <a:t>University Senate Executive </a:t>
            </a:r>
            <a:r>
              <a:rPr lang="en-US" b="1" dirty="0" smtClean="0">
                <a:solidFill>
                  <a:srgbClr val="000099"/>
                </a:solidFill>
              </a:rPr>
              <a:t>Committee</a:t>
            </a:r>
            <a:endParaRPr lang="en-US" b="1" dirty="0">
              <a:solidFill>
                <a:srgbClr val="000099"/>
              </a:solidFill>
            </a:endParaRPr>
          </a:p>
        </p:txBody>
      </p:sp>
    </p:spTree>
    <p:extLst>
      <p:ext uri="{BB962C8B-B14F-4D97-AF65-F5344CB8AC3E}">
        <p14:creationId xmlns:p14="http://schemas.microsoft.com/office/powerpoint/2010/main" val="425624523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C18F66F2D352A4E9738C4B31DA7CC14" ma:contentTypeVersion="2" ma:contentTypeDescription="Create a new document." ma:contentTypeScope="" ma:versionID="e9bfd87f45713193e9ea456f25a6a0bf">
  <xsd:schema xmlns:xsd="http://www.w3.org/2001/XMLSchema" xmlns:xs="http://www.w3.org/2001/XMLSchema" xmlns:p="http://schemas.microsoft.com/office/2006/metadata/properties" xmlns:ns2="b5d45f2d-6f6c-409d-a28b-3d7fcec53b0e" targetNamespace="http://schemas.microsoft.com/office/2006/metadata/properties" ma:root="true" ma:fieldsID="47226a452fc4e67d698950a82226f74f" ns2:_="">
    <xsd:import namespace="b5d45f2d-6f6c-409d-a28b-3d7fcec53b0e"/>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d45f2d-6f6c-409d-a28b-3d7fcec53b0e"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D0373F1-D4D1-41AE-95D9-3654457BB5EF}"/>
</file>

<file path=customXml/itemProps2.xml><?xml version="1.0" encoding="utf-8"?>
<ds:datastoreItem xmlns:ds="http://schemas.openxmlformats.org/officeDocument/2006/customXml" ds:itemID="{52E4B60D-3BF2-4ACF-9693-8FF59859DF8C}"/>
</file>

<file path=customXml/itemProps3.xml><?xml version="1.0" encoding="utf-8"?>
<ds:datastoreItem xmlns:ds="http://schemas.openxmlformats.org/officeDocument/2006/customXml" ds:itemID="{3AE3AA2D-A9E3-408E-A15E-EFB9E2E2B0B3}"/>
</file>

<file path=docProps/app.xml><?xml version="1.0" encoding="utf-8"?>
<Properties xmlns="http://schemas.openxmlformats.org/officeDocument/2006/extended-properties" xmlns:vt="http://schemas.openxmlformats.org/officeDocument/2006/docPropsVTypes">
  <TotalTime>83794</TotalTime>
  <Words>3291</Words>
  <Application>Microsoft Macintosh PowerPoint</Application>
  <PresentationFormat>On-screen Show (4:3)</PresentationFormat>
  <Paragraphs>335</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UPPC – Cynthia Fox, past  Chair  (page 2 of 3)</vt:lpstr>
      <vt:lpstr>UPPC – Cynthia Fox,  past Chair  (page 3 of 3)</vt:lpstr>
      <vt:lpstr>UPPC – James Collins,  Chair (page 1 of 2)</vt:lpstr>
      <vt:lpstr>UPPC – James Collins,  Chair (page 2 of 2)</vt:lpstr>
      <vt:lpstr>UPPC – James Collins,  Chair (page 2 of 2)</vt:lpstr>
      <vt:lpstr>PowerPoint Presentation</vt:lpstr>
      <vt:lpstr>Rights and Responsibilities of SEC: Senate Charter Sect. VII </vt:lpstr>
      <vt:lpstr>Section III: Powers of the University Senate</vt:lpstr>
      <vt:lpstr>Article 1, Section 2: Rights &amp; Responsibilities of the Faculty (1 of 2)</vt:lpstr>
      <vt:lpstr>Article 1, Section 2: Rights &amp; Responsibilities of the Faculty (2 of 2)</vt:lpstr>
      <vt:lpstr>Senate Handbook:  COUNCILS AND COMMITTEES</vt:lpstr>
      <vt:lpstr>Senate Handbook:  II. COUNCILS</vt:lpstr>
      <vt:lpstr>PowerPoint Presentation</vt:lpstr>
      <vt:lpstr>University at Albany SUNY Resolution: Incorporating Part-Time and Contingent Faculty in the University Senate </vt:lpstr>
      <vt:lpstr>PowerPoint Presentation</vt:lpstr>
    </vt:vector>
  </TitlesOfParts>
  <Company>University at Albany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Wagner</dc:creator>
  <cp:lastModifiedBy>Karin Reinhold</cp:lastModifiedBy>
  <cp:revision>638</cp:revision>
  <cp:lastPrinted>2015-05-04T17:28:46Z</cp:lastPrinted>
  <dcterms:created xsi:type="dcterms:W3CDTF">2013-09-16T14:00:42Z</dcterms:created>
  <dcterms:modified xsi:type="dcterms:W3CDTF">2017-09-11T17:48:41Z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0x010100CC18F66F2D352A4E9738C4B31DA7CC14</vt:lpwstr>
  </property>
</Properties>
</file>