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7" r:id="rId4"/>
  </p:sldMasterIdLst>
  <p:notesMasterIdLst>
    <p:notesMasterId r:id="rId35"/>
  </p:notesMasterIdLst>
  <p:handoutMasterIdLst>
    <p:handoutMasterId r:id="rId36"/>
  </p:handoutMasterIdLst>
  <p:sldIdLst>
    <p:sldId id="256" r:id="rId5"/>
    <p:sldId id="258" r:id="rId6"/>
    <p:sldId id="259" r:id="rId7"/>
    <p:sldId id="261" r:id="rId8"/>
    <p:sldId id="262" r:id="rId9"/>
    <p:sldId id="333" r:id="rId10"/>
    <p:sldId id="367" r:id="rId11"/>
    <p:sldId id="334" r:id="rId12"/>
    <p:sldId id="303" r:id="rId13"/>
    <p:sldId id="300" r:id="rId14"/>
    <p:sldId id="337" r:id="rId15"/>
    <p:sldId id="338" r:id="rId16"/>
    <p:sldId id="339" r:id="rId17"/>
    <p:sldId id="340" r:id="rId18"/>
    <p:sldId id="360" r:id="rId19"/>
    <p:sldId id="343" r:id="rId20"/>
    <p:sldId id="350" r:id="rId21"/>
    <p:sldId id="351" r:id="rId22"/>
    <p:sldId id="353" r:id="rId23"/>
    <p:sldId id="354" r:id="rId24"/>
    <p:sldId id="355" r:id="rId25"/>
    <p:sldId id="368" r:id="rId26"/>
    <p:sldId id="356" r:id="rId27"/>
    <p:sldId id="362" r:id="rId28"/>
    <p:sldId id="369" r:id="rId29"/>
    <p:sldId id="370" r:id="rId30"/>
    <p:sldId id="371" r:id="rId31"/>
    <p:sldId id="307" r:id="rId32"/>
    <p:sldId id="363" r:id="rId33"/>
    <p:sldId id="30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25D8DE-455B-C542-9ABA-289F1B28E7B2}" type="datetimeFigureOut">
              <a:rPr lang="en-US" smtClean="0"/>
              <a:t>11/13/2017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9B9876-C9D9-E24F-BB33-1E0EF400CF6B}" type="slidenum">
              <a:rPr lang="en-US" smtClean="0"/>
              <a:t>‹#›</a:t>
            </a:fld>
            <a:endParaRPr lang="en-US"/>
          </a:p>
        </p:txBody>
      </p:sp>
    </p:spTree>
    <p:extLst>
      <p:ext uri="{BB962C8B-B14F-4D97-AF65-F5344CB8AC3E}">
        <p14:creationId xmlns:p14="http://schemas.microsoft.com/office/powerpoint/2010/main" val="732203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BEBC67-B154-9F48-BEA3-FD7F6EA0AC77}" type="datetimeFigureOut">
              <a:rPr lang="en-US" smtClean="0"/>
              <a:t>11/13/2017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006D9-850F-D54D-9D0F-FF3F70649EC8}" type="slidenum">
              <a:rPr lang="en-US" smtClean="0"/>
              <a:t>‹#›</a:t>
            </a:fld>
            <a:endParaRPr lang="en-US"/>
          </a:p>
        </p:txBody>
      </p:sp>
    </p:spTree>
    <p:extLst>
      <p:ext uri="{BB962C8B-B14F-4D97-AF65-F5344CB8AC3E}">
        <p14:creationId xmlns:p14="http://schemas.microsoft.com/office/powerpoint/2010/main" val="59585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9" cy="2677648"/>
          </a:xfrm>
        </p:spPr>
        <p:txBody>
          <a:bodyPr anchor="b"/>
          <a:lstStyle>
            <a:lvl1pPr>
              <a:defRPr sz="5400"/>
            </a:lvl1pPr>
          </a:lstStyle>
          <a:p>
            <a:r>
              <a:rPr lang="en-US"/>
              <a:t>Click to edit Master title style</a:t>
            </a:r>
          </a:p>
        </p:txBody>
      </p:sp>
      <p:sp>
        <p:nvSpPr>
          <p:cNvPr id="3" name="Subtitle 2"/>
          <p:cNvSpPr>
            <a:spLocks noGrp="1"/>
          </p:cNvSpPr>
          <p:nvPr>
            <p:ph type="subTitle" idx="1"/>
          </p:nvPr>
        </p:nvSpPr>
        <p:spPr bwMode="gray">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1453" y="791566"/>
            <a:ext cx="3676537" cy="446748"/>
          </a:xfrm>
          <a:prstGeom prst="rect">
            <a:avLst/>
          </a:prstGeom>
        </p:spPr>
      </p:pic>
    </p:spTree>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4969927"/>
            <a:ext cx="8825659"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9" cy="3429000"/>
          </a:xfrm>
          <a:prstGeom prst="roundRect">
            <a:avLst>
              <a:gd name="adj" fmla="val 1858"/>
            </a:avLst>
          </a:prstGeom>
          <a:effectLst/>
        </p:spPr>
        <p:txBody>
          <a:bodyPr anchor="t">
            <a:normAutofit/>
          </a:bodyPr>
          <a:lstStyle>
            <a:lvl1pPr marL="0" indent="0" algn="ctr">
              <a:buNone/>
              <a:defRPr sz="1600">
                <a:effectLst/>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p>
        </p:txBody>
      </p:sp>
      <p:sp>
        <p:nvSpPr>
          <p:cNvPr id="4" name="Text Placeholder 3"/>
          <p:cNvSpPr>
            <a:spLocks noGrp="1"/>
          </p:cNvSpPr>
          <p:nvPr>
            <p:ph type="body" sz="half" idx="2"/>
          </p:nvPr>
        </p:nvSpPr>
        <p:spPr>
          <a:xfrm>
            <a:off x="1154953" y="5536665"/>
            <a:ext cx="8825659"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7" y="1063417"/>
            <a:ext cx="8831816" cy="1372986"/>
          </a:xfrm>
        </p:spPr>
        <p:txBody>
          <a:bodyPr/>
          <a:lstStyle>
            <a:lvl1pPr>
              <a:defRPr sz="4000"/>
            </a:lvl1pPr>
          </a:lstStyle>
          <a:p>
            <a:r>
              <a:rPr lang="en-US"/>
              <a:t>Click to edit Master title style</a:t>
            </a:r>
          </a:p>
        </p:txBody>
      </p:sp>
      <p:sp>
        <p:nvSpPr>
          <p:cNvPr id="8" name="Text Placeholder 3"/>
          <p:cNvSpPr>
            <a:spLocks noGrp="1"/>
          </p:cNvSpPr>
          <p:nvPr>
            <p:ph type="body" sz="half" idx="2"/>
          </p:nvPr>
        </p:nvSpPr>
        <p:spPr>
          <a:xfrm>
            <a:off x="1154955"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7"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9"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7" y="982134"/>
            <a:ext cx="8453907" cy="2696632"/>
          </a:xfrm>
        </p:spPr>
        <p:txBody>
          <a:bodyPr/>
          <a:lstStyle>
            <a:lvl1pPr>
              <a:defRPr sz="4000"/>
            </a:lvl1pPr>
          </a:lstStyle>
          <a:p>
            <a:r>
              <a:rPr lang="en-US"/>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6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6" y="5029201"/>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370667"/>
            <a:ext cx="8825660" cy="1822514"/>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5024967"/>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5" y="639370"/>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2603502"/>
            <a:ext cx="314187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6"/>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2" y="2603500"/>
            <a:ext cx="314700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2" y="3179765"/>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4"/>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5" y="659036"/>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4532844"/>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3" cy="1591510"/>
          </a:xfrm>
          <a:prstGeom prst="roundRect">
            <a:avLst>
              <a:gd name="adj" fmla="val 1858"/>
            </a:avLst>
          </a:prstGeom>
          <a:ln>
            <a:noFill/>
          </a:ln>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p>
        </p:txBody>
      </p:sp>
      <p:sp>
        <p:nvSpPr>
          <p:cNvPr id="22" name="Text Placeholder 3"/>
          <p:cNvSpPr>
            <a:spLocks noGrp="1"/>
          </p:cNvSpPr>
          <p:nvPr>
            <p:ph type="body" sz="half" idx="18"/>
          </p:nvPr>
        </p:nvSpPr>
        <p:spPr>
          <a:xfrm>
            <a:off x="1154954" y="5109106"/>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6" y="4532846"/>
            <a:ext cx="3050439"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3" y="2603500"/>
            <a:ext cx="2691243" cy="1591510"/>
          </a:xfrm>
          <a:prstGeom prst="roundRect">
            <a:avLst>
              <a:gd name="adj" fmla="val 1858"/>
            </a:avLst>
          </a:prstGeom>
          <a:ln>
            <a:noFill/>
          </a:ln>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p>
        </p:txBody>
      </p:sp>
      <p:sp>
        <p:nvSpPr>
          <p:cNvPr id="23" name="Text Placeholder 3"/>
          <p:cNvSpPr>
            <a:spLocks noGrp="1"/>
          </p:cNvSpPr>
          <p:nvPr>
            <p:ph type="body" sz="half" idx="19"/>
          </p:nvPr>
        </p:nvSpPr>
        <p:spPr>
          <a:xfrm>
            <a:off x="4570173" y="5109105"/>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7" y="4532845"/>
            <a:ext cx="305109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3" cy="1591510"/>
          </a:xfrm>
          <a:prstGeom prst="roundRect">
            <a:avLst>
              <a:gd name="adj" fmla="val 1858"/>
            </a:avLst>
          </a:prstGeom>
          <a:ln>
            <a:noFill/>
          </a:ln>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3"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649203"/>
            <a:ext cx="8825659" cy="706964"/>
          </a:xfrm>
        </p:spPr>
        <p:txBody>
          <a:bodyPr/>
          <a:lstStyle/>
          <a:p>
            <a:r>
              <a:rPr lang="en-US"/>
              <a:t>Click to edit Master title style</a:t>
            </a:r>
          </a:p>
        </p:txBody>
      </p:sp>
      <p:sp>
        <p:nvSpPr>
          <p:cNvPr id="3" name="Vertical Text Placeholder 2"/>
          <p:cNvSpPr>
            <a:spLocks noGrp="1"/>
          </p:cNvSpPr>
          <p:nvPr>
            <p:ph type="body" orient="vert" idx="1"/>
          </p:nvPr>
        </p:nvSpPr>
        <p:spPr>
          <a:xfrm>
            <a:off x="1154955" y="2603500"/>
            <a:ext cx="8825659" cy="3416300"/>
          </a:xfrm>
        </p:spPr>
        <p:txBody>
          <a:bodyPr vert="eaVert" anchor="t" anchorCtr="0"/>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6" y="1278467"/>
            <a:ext cx="1409965" cy="4748590"/>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1154956"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0764775" y="5058487"/>
            <a:ext cx="2325813" cy="282617"/>
          </a:xfrm>
          <a:prstGeom prst="rect">
            <a:avLst/>
          </a:prstGeom>
        </p:spPr>
      </p:pic>
    </p:spTree>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22033" y="2170444"/>
            <a:ext cx="11404879" cy="42906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5" cy="2283824"/>
          </a:xfrm>
        </p:spPr>
        <p:txBody>
          <a:bodyPr anchor="ctr"/>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895561"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54954" y="2603502"/>
            <a:ext cx="4825159"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8714"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54955"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4"/>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8714"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4" y="3179764"/>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5" y="627679"/>
            <a:ext cx="8761413" cy="706964"/>
          </a:xfrm>
        </p:spPr>
        <p:txBody>
          <a:bodyPr/>
          <a:lstStyle>
            <a:lvl1pPr>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9" cy="16002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5781145" y="1447800"/>
            <a:ext cx="519006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1154954" y="3129282"/>
            <a:ext cx="2793159"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5"/>
            <a:ext cx="3865135" cy="1735667"/>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547872" y="1143000"/>
            <a:ext cx="3227193" cy="4572000"/>
          </a:xfrm>
          <a:prstGeom prst="roundRect">
            <a:avLst>
              <a:gd name="adj" fmla="val 1858"/>
            </a:avLst>
          </a:prstGeom>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Drag picture to placeholder or click icon to add</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6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111211" y="37274"/>
            <a:ext cx="12418541" cy="5342967"/>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5" y="627678"/>
            <a:ext cx="8761413" cy="70696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356834" y="2255691"/>
            <a:ext cx="11487151" cy="42208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extLst>
      <p:ext uri="{BB962C8B-B14F-4D97-AF65-F5344CB8AC3E}">
        <p14:creationId xmlns:p14="http://schemas.microsoft.com/office/powerpoint/2010/main" val="1271988178"/>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 id="2147484151" r:id="rId4"/>
    <p:sldLayoutId id="2147484152" r:id="rId5"/>
    <p:sldLayoutId id="2147484153" r:id="rId6"/>
    <p:sldLayoutId id="2147484154" r:id="rId7"/>
    <p:sldLayoutId id="2147484155" r:id="rId8"/>
    <p:sldLayoutId id="2147484156" r:id="rId9"/>
    <p:sldLayoutId id="2147484157" r:id="rId10"/>
    <p:sldLayoutId id="2147484158" r:id="rId11"/>
    <p:sldLayoutId id="2147484159" r:id="rId12"/>
    <p:sldLayoutId id="2147484160" r:id="rId13"/>
    <p:sldLayoutId id="2147484161" r:id="rId14"/>
    <p:sldLayoutId id="2147484162" r:id="rId15"/>
    <p:sldLayoutId id="2147484163" r:id="rId16"/>
    <p:sldLayoutId id="2147484164"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charset="2"/>
        <a:buChar char="§"/>
        <a:defRPr sz="2000" b="0" i="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Arial" charset="0"/>
        <a:buChar char="•"/>
        <a:defRPr sz="1800" b="0" i="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charset="2"/>
        <a:buChar char="ü"/>
        <a:defRPr sz="1600" b="0" i="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Courier New" charset="0"/>
        <a:buChar char="o"/>
        <a:defRPr sz="1400" b="0" i="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2395" y="728010"/>
            <a:ext cx="11057591" cy="1177207"/>
          </a:xfrm>
        </p:spPr>
        <p:txBody>
          <a:bodyPr/>
          <a:lstStyle/>
          <a:p>
            <a:r>
              <a:rPr lang="en-US" sz="4400"/>
              <a:t>University Senate  November 13</a:t>
            </a:r>
            <a:r>
              <a:rPr lang="en-US" sz="4400" baseline="30000"/>
              <a:t>th</a:t>
            </a:r>
            <a:r>
              <a:rPr lang="en-US" sz="4400"/>
              <a:t> 2017</a:t>
            </a:r>
          </a:p>
        </p:txBody>
      </p:sp>
      <p:sp>
        <p:nvSpPr>
          <p:cNvPr id="4" name="Rectangle 3"/>
          <p:cNvSpPr/>
          <p:nvPr/>
        </p:nvSpPr>
        <p:spPr>
          <a:xfrm>
            <a:off x="1780997" y="2435181"/>
            <a:ext cx="6433807" cy="3693319"/>
          </a:xfrm>
          <a:prstGeom prst="rect">
            <a:avLst/>
          </a:prstGeom>
        </p:spPr>
        <p:txBody>
          <a:bodyPr wrap="square">
            <a:spAutoFit/>
          </a:bodyPr>
          <a:lstStyle/>
          <a:p>
            <a:r>
              <a:rPr lang="en-US" b="1">
                <a:solidFill>
                  <a:srgbClr val="EDB211"/>
                </a:solidFill>
                <a:cs typeface="Arial" panose="020B0604020202020204" pitchFamily="34" charset="0"/>
              </a:rPr>
              <a:t>Campus Governance Leaders &amp; Council and Committee Chairs</a:t>
            </a:r>
          </a:p>
          <a:p>
            <a:pPr marL="800100" lvl="1" indent="-342900">
              <a:buFont typeface="Arial"/>
              <a:buChar char="•"/>
            </a:pPr>
            <a:r>
              <a:rPr lang="en-US">
                <a:solidFill>
                  <a:schemeClr val="bg1"/>
                </a:solidFill>
                <a:cs typeface="Arial" panose="020B0604020202020204" pitchFamily="34" charset="0"/>
              </a:rPr>
              <a:t>Please sign in</a:t>
            </a:r>
          </a:p>
          <a:p>
            <a:pPr marL="800100" lvl="1" indent="-342900">
              <a:buFont typeface="Arial"/>
              <a:buChar char="•"/>
            </a:pPr>
            <a:r>
              <a:rPr lang="en-US">
                <a:solidFill>
                  <a:schemeClr val="bg1"/>
                </a:solidFill>
                <a:cs typeface="Arial" panose="020B0604020202020204" pitchFamily="34" charset="0"/>
              </a:rPr>
              <a:t>Pick up your assigned </a:t>
            </a:r>
            <a:r>
              <a:rPr lang="en-US" err="1">
                <a:solidFill>
                  <a:schemeClr val="bg1"/>
                </a:solidFill>
                <a:cs typeface="Arial" panose="020B0604020202020204" pitchFamily="34" charset="0"/>
              </a:rPr>
              <a:t>iClicker</a:t>
            </a:r>
            <a:r>
              <a:rPr lang="en-US">
                <a:solidFill>
                  <a:schemeClr val="bg1"/>
                </a:solidFill>
                <a:cs typeface="Arial" panose="020B0604020202020204" pitchFamily="34" charset="0"/>
              </a:rPr>
              <a:t> </a:t>
            </a:r>
          </a:p>
          <a:p>
            <a:pPr marL="800100" lvl="1" indent="-342900">
              <a:buFont typeface="Arial"/>
              <a:buChar char="•"/>
            </a:pPr>
            <a:r>
              <a:rPr lang="en-US">
                <a:solidFill>
                  <a:schemeClr val="bg1"/>
                </a:solidFill>
                <a:cs typeface="Arial" panose="020B0604020202020204" pitchFamily="34" charset="0"/>
              </a:rPr>
              <a:t>Take a seat in the front</a:t>
            </a:r>
            <a:br>
              <a:rPr lang="en-US">
                <a:solidFill>
                  <a:schemeClr val="bg1"/>
                </a:solidFill>
                <a:cs typeface="Arial" panose="020B0604020202020204" pitchFamily="34" charset="0"/>
              </a:rPr>
            </a:br>
            <a:endParaRPr lang="en-US">
              <a:solidFill>
                <a:schemeClr val="bg1"/>
              </a:solidFill>
              <a:cs typeface="Arial" panose="020B0604020202020204" pitchFamily="34" charset="0"/>
            </a:endParaRPr>
          </a:p>
          <a:p>
            <a:r>
              <a:rPr lang="en-US" b="1">
                <a:solidFill>
                  <a:srgbClr val="EDB211"/>
                </a:solidFill>
                <a:cs typeface="Arial" panose="020B0604020202020204" pitchFamily="34" charset="0"/>
              </a:rPr>
              <a:t>Senators:</a:t>
            </a:r>
          </a:p>
          <a:p>
            <a:pPr marL="742950" lvl="1" indent="-285750">
              <a:buFont typeface="Arial" panose="020B0604020202020204" pitchFamily="34" charset="0"/>
              <a:buChar char="•"/>
            </a:pPr>
            <a:r>
              <a:rPr lang="en-US">
                <a:solidFill>
                  <a:srgbClr val="FFFFFF"/>
                </a:solidFill>
                <a:cs typeface="Arial" panose="020B0604020202020204" pitchFamily="34" charset="0"/>
              </a:rPr>
              <a:t>Please sign in</a:t>
            </a:r>
          </a:p>
          <a:p>
            <a:pPr marL="742950" lvl="1" indent="-285750">
              <a:buFont typeface="Arial" panose="020B0604020202020204" pitchFamily="34" charset="0"/>
              <a:buChar char="•"/>
            </a:pPr>
            <a:r>
              <a:rPr lang="en-US">
                <a:solidFill>
                  <a:srgbClr val="FFFFFF"/>
                </a:solidFill>
                <a:cs typeface="Arial" panose="020B0604020202020204" pitchFamily="34" charset="0"/>
              </a:rPr>
              <a:t>Pick up your assigned </a:t>
            </a:r>
            <a:r>
              <a:rPr lang="en-US" err="1">
                <a:solidFill>
                  <a:srgbClr val="FFFFFF"/>
                </a:solidFill>
                <a:cs typeface="Arial" panose="020B0604020202020204" pitchFamily="34" charset="0"/>
              </a:rPr>
              <a:t>iClicker</a:t>
            </a:r>
            <a:endParaRPr lang="en-US">
              <a:solidFill>
                <a:srgbClr val="FFFFFF"/>
              </a:solidFill>
              <a:cs typeface="Arial" panose="020B0604020202020204" pitchFamily="34" charset="0"/>
            </a:endParaRPr>
          </a:p>
          <a:p>
            <a:pPr marL="742950" lvl="1" indent="-285750">
              <a:buFont typeface="Arial" panose="020B0604020202020204" pitchFamily="34" charset="0"/>
              <a:buChar char="•"/>
            </a:pPr>
            <a:r>
              <a:rPr lang="en-US">
                <a:solidFill>
                  <a:srgbClr val="FFFFFF"/>
                </a:solidFill>
                <a:cs typeface="Arial" panose="020B0604020202020204" pitchFamily="34" charset="0"/>
              </a:rPr>
              <a:t>Take a seat in the chairs angled toward the center</a:t>
            </a:r>
          </a:p>
          <a:p>
            <a:endParaRPr lang="en-US">
              <a:cs typeface="Arial" panose="020B0604020202020204" pitchFamily="34" charset="0"/>
            </a:endParaRPr>
          </a:p>
          <a:p>
            <a:r>
              <a:rPr lang="en-US" b="1">
                <a:solidFill>
                  <a:schemeClr val="accent1"/>
                </a:solidFill>
                <a:cs typeface="Arial" panose="020B0604020202020204" pitchFamily="34" charset="0"/>
              </a:rPr>
              <a:t>Guests:</a:t>
            </a:r>
          </a:p>
          <a:p>
            <a:pPr marL="742950" lvl="1" indent="-285750">
              <a:buFont typeface="Arial" panose="020B0604020202020204" pitchFamily="34" charset="0"/>
              <a:buChar char="•"/>
            </a:pPr>
            <a:r>
              <a:rPr lang="en-US">
                <a:solidFill>
                  <a:srgbClr val="FFFFFF"/>
                </a:solidFill>
                <a:cs typeface="Arial" panose="020B0604020202020204" pitchFamily="34" charset="0"/>
              </a:rPr>
              <a:t>Please sign in</a:t>
            </a:r>
          </a:p>
          <a:p>
            <a:pPr marL="742950" lvl="1" indent="-285750">
              <a:buFont typeface="Arial" panose="020B0604020202020204" pitchFamily="34" charset="0"/>
              <a:buChar char="•"/>
            </a:pPr>
            <a:r>
              <a:rPr lang="en-US">
                <a:solidFill>
                  <a:srgbClr val="FFFFFF"/>
                </a:solidFill>
                <a:cs typeface="Arial" panose="020B0604020202020204" pitchFamily="34" charset="0"/>
              </a:rPr>
              <a:t>Take a seat in the chairs towards the back of the room</a:t>
            </a:r>
          </a:p>
        </p:txBody>
      </p:sp>
    </p:spTree>
    <p:extLst>
      <p:ext uri="{BB962C8B-B14F-4D97-AF65-F5344CB8AC3E}">
        <p14:creationId xmlns:p14="http://schemas.microsoft.com/office/powerpoint/2010/main" val="1857340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433709"/>
            <a:ext cx="8761413" cy="1192696"/>
          </a:xfrm>
        </p:spPr>
        <p:txBody>
          <a:bodyPr/>
          <a:lstStyle/>
          <a:p>
            <a:r>
              <a:rPr lang="en-US" b="1">
                <a:solidFill>
                  <a:srgbClr val="FFFFFF"/>
                </a:solidFill>
              </a:rPr>
              <a:t>Graduate Student Association Report </a:t>
            </a:r>
            <a:br>
              <a:rPr lang="en-US" b="1">
                <a:solidFill>
                  <a:srgbClr val="FFFFFF"/>
                </a:solidFill>
              </a:rPr>
            </a:br>
            <a:r>
              <a:rPr lang="en-US" b="1">
                <a:solidFill>
                  <a:srgbClr val="FFFFFF"/>
                </a:solidFill>
              </a:rPr>
              <a:t>		Dawn </a:t>
            </a:r>
            <a:r>
              <a:rPr lang="en-US" b="1" err="1">
                <a:solidFill>
                  <a:srgbClr val="FFFFFF"/>
                </a:solidFill>
              </a:rPr>
              <a:t>Wharram</a:t>
            </a:r>
            <a:r>
              <a:rPr lang="en-US">
                <a:solidFill>
                  <a:srgbClr val="FFFFFF"/>
                </a:solidFill>
              </a:rPr>
              <a:t>, GSA Lead Senator</a:t>
            </a:r>
          </a:p>
        </p:txBody>
      </p:sp>
      <p:sp>
        <p:nvSpPr>
          <p:cNvPr id="4" name="Rectangle 3"/>
          <p:cNvSpPr/>
          <p:nvPr/>
        </p:nvSpPr>
        <p:spPr>
          <a:xfrm>
            <a:off x="447207" y="2216709"/>
            <a:ext cx="11161239" cy="584776"/>
          </a:xfrm>
          <a:prstGeom prst="rect">
            <a:avLst/>
          </a:prstGeom>
        </p:spPr>
        <p:txBody>
          <a:bodyPr wrap="square">
            <a:spAutoFit/>
          </a:bodyPr>
          <a:lstStyle/>
          <a:p>
            <a:pPr lvl="0"/>
            <a:r>
              <a:rPr lang="en-US" sz="3200">
                <a:solidFill>
                  <a:srgbClr val="46166B"/>
                </a:solidFill>
              </a:rPr>
              <a:t>Nothing to report</a:t>
            </a:r>
          </a:p>
        </p:txBody>
      </p:sp>
    </p:spTree>
    <p:extLst>
      <p:ext uri="{BB962C8B-B14F-4D97-AF65-F5344CB8AC3E}">
        <p14:creationId xmlns:p14="http://schemas.microsoft.com/office/powerpoint/2010/main" val="4155073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433709"/>
            <a:ext cx="8761413" cy="1192696"/>
          </a:xfrm>
        </p:spPr>
        <p:txBody>
          <a:bodyPr/>
          <a:lstStyle/>
          <a:p>
            <a:r>
              <a:rPr lang="en-US" b="1">
                <a:solidFill>
                  <a:srgbClr val="FFFFFF"/>
                </a:solidFill>
              </a:rPr>
              <a:t>Student Association Report </a:t>
            </a:r>
            <a:br>
              <a:rPr lang="en-US" b="1">
                <a:solidFill>
                  <a:srgbClr val="FFFFFF"/>
                </a:solidFill>
              </a:rPr>
            </a:br>
            <a:r>
              <a:rPr lang="en-US" b="1">
                <a:solidFill>
                  <a:srgbClr val="FFFFFF"/>
                </a:solidFill>
              </a:rPr>
              <a:t>		</a:t>
            </a:r>
            <a:r>
              <a:rPr lang="en-US" b="1" err="1">
                <a:solidFill>
                  <a:srgbClr val="FFFFFF"/>
                </a:solidFill>
              </a:rPr>
              <a:t>Jerlisa</a:t>
            </a:r>
            <a:r>
              <a:rPr lang="en-US" b="1">
                <a:solidFill>
                  <a:srgbClr val="FFFFFF"/>
                </a:solidFill>
              </a:rPr>
              <a:t> Fontaine, President</a:t>
            </a:r>
            <a:endParaRPr lang="en-US">
              <a:solidFill>
                <a:srgbClr val="FFFFFF"/>
              </a:solidFill>
            </a:endParaRPr>
          </a:p>
        </p:txBody>
      </p:sp>
      <p:sp>
        <p:nvSpPr>
          <p:cNvPr id="6" name="Rectangle 5"/>
          <p:cNvSpPr/>
          <p:nvPr/>
        </p:nvSpPr>
        <p:spPr>
          <a:xfrm>
            <a:off x="447207" y="2216709"/>
            <a:ext cx="11161239" cy="584776"/>
          </a:xfrm>
          <a:prstGeom prst="rect">
            <a:avLst/>
          </a:prstGeom>
        </p:spPr>
        <p:txBody>
          <a:bodyPr wrap="square">
            <a:spAutoFit/>
          </a:bodyPr>
          <a:lstStyle/>
          <a:p>
            <a:pPr lvl="0"/>
            <a:r>
              <a:rPr lang="en-US" sz="3200">
                <a:solidFill>
                  <a:srgbClr val="46166B"/>
                </a:solidFill>
              </a:rPr>
              <a:t>Nothing to report</a:t>
            </a:r>
          </a:p>
        </p:txBody>
      </p:sp>
    </p:spTree>
    <p:extLst>
      <p:ext uri="{BB962C8B-B14F-4D97-AF65-F5344CB8AC3E}">
        <p14:creationId xmlns:p14="http://schemas.microsoft.com/office/powerpoint/2010/main" val="2795222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200">
                <a:solidFill>
                  <a:schemeClr val="bg1"/>
                </a:solidFill>
              </a:rPr>
              <a:t>CAA </a:t>
            </a:r>
            <a:br>
              <a:rPr lang="en-US" sz="3200">
                <a:solidFill>
                  <a:schemeClr val="bg1"/>
                </a:solidFill>
              </a:rPr>
            </a:br>
            <a:r>
              <a:rPr lang="en-US" sz="3200">
                <a:solidFill>
                  <a:schemeClr val="bg1"/>
                </a:solidFill>
              </a:rPr>
              <a:t> </a:t>
            </a:r>
            <a:r>
              <a:rPr lang="en-US" sz="3200" err="1">
                <a:solidFill>
                  <a:schemeClr val="bg1"/>
                </a:solidFill>
              </a:rPr>
              <a:t>Istvan</a:t>
            </a:r>
            <a:r>
              <a:rPr lang="en-US" sz="3200">
                <a:solidFill>
                  <a:schemeClr val="bg1"/>
                </a:solidFill>
              </a:rPr>
              <a:t> </a:t>
            </a:r>
            <a:r>
              <a:rPr lang="en-US" sz="3200" err="1">
                <a:solidFill>
                  <a:schemeClr val="bg1"/>
                </a:solidFill>
              </a:rPr>
              <a:t>Kecskes</a:t>
            </a:r>
            <a:r>
              <a:rPr lang="en-US" sz="3200">
                <a:solidFill>
                  <a:schemeClr val="bg1"/>
                </a:solidFill>
              </a:rPr>
              <a:t>, Chair, Mary Ellen </a:t>
            </a:r>
            <a:r>
              <a:rPr lang="en-US" sz="3200" err="1">
                <a:solidFill>
                  <a:schemeClr val="bg1"/>
                </a:solidFill>
              </a:rPr>
              <a:t>Mallia</a:t>
            </a:r>
            <a:r>
              <a:rPr lang="en-US" sz="3200">
                <a:solidFill>
                  <a:schemeClr val="bg1"/>
                </a:solidFill>
              </a:rPr>
              <a:t> Co-Chair</a:t>
            </a:r>
            <a:br>
              <a:rPr lang="en-US" sz="3200">
                <a:solidFill>
                  <a:schemeClr val="bg1"/>
                </a:solidFill>
              </a:rPr>
            </a:br>
            <a:endParaRPr lang="en-US" sz="2000">
              <a:solidFill>
                <a:srgbClr val="FFFFFF"/>
              </a:solidFill>
            </a:endParaRPr>
          </a:p>
        </p:txBody>
      </p:sp>
      <p:sp>
        <p:nvSpPr>
          <p:cNvPr id="7" name="TextBox 6"/>
          <p:cNvSpPr txBox="1"/>
          <p:nvPr/>
        </p:nvSpPr>
        <p:spPr>
          <a:xfrm>
            <a:off x="650522" y="1989100"/>
            <a:ext cx="10972800" cy="584776"/>
          </a:xfrm>
          <a:prstGeom prst="rect">
            <a:avLst/>
          </a:prstGeom>
          <a:noFill/>
        </p:spPr>
        <p:txBody>
          <a:bodyPr wrap="square" rtlCol="0">
            <a:spAutoFit/>
          </a:bodyPr>
          <a:lstStyle/>
          <a:p>
            <a:r>
              <a:rPr lang="en-US" sz="3200">
                <a:solidFill>
                  <a:srgbClr val="46166B"/>
                </a:solidFill>
              </a:rPr>
              <a:t>Nothing to report.</a:t>
            </a:r>
          </a:p>
        </p:txBody>
      </p:sp>
    </p:spTree>
    <p:extLst>
      <p:ext uri="{BB962C8B-B14F-4D97-AF65-F5344CB8AC3E}">
        <p14:creationId xmlns:p14="http://schemas.microsoft.com/office/powerpoint/2010/main" val="3661475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200" b="1" err="1">
                <a:solidFill>
                  <a:schemeClr val="bg1"/>
                </a:solidFill>
              </a:rPr>
              <a:t>CAFFECoR</a:t>
            </a:r>
            <a:r>
              <a:rPr lang="en-US" sz="3200" b="1">
                <a:solidFill>
                  <a:schemeClr val="bg1"/>
                </a:solidFill>
              </a:rPr>
              <a:t> – </a:t>
            </a:r>
            <a:r>
              <a:rPr lang="en-US" sz="3200">
                <a:solidFill>
                  <a:schemeClr val="bg1"/>
                </a:solidFill>
              </a:rPr>
              <a:t>Carol Jewell, Chair</a:t>
            </a:r>
            <a:br>
              <a:rPr lang="en-US" sz="3200">
                <a:solidFill>
                  <a:schemeClr val="bg1"/>
                </a:solidFill>
              </a:rPr>
            </a:br>
            <a:endParaRPr lang="en-US" sz="2000">
              <a:solidFill>
                <a:srgbClr val="FFFFFF"/>
              </a:solidFill>
            </a:endParaRPr>
          </a:p>
        </p:txBody>
      </p:sp>
      <p:sp>
        <p:nvSpPr>
          <p:cNvPr id="7" name="TextBox 6"/>
          <p:cNvSpPr txBox="1"/>
          <p:nvPr/>
        </p:nvSpPr>
        <p:spPr>
          <a:xfrm>
            <a:off x="650522" y="1989100"/>
            <a:ext cx="10972800" cy="584776"/>
          </a:xfrm>
          <a:prstGeom prst="rect">
            <a:avLst/>
          </a:prstGeom>
          <a:noFill/>
        </p:spPr>
        <p:txBody>
          <a:bodyPr wrap="square" rtlCol="0">
            <a:spAutoFit/>
          </a:bodyPr>
          <a:lstStyle/>
          <a:p>
            <a:r>
              <a:rPr lang="en-US" sz="3200">
                <a:solidFill>
                  <a:schemeClr val="accent2"/>
                </a:solidFill>
              </a:rPr>
              <a:t>Nothing to Report</a:t>
            </a:r>
          </a:p>
        </p:txBody>
      </p:sp>
    </p:spTree>
    <p:extLst>
      <p:ext uri="{BB962C8B-B14F-4D97-AF65-F5344CB8AC3E}">
        <p14:creationId xmlns:p14="http://schemas.microsoft.com/office/powerpoint/2010/main" val="2840481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a:p>
          <a:p>
            <a:r>
              <a:rPr lang="en-US"/>
              <a:t>David Wagner nominated Chair</a:t>
            </a:r>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200" b="1">
                <a:solidFill>
                  <a:schemeClr val="bg1"/>
                </a:solidFill>
              </a:rPr>
              <a:t>CERS – Michael </a:t>
            </a:r>
            <a:r>
              <a:rPr lang="en-US" sz="3200" b="1" err="1">
                <a:solidFill>
                  <a:schemeClr val="bg1"/>
                </a:solidFill>
              </a:rPr>
              <a:t>Jerison</a:t>
            </a:r>
            <a:r>
              <a:rPr lang="en-US" sz="3200" b="1">
                <a:solidFill>
                  <a:schemeClr val="bg1"/>
                </a:solidFill>
              </a:rPr>
              <a:t>, Chair</a:t>
            </a:r>
          </a:p>
        </p:txBody>
      </p:sp>
    </p:spTree>
    <p:extLst>
      <p:ext uri="{BB962C8B-B14F-4D97-AF65-F5344CB8AC3E}">
        <p14:creationId xmlns:p14="http://schemas.microsoft.com/office/powerpoint/2010/main" val="378969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a:solidFill>
                  <a:schemeClr val="bg1"/>
                </a:solidFill>
              </a:rPr>
              <a:t>COR –Robert </a:t>
            </a:r>
            <a:r>
              <a:rPr lang="en-US" sz="3600" b="1" err="1">
                <a:solidFill>
                  <a:schemeClr val="bg1"/>
                </a:solidFill>
              </a:rPr>
              <a:t>Rosenswig</a:t>
            </a:r>
            <a:r>
              <a:rPr lang="en-US" sz="3600" b="1">
                <a:solidFill>
                  <a:schemeClr val="bg1"/>
                </a:solidFill>
              </a:rPr>
              <a:t>, Chair</a:t>
            </a:r>
          </a:p>
        </p:txBody>
      </p:sp>
      <p:sp>
        <p:nvSpPr>
          <p:cNvPr id="4" name="Rectangle 3"/>
          <p:cNvSpPr/>
          <p:nvPr/>
        </p:nvSpPr>
        <p:spPr>
          <a:xfrm>
            <a:off x="447207" y="2216709"/>
            <a:ext cx="11161239" cy="584776"/>
          </a:xfrm>
          <a:prstGeom prst="rect">
            <a:avLst/>
          </a:prstGeom>
        </p:spPr>
        <p:txBody>
          <a:bodyPr wrap="square">
            <a:spAutoFit/>
          </a:bodyPr>
          <a:lstStyle/>
          <a:p>
            <a:pPr lvl="0"/>
            <a:r>
              <a:rPr lang="en-US" sz="3200">
                <a:solidFill>
                  <a:srgbClr val="46166B"/>
                </a:solidFill>
              </a:rPr>
              <a:t>Nothing to report</a:t>
            </a:r>
          </a:p>
        </p:txBody>
      </p:sp>
    </p:spTree>
    <p:extLst>
      <p:ext uri="{BB962C8B-B14F-4D97-AF65-F5344CB8AC3E}">
        <p14:creationId xmlns:p14="http://schemas.microsoft.com/office/powerpoint/2010/main" val="2139345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a:solidFill>
                  <a:schemeClr val="bg1"/>
                </a:solidFill>
              </a:rPr>
              <a:t>CPCA – Louise Anne </a:t>
            </a:r>
            <a:r>
              <a:rPr lang="en-US" sz="3600" b="1" err="1">
                <a:solidFill>
                  <a:schemeClr val="bg1"/>
                </a:solidFill>
              </a:rPr>
              <a:t>McNUtt</a:t>
            </a:r>
            <a:r>
              <a:rPr lang="en-US" sz="3600" b="1">
                <a:solidFill>
                  <a:schemeClr val="bg1"/>
                </a:solidFill>
              </a:rPr>
              <a:t>, Chair</a:t>
            </a:r>
          </a:p>
        </p:txBody>
      </p:sp>
      <p:sp>
        <p:nvSpPr>
          <p:cNvPr id="2" name="Rectangle 1"/>
          <p:cNvSpPr/>
          <p:nvPr/>
        </p:nvSpPr>
        <p:spPr>
          <a:xfrm>
            <a:off x="447208" y="1970188"/>
            <a:ext cx="9855513" cy="954107"/>
          </a:xfrm>
          <a:prstGeom prst="rect">
            <a:avLst/>
          </a:prstGeom>
        </p:spPr>
        <p:txBody>
          <a:bodyPr wrap="square">
            <a:spAutoFit/>
          </a:bodyPr>
          <a:lstStyle/>
          <a:p>
            <a:endParaRPr lang="en-US" sz="2800">
              <a:solidFill>
                <a:srgbClr val="46166B"/>
              </a:solidFill>
            </a:endParaRPr>
          </a:p>
          <a:p>
            <a:pPr lvl="0"/>
            <a:endParaRPr lang="en-US" sz="2800">
              <a:solidFill>
                <a:srgbClr val="46166B"/>
              </a:solidFill>
            </a:endParaRPr>
          </a:p>
        </p:txBody>
      </p:sp>
      <p:sp>
        <p:nvSpPr>
          <p:cNvPr id="6" name="Rectangle 5"/>
          <p:cNvSpPr/>
          <p:nvPr/>
        </p:nvSpPr>
        <p:spPr>
          <a:xfrm>
            <a:off x="447207" y="2216709"/>
            <a:ext cx="11161239" cy="584776"/>
          </a:xfrm>
          <a:prstGeom prst="rect">
            <a:avLst/>
          </a:prstGeom>
        </p:spPr>
        <p:txBody>
          <a:bodyPr wrap="square">
            <a:spAutoFit/>
          </a:bodyPr>
          <a:lstStyle/>
          <a:p>
            <a:pPr lvl="0"/>
            <a:r>
              <a:rPr lang="en-US" sz="3200">
                <a:solidFill>
                  <a:srgbClr val="46166B"/>
                </a:solidFill>
              </a:rPr>
              <a:t>Nothing to report</a:t>
            </a:r>
          </a:p>
        </p:txBody>
      </p:sp>
    </p:spTree>
    <p:extLst>
      <p:ext uri="{BB962C8B-B14F-4D97-AF65-F5344CB8AC3E}">
        <p14:creationId xmlns:p14="http://schemas.microsoft.com/office/powerpoint/2010/main" val="796555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a:solidFill>
                  <a:schemeClr val="bg1"/>
                </a:solidFill>
              </a:rPr>
              <a:t>GAC – Sean Rafferty,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a:solidFill>
                <a:srgbClr val="46166B"/>
              </a:solidFill>
            </a:endParaRPr>
          </a:p>
          <a:p>
            <a:pPr lvl="0"/>
            <a:endParaRPr lang="en-US" sz="2800">
              <a:solidFill>
                <a:srgbClr val="46166B"/>
              </a:solidFill>
            </a:endParaRPr>
          </a:p>
        </p:txBody>
      </p:sp>
      <p:sp>
        <p:nvSpPr>
          <p:cNvPr id="4" name="Rectangle 3"/>
          <p:cNvSpPr/>
          <p:nvPr/>
        </p:nvSpPr>
        <p:spPr>
          <a:xfrm>
            <a:off x="447207" y="2216709"/>
            <a:ext cx="11161239" cy="584776"/>
          </a:xfrm>
          <a:prstGeom prst="rect">
            <a:avLst/>
          </a:prstGeom>
        </p:spPr>
        <p:txBody>
          <a:bodyPr wrap="square">
            <a:spAutoFit/>
          </a:bodyPr>
          <a:lstStyle/>
          <a:p>
            <a:pPr lvl="0"/>
            <a:r>
              <a:rPr lang="en-US" sz="3200">
                <a:solidFill>
                  <a:srgbClr val="46166B"/>
                </a:solidFill>
              </a:rPr>
              <a:t>Nothing to report</a:t>
            </a:r>
          </a:p>
        </p:txBody>
      </p:sp>
    </p:spTree>
    <p:extLst>
      <p:ext uri="{BB962C8B-B14F-4D97-AF65-F5344CB8AC3E}">
        <p14:creationId xmlns:p14="http://schemas.microsoft.com/office/powerpoint/2010/main" val="1702909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a:solidFill>
                  <a:schemeClr val="bg1"/>
                </a:solidFill>
              </a:rPr>
              <a:t>GOV –Jim Mower,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a:solidFill>
                <a:srgbClr val="46166B"/>
              </a:solidFill>
            </a:endParaRPr>
          </a:p>
          <a:p>
            <a:pPr lvl="0"/>
            <a:endParaRPr lang="en-US" sz="2800">
              <a:solidFill>
                <a:srgbClr val="46166B"/>
              </a:solidFill>
            </a:endParaRPr>
          </a:p>
        </p:txBody>
      </p:sp>
      <p:sp>
        <p:nvSpPr>
          <p:cNvPr id="6" name="Content Placeholder 2"/>
          <p:cNvSpPr txBox="1">
            <a:spLocks/>
          </p:cNvSpPr>
          <p:nvPr/>
        </p:nvSpPr>
        <p:spPr>
          <a:xfrm>
            <a:off x="447208" y="2121900"/>
            <a:ext cx="11176087" cy="458507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charset="2"/>
              <a:buChar char="§"/>
              <a:defRPr sz="2000" b="0" i="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Arial" charset="0"/>
              <a:buChar char="•"/>
              <a:defRPr sz="1800" b="0" i="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charset="2"/>
              <a:buChar char="ü"/>
              <a:defRPr sz="1600" b="0" i="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Courier New" charset="0"/>
              <a:buChar char="o"/>
              <a:defRPr sz="1400" b="0" i="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lvl="0"/>
            <a:r>
              <a:rPr lang="en-US"/>
              <a:t>GOV has recently searched for a replacement for the </a:t>
            </a:r>
            <a:r>
              <a:rPr lang="en-US" err="1"/>
              <a:t>MyUAlbany</a:t>
            </a:r>
            <a:r>
              <a:rPr lang="en-US"/>
              <a:t> voting utility with the hope that an easier-to-use system might be found that could enhance voter turnout. A potential substitute, </a:t>
            </a:r>
            <a:r>
              <a:rPr lang="en-US" err="1"/>
              <a:t>ballotbin.com</a:t>
            </a:r>
            <a:r>
              <a:rPr lang="en-US"/>
              <a:t>, was investigated but was found to lack robust security features for auditing and voter registration. The GOV Committee on Liaison and Elections (CLE) is preparing to search for other alternatives and will prepare a report by the end of the fall semester.</a:t>
            </a:r>
          </a:p>
          <a:p>
            <a:endParaRPr lang="en-US" sz="2400"/>
          </a:p>
        </p:txBody>
      </p:sp>
    </p:spTree>
    <p:extLst>
      <p:ext uri="{BB962C8B-B14F-4D97-AF65-F5344CB8AC3E}">
        <p14:creationId xmlns:p14="http://schemas.microsoft.com/office/powerpoint/2010/main" val="4000952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a:solidFill>
                  <a:schemeClr val="bg1"/>
                </a:solidFill>
              </a:rPr>
              <a:t>LISC –Billie </a:t>
            </a:r>
            <a:r>
              <a:rPr lang="en-US" sz="3600" b="1" err="1">
                <a:solidFill>
                  <a:schemeClr val="bg1"/>
                </a:solidFill>
              </a:rPr>
              <a:t>Franchini</a:t>
            </a:r>
            <a:r>
              <a:rPr lang="en-US" sz="3600" b="1">
                <a:solidFill>
                  <a:schemeClr val="bg1"/>
                </a:solidFill>
              </a:rPr>
              <a:t>,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a:solidFill>
                <a:srgbClr val="46166B"/>
              </a:solidFill>
            </a:endParaRPr>
          </a:p>
          <a:p>
            <a:pPr lvl="0"/>
            <a:endParaRPr lang="en-US" sz="2800">
              <a:solidFill>
                <a:srgbClr val="46166B"/>
              </a:solidFill>
            </a:endParaRPr>
          </a:p>
        </p:txBody>
      </p:sp>
      <p:sp>
        <p:nvSpPr>
          <p:cNvPr id="6" name="Rectangle 5"/>
          <p:cNvSpPr/>
          <p:nvPr/>
        </p:nvSpPr>
        <p:spPr>
          <a:xfrm>
            <a:off x="447207" y="2216709"/>
            <a:ext cx="11161239" cy="584776"/>
          </a:xfrm>
          <a:prstGeom prst="rect">
            <a:avLst/>
          </a:prstGeom>
        </p:spPr>
        <p:txBody>
          <a:bodyPr wrap="square">
            <a:spAutoFit/>
          </a:bodyPr>
          <a:lstStyle/>
          <a:p>
            <a:pPr lvl="0"/>
            <a:r>
              <a:rPr lang="en-US" sz="3200">
                <a:solidFill>
                  <a:srgbClr val="46166B"/>
                </a:solidFill>
              </a:rPr>
              <a:t>Nothing to report</a:t>
            </a:r>
          </a:p>
        </p:txBody>
      </p:sp>
    </p:spTree>
    <p:extLst>
      <p:ext uri="{BB962C8B-B14F-4D97-AF65-F5344CB8AC3E}">
        <p14:creationId xmlns:p14="http://schemas.microsoft.com/office/powerpoint/2010/main" val="344374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493" y="627678"/>
            <a:ext cx="7829875" cy="1050444"/>
          </a:xfrm>
        </p:spPr>
        <p:txBody>
          <a:bodyPr/>
          <a:lstStyle/>
          <a:p>
            <a:pPr algn="ctr"/>
            <a:r>
              <a:rPr lang="en-US" sz="5400"/>
              <a:t>Agenda</a:t>
            </a:r>
          </a:p>
        </p:txBody>
      </p:sp>
      <p:sp>
        <p:nvSpPr>
          <p:cNvPr id="4" name="Content Placeholder 3"/>
          <p:cNvSpPr txBox="1">
            <a:spLocks noGrp="1"/>
          </p:cNvSpPr>
          <p:nvPr>
            <p:ph idx="1"/>
          </p:nvPr>
        </p:nvSpPr>
        <p:spPr>
          <a:xfrm>
            <a:off x="371686" y="2015555"/>
            <a:ext cx="5668177" cy="45653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a:t>Approval of Minutes of Oct 16</a:t>
            </a:r>
            <a:r>
              <a:rPr lang="en-US" baseline="30000"/>
              <a:t>th</a:t>
            </a:r>
            <a:r>
              <a:rPr lang="en-US"/>
              <a:t>, 2017</a:t>
            </a:r>
          </a:p>
          <a:p>
            <a:r>
              <a:rPr lang="en-US"/>
              <a:t>Provost’s Report – Ann Marie Murray Assoc. Provost Program Development</a:t>
            </a:r>
          </a:p>
          <a:p>
            <a:r>
              <a:rPr lang="en-US"/>
              <a:t>Senate Chair’s Report –Karin Reinhold</a:t>
            </a:r>
          </a:p>
          <a:p>
            <a:r>
              <a:rPr lang="en-US"/>
              <a:t>Other Reports:</a:t>
            </a:r>
          </a:p>
          <a:p>
            <a:pPr marL="685800" lvl="1">
              <a:buFont typeface="Arial" panose="020B0604020202020204" pitchFamily="34" charset="0"/>
              <a:buChar char="•"/>
            </a:pPr>
            <a:r>
              <a:rPr lang="en-US"/>
              <a:t>SUNY Senators’ Report</a:t>
            </a:r>
          </a:p>
          <a:p>
            <a:pPr marL="685800" lvl="1">
              <a:buFont typeface="Arial" panose="020B0604020202020204" pitchFamily="34" charset="0"/>
              <a:buChar char="•"/>
            </a:pPr>
            <a:r>
              <a:rPr lang="en-US"/>
              <a:t>Graduate Student Association Report</a:t>
            </a:r>
          </a:p>
          <a:p>
            <a:pPr marL="685800" lvl="1">
              <a:buFont typeface="Arial" panose="020B0604020202020204" pitchFamily="34" charset="0"/>
              <a:buChar char="•"/>
            </a:pPr>
            <a:r>
              <a:rPr lang="en-US"/>
              <a:t>Undergraduate Student Association Report </a:t>
            </a:r>
          </a:p>
          <a:p>
            <a:pPr marL="685800" lvl="1">
              <a:buFont typeface="Arial" panose="020B0604020202020204" pitchFamily="34" charset="0"/>
              <a:buChar char="•"/>
            </a:pPr>
            <a:r>
              <a:rPr lang="en-US"/>
              <a:t>Council/Committee Reports</a:t>
            </a:r>
          </a:p>
          <a:p>
            <a:endParaRPr lang="en-US"/>
          </a:p>
        </p:txBody>
      </p:sp>
      <p:sp>
        <p:nvSpPr>
          <p:cNvPr id="5" name="Rectangle 4"/>
          <p:cNvSpPr/>
          <p:nvPr/>
        </p:nvSpPr>
        <p:spPr>
          <a:xfrm>
            <a:off x="6148269" y="2013428"/>
            <a:ext cx="5544283" cy="4252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342900" indent="-342900">
              <a:spcBef>
                <a:spcPts val="1000"/>
              </a:spcBef>
              <a:buClr>
                <a:schemeClr val="accent1"/>
              </a:buClr>
              <a:buSzPct val="80000"/>
              <a:buFont typeface="Wingdings 3" charset="2"/>
              <a:buChar char=""/>
            </a:pPr>
            <a:r>
              <a:rPr lang="en-US" sz="2400"/>
              <a:t>New Business:</a:t>
            </a:r>
          </a:p>
          <a:p>
            <a:pPr marL="685800" lvl="1" indent="-285750">
              <a:spcBef>
                <a:spcPts val="1000"/>
              </a:spcBef>
              <a:buClr>
                <a:schemeClr val="accent1"/>
              </a:buClr>
              <a:buSzPct val="80000"/>
              <a:buFont typeface="Arial" panose="020B0604020202020204" pitchFamily="34" charset="0"/>
              <a:buChar char="•"/>
            </a:pPr>
            <a:r>
              <a:rPr lang="en-US" sz="2000"/>
              <a:t>Gina </a:t>
            </a:r>
            <a:r>
              <a:rPr lang="en-US" sz="2000" err="1"/>
              <a:t>Volynsky</a:t>
            </a:r>
            <a:r>
              <a:rPr lang="en-US" sz="2000"/>
              <a:t>, Director of the SUNY’s CID</a:t>
            </a:r>
          </a:p>
          <a:p>
            <a:pPr marL="685800" lvl="1" indent="-285750">
              <a:spcBef>
                <a:spcPts val="1000"/>
              </a:spcBef>
              <a:buClr>
                <a:schemeClr val="accent1"/>
              </a:buClr>
              <a:buSzPct val="80000"/>
              <a:buFont typeface="Arial" panose="020B0604020202020204" pitchFamily="34" charset="0"/>
              <a:buChar char="•"/>
            </a:pPr>
            <a:r>
              <a:rPr lang="en-US" sz="2000"/>
              <a:t>MS/PhD Program in Electrical and Computer Science Engineering</a:t>
            </a:r>
          </a:p>
          <a:p>
            <a:pPr marL="685800" lvl="1" indent="-285750">
              <a:spcBef>
                <a:spcPts val="1000"/>
              </a:spcBef>
              <a:buClr>
                <a:schemeClr val="accent1"/>
              </a:buClr>
              <a:buSzPct val="80000"/>
              <a:buFont typeface="Arial" panose="020B0604020202020204" pitchFamily="34" charset="0"/>
              <a:buChar char="•"/>
            </a:pPr>
            <a:r>
              <a:rPr lang="en-US" sz="2000"/>
              <a:t>Global Distinction milestones </a:t>
            </a:r>
          </a:p>
          <a:p>
            <a:pPr marL="685800" lvl="1" indent="-285750">
              <a:spcBef>
                <a:spcPts val="1000"/>
              </a:spcBef>
              <a:buClr>
                <a:schemeClr val="accent1"/>
              </a:buClr>
              <a:buSzPct val="80000"/>
              <a:buFont typeface="Arial" panose="020B0604020202020204" pitchFamily="34" charset="0"/>
              <a:buChar char="•"/>
            </a:pPr>
            <a:r>
              <a:rPr lang="en-US" sz="2000"/>
              <a:t>Charter amendment announcement for ULC</a:t>
            </a:r>
          </a:p>
          <a:p>
            <a:pPr marL="685800" lvl="1" indent="-285750">
              <a:spcBef>
                <a:spcPts val="1000"/>
              </a:spcBef>
              <a:buClr>
                <a:schemeClr val="accent1"/>
              </a:buClr>
              <a:buSzPct val="80000"/>
              <a:buFont typeface="Arial" panose="020B0604020202020204" pitchFamily="34" charset="0"/>
              <a:buChar char="•"/>
            </a:pPr>
            <a:r>
              <a:rPr lang="en-US" sz="2000"/>
              <a:t>Approval of changes in Council membership</a:t>
            </a:r>
          </a:p>
          <a:p>
            <a:pPr marL="342900" indent="-342900">
              <a:spcBef>
                <a:spcPts val="1000"/>
              </a:spcBef>
              <a:buClr>
                <a:schemeClr val="accent1"/>
              </a:buClr>
              <a:buSzPct val="80000"/>
              <a:buFont typeface="Wingdings 3" charset="2"/>
              <a:buChar char=""/>
            </a:pPr>
            <a:r>
              <a:rPr lang="en-US" sz="2400"/>
              <a:t>Announcements</a:t>
            </a:r>
          </a:p>
          <a:p>
            <a:pPr marL="342900" indent="-342900">
              <a:spcBef>
                <a:spcPts val="1000"/>
              </a:spcBef>
              <a:buClr>
                <a:schemeClr val="accent1"/>
              </a:buClr>
              <a:buSzPct val="80000"/>
              <a:buFont typeface="Wingdings 3" charset="2"/>
              <a:buChar char=""/>
            </a:pPr>
            <a:r>
              <a:rPr lang="en-US" sz="2400"/>
              <a:t>Adjournment</a:t>
            </a:r>
          </a:p>
        </p:txBody>
      </p:sp>
    </p:spTree>
    <p:extLst>
      <p:ext uri="{BB962C8B-B14F-4D97-AF65-F5344CB8AC3E}">
        <p14:creationId xmlns:p14="http://schemas.microsoft.com/office/powerpoint/2010/main" val="338404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40" y="2195187"/>
            <a:ext cx="11977360" cy="4468774"/>
          </a:xfrm>
        </p:spPr>
        <p:txBody>
          <a:bodyPr>
            <a:noAutofit/>
          </a:bodyPr>
          <a:lstStyle/>
          <a:p>
            <a:pPr lvl="0"/>
            <a:r>
              <a:rPr lang="en-US"/>
              <a:t>UAC discussed the announcement SUNY is updating its General Education requirements; a white paper is expected a year from now. It will include Information Literacy core competencies for all of SUNY. </a:t>
            </a:r>
          </a:p>
          <a:p>
            <a:pPr lvl="0"/>
            <a:r>
              <a:rPr lang="en-US"/>
              <a:t>The Subcommittee on Academic Standing is working on a policy that will limit student proposals to ask for course drops after the withdrawal deadline to one year; </a:t>
            </a:r>
          </a:p>
          <a:p>
            <a:pPr lvl="0"/>
            <a:r>
              <a:rPr lang="en-US"/>
              <a:t>The Fall SUNY Plenary held at Delhi October 19-21 included a resolution for Academic Advisers related to financial aid. Chair Reinhold has asked UAC to investigate the problem at UA and what we are doing to protect both faculty and students when negotiating increasingly complex rules and regulations (</a:t>
            </a:r>
            <a:r>
              <a:rPr lang="en-US" err="1"/>
              <a:t>eg</a:t>
            </a:r>
            <a:r>
              <a:rPr lang="en-US"/>
              <a:t> TAP and Excelsior) that can affect a student’s ability to receive financial aid.</a:t>
            </a:r>
          </a:p>
          <a:p>
            <a:endParaRPr lang="en-US" sz="200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a:solidFill>
                  <a:schemeClr val="bg1"/>
                </a:solidFill>
              </a:rPr>
              <a:t>UAC –Christy Smith,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a:solidFill>
                <a:srgbClr val="46166B"/>
              </a:solidFill>
            </a:endParaRPr>
          </a:p>
          <a:p>
            <a:pPr lvl="0"/>
            <a:endParaRPr lang="en-US" sz="2800">
              <a:solidFill>
                <a:srgbClr val="46166B"/>
              </a:solidFill>
            </a:endParaRPr>
          </a:p>
        </p:txBody>
      </p:sp>
    </p:spTree>
    <p:extLst>
      <p:ext uri="{BB962C8B-B14F-4D97-AF65-F5344CB8AC3E}">
        <p14:creationId xmlns:p14="http://schemas.microsoft.com/office/powerpoint/2010/main" val="4120583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a:solidFill>
                  <a:schemeClr val="bg1"/>
                </a:solidFill>
              </a:rPr>
              <a:t>ULC –</a:t>
            </a:r>
            <a:r>
              <a:rPr lang="en-US" sz="3600" b="1" err="1">
                <a:solidFill>
                  <a:schemeClr val="bg1"/>
                </a:solidFill>
              </a:rPr>
              <a:t>Ekow</a:t>
            </a:r>
            <a:r>
              <a:rPr lang="en-US" sz="3600" b="1">
                <a:solidFill>
                  <a:schemeClr val="bg1"/>
                </a:solidFill>
              </a:rPr>
              <a:t> King,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a:solidFill>
                <a:srgbClr val="46166B"/>
              </a:solidFill>
            </a:endParaRPr>
          </a:p>
          <a:p>
            <a:pPr lvl="0"/>
            <a:endParaRPr lang="en-US" sz="2800">
              <a:solidFill>
                <a:srgbClr val="46166B"/>
              </a:solidFill>
            </a:endParaRPr>
          </a:p>
        </p:txBody>
      </p:sp>
      <p:sp>
        <p:nvSpPr>
          <p:cNvPr id="6" name="Content Placeholder 2"/>
          <p:cNvSpPr txBox="1">
            <a:spLocks/>
          </p:cNvSpPr>
          <p:nvPr/>
        </p:nvSpPr>
        <p:spPr>
          <a:xfrm>
            <a:off x="301901" y="1826177"/>
            <a:ext cx="11535373" cy="459440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charset="2"/>
              <a:buChar char="§"/>
              <a:defRPr sz="2000" b="0" i="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Arial" charset="0"/>
              <a:buChar char="•"/>
              <a:defRPr sz="1800" b="0" i="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charset="2"/>
              <a:buChar char="ü"/>
              <a:defRPr sz="1600" b="0" i="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Courier New" charset="0"/>
              <a:buChar char="o"/>
              <a:defRPr sz="1400" b="0" i="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lvl="0"/>
            <a:r>
              <a:rPr lang="en-US" sz="3200" err="1"/>
              <a:t>Chantelle</a:t>
            </a:r>
            <a:r>
              <a:rPr lang="en-US" sz="3200"/>
              <a:t> Cleary, JD Asst. Vice President for Equity and Compliance discussed the University’s coordinated response for cases that include discrimination, sexual violence, harassment, Title IX, title VII, ADA or any other protected basis </a:t>
            </a:r>
          </a:p>
          <a:p>
            <a:pPr lvl="0"/>
            <a:r>
              <a:rPr lang="en-US" sz="3200"/>
              <a:t>ULC discussed the University’s Strategic plan for Diversity/Inclusion request to Tamara Minor.</a:t>
            </a:r>
            <a:r>
              <a:rPr lang="en-US" sz="4000"/>
              <a:t> </a:t>
            </a:r>
          </a:p>
          <a:p>
            <a:pPr lvl="0"/>
            <a:r>
              <a:rPr lang="en-US" sz="3200"/>
              <a:t>VP Jim Van </a:t>
            </a:r>
            <a:r>
              <a:rPr lang="en-US" sz="3200" err="1"/>
              <a:t>Voorst</a:t>
            </a:r>
            <a:r>
              <a:rPr lang="en-US" sz="3200"/>
              <a:t> gave the council some information regarding the status of the Interfaith Center. </a:t>
            </a:r>
          </a:p>
          <a:p>
            <a:endParaRPr lang="en-US"/>
          </a:p>
        </p:txBody>
      </p:sp>
    </p:spTree>
    <p:extLst>
      <p:ext uri="{BB962C8B-B14F-4D97-AF65-F5344CB8AC3E}">
        <p14:creationId xmlns:p14="http://schemas.microsoft.com/office/powerpoint/2010/main" val="4243024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a:solidFill>
                  <a:schemeClr val="bg1"/>
                </a:solidFill>
              </a:rPr>
              <a:t>ULC –</a:t>
            </a:r>
            <a:r>
              <a:rPr lang="en-US" sz="3600" b="1" err="1">
                <a:solidFill>
                  <a:schemeClr val="bg1"/>
                </a:solidFill>
              </a:rPr>
              <a:t>Ekow</a:t>
            </a:r>
            <a:r>
              <a:rPr lang="en-US" sz="3600" b="1">
                <a:solidFill>
                  <a:schemeClr val="bg1"/>
                </a:solidFill>
              </a:rPr>
              <a:t> King,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a:solidFill>
                <a:srgbClr val="46166B"/>
              </a:solidFill>
            </a:endParaRPr>
          </a:p>
          <a:p>
            <a:pPr lvl="0"/>
            <a:endParaRPr lang="en-US" sz="2800">
              <a:solidFill>
                <a:srgbClr val="46166B"/>
              </a:solidFill>
            </a:endParaRPr>
          </a:p>
        </p:txBody>
      </p:sp>
      <p:sp>
        <p:nvSpPr>
          <p:cNvPr id="6" name="Content Placeholder 2"/>
          <p:cNvSpPr txBox="1">
            <a:spLocks/>
          </p:cNvSpPr>
          <p:nvPr/>
        </p:nvSpPr>
        <p:spPr>
          <a:xfrm>
            <a:off x="301901" y="1826177"/>
            <a:ext cx="11535373" cy="459440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charset="2"/>
              <a:buChar char="§"/>
              <a:defRPr sz="2000" b="0" i="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Arial" charset="0"/>
              <a:buChar char="•"/>
              <a:defRPr sz="1800" b="0" i="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charset="2"/>
              <a:buChar char="ü"/>
              <a:defRPr sz="1600" b="0" i="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Courier New" charset="0"/>
              <a:buChar char="o"/>
              <a:defRPr sz="1400" b="0" i="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lvl="0"/>
            <a:r>
              <a:rPr lang="en-US" sz="2800"/>
              <a:t>Reports of Actions</a:t>
            </a:r>
          </a:p>
          <a:p>
            <a:pPr lvl="1"/>
            <a:r>
              <a:rPr lang="en-US" sz="2400"/>
              <a:t>Community and Ex-Officio updates added to the ongoing agenda (also included in the ULC amended charter)</a:t>
            </a:r>
          </a:p>
          <a:p>
            <a:pPr lvl="1"/>
            <a:r>
              <a:rPr lang="en-US" sz="2400"/>
              <a:t>Reviewed ULC Charter amendments and additional changes prior to introduction to SEC at upcoming meeting. Revisions were approved.</a:t>
            </a:r>
          </a:p>
          <a:p>
            <a:pPr lvl="0"/>
            <a:r>
              <a:rPr lang="en-US" sz="2800"/>
              <a:t>Recommendations for Actions</a:t>
            </a:r>
          </a:p>
          <a:p>
            <a:pPr lvl="1"/>
            <a:r>
              <a:rPr lang="en-US" sz="2400"/>
              <a:t>ULC is working on Affordable Childcare Resolution</a:t>
            </a:r>
          </a:p>
          <a:p>
            <a:pPr lvl="1"/>
            <a:r>
              <a:rPr lang="en-US" sz="2400"/>
              <a:t>ULC is working on Resolution regarding Indigenous People’s Day</a:t>
            </a:r>
          </a:p>
          <a:p>
            <a:pPr lvl="1"/>
            <a:r>
              <a:rPr lang="en-US" sz="2400"/>
              <a:t>ULC will consider resolution regarding the Interfaith Center</a:t>
            </a:r>
          </a:p>
        </p:txBody>
      </p:sp>
    </p:spTree>
    <p:extLst>
      <p:ext uri="{BB962C8B-B14F-4D97-AF65-F5344CB8AC3E}">
        <p14:creationId xmlns:p14="http://schemas.microsoft.com/office/powerpoint/2010/main" val="1115650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a:p>
          <a:p>
            <a:endParaRPr lang="en-US"/>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a:solidFill>
                  <a:schemeClr val="bg1"/>
                </a:solidFill>
              </a:rPr>
              <a:t>UPPC –Jim Collins,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a:solidFill>
                <a:srgbClr val="46166B"/>
              </a:solidFill>
            </a:endParaRPr>
          </a:p>
          <a:p>
            <a:pPr lvl="0"/>
            <a:endParaRPr lang="en-US" sz="2800">
              <a:solidFill>
                <a:srgbClr val="46166B"/>
              </a:solidFill>
            </a:endParaRPr>
          </a:p>
        </p:txBody>
      </p:sp>
      <p:sp>
        <p:nvSpPr>
          <p:cNvPr id="4" name="Rectangle 3"/>
          <p:cNvSpPr/>
          <p:nvPr/>
        </p:nvSpPr>
        <p:spPr>
          <a:xfrm>
            <a:off x="447208" y="1981869"/>
            <a:ext cx="11161239" cy="1569660"/>
          </a:xfrm>
          <a:prstGeom prst="rect">
            <a:avLst/>
          </a:prstGeom>
        </p:spPr>
        <p:txBody>
          <a:bodyPr wrap="square">
            <a:spAutoFit/>
          </a:bodyPr>
          <a:lstStyle/>
          <a:p>
            <a:pPr lvl="0"/>
            <a:endParaRPr lang="en-US" sz="3200"/>
          </a:p>
          <a:p>
            <a:endParaRPr lang="en-US" sz="3200">
              <a:solidFill>
                <a:srgbClr val="46166B"/>
              </a:solidFill>
            </a:endParaRPr>
          </a:p>
          <a:p>
            <a:pPr lvl="0"/>
            <a:endParaRPr lang="en-US" sz="3200">
              <a:solidFill>
                <a:schemeClr val="accent2"/>
              </a:solidFill>
            </a:endParaRPr>
          </a:p>
        </p:txBody>
      </p:sp>
      <p:sp>
        <p:nvSpPr>
          <p:cNvPr id="6" name="Content Placeholder 2"/>
          <p:cNvSpPr txBox="1">
            <a:spLocks/>
          </p:cNvSpPr>
          <p:nvPr/>
        </p:nvSpPr>
        <p:spPr>
          <a:xfrm>
            <a:off x="301901" y="1732097"/>
            <a:ext cx="11535373" cy="497487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charset="2"/>
              <a:buChar char="§"/>
              <a:defRPr sz="2000" b="0" i="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Arial" charset="0"/>
              <a:buChar char="•"/>
              <a:defRPr sz="1800" b="0" i="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charset="2"/>
              <a:buChar char="ü"/>
              <a:defRPr sz="1600" b="0" i="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Courier New" charset="0"/>
              <a:buChar char="o"/>
              <a:defRPr sz="1400" b="0" i="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lvl="0"/>
            <a:r>
              <a:rPr lang="en-US"/>
              <a:t>The Provost responded to questions about the status of Information Science Department and its new location within the College of Emergency, Homeland, and Cyber Security of Actions</a:t>
            </a:r>
          </a:p>
          <a:p>
            <a:pPr lvl="0"/>
            <a:r>
              <a:rPr lang="en-US"/>
              <a:t>VP for Finance and Administration J. Van </a:t>
            </a:r>
            <a:r>
              <a:rPr lang="en-US" err="1"/>
              <a:t>Voorst</a:t>
            </a:r>
            <a:r>
              <a:rPr lang="en-US"/>
              <a:t> reported from the capital and operations budget </a:t>
            </a:r>
          </a:p>
          <a:p>
            <a:pPr lvl="0"/>
            <a:r>
              <a:rPr lang="en-US" err="1"/>
              <a:t>Joette</a:t>
            </a:r>
            <a:r>
              <a:rPr lang="en-US"/>
              <a:t> </a:t>
            </a:r>
            <a:r>
              <a:rPr lang="en-US" err="1"/>
              <a:t>Stefl</a:t>
            </a:r>
            <a:r>
              <a:rPr lang="en-US"/>
              <a:t>-Mabry, the Council’s representative to the University’s Assessment Advisory Committee, reported that the committee had met three times since mid-summer and was, in her view, doing very good work. </a:t>
            </a:r>
          </a:p>
          <a:p>
            <a:pPr lvl="0">
              <a:lnSpc>
                <a:spcPct val="90000"/>
              </a:lnSpc>
              <a:spcBef>
                <a:spcPts val="0"/>
              </a:spcBef>
            </a:pPr>
            <a:r>
              <a:rPr lang="en-US"/>
              <a:t>Actions:</a:t>
            </a:r>
          </a:p>
          <a:p>
            <a:pPr lvl="1">
              <a:lnSpc>
                <a:spcPct val="90000"/>
              </a:lnSpc>
              <a:spcBef>
                <a:spcPts val="0"/>
              </a:spcBef>
            </a:pPr>
            <a:r>
              <a:rPr lang="en-US"/>
              <a:t>The Council confirmed its support for the Center for International Education and Global Strategy proposal for a Global Distinction Milestone.</a:t>
            </a:r>
          </a:p>
          <a:p>
            <a:pPr lvl="1">
              <a:lnSpc>
                <a:spcPct val="90000"/>
              </a:lnSpc>
              <a:spcBef>
                <a:spcPts val="0"/>
              </a:spcBef>
            </a:pPr>
            <a:r>
              <a:rPr lang="en-US"/>
              <a:t>The Council declined to review Senate Bill 1718-01, Proposal to Establish M.S. and Ph.D. Programs in Electrical and Computer Engineering, and referred the proposal to the SEC.</a:t>
            </a:r>
          </a:p>
          <a:p>
            <a:pPr lvl="0"/>
            <a:endParaRPr lang="en-US" sz="2800"/>
          </a:p>
        </p:txBody>
      </p:sp>
    </p:spTree>
    <p:extLst>
      <p:ext uri="{BB962C8B-B14F-4D97-AF65-F5344CB8AC3E}">
        <p14:creationId xmlns:p14="http://schemas.microsoft.com/office/powerpoint/2010/main" val="532864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70783" y="450888"/>
            <a:ext cx="11143394" cy="1992513"/>
          </a:xfrm>
        </p:spPr>
        <p:txBody>
          <a:bodyPr/>
          <a:lstStyle/>
          <a:p>
            <a:pPr lvl="2" algn="l" defTabSz="457200" rtl="0">
              <a:spcBef>
                <a:spcPct val="0"/>
              </a:spcBef>
            </a:pPr>
            <a:r>
              <a:rPr lang="en-US" sz="3600" b="1">
                <a:solidFill>
                  <a:schemeClr val="bg1"/>
                </a:solidFill>
              </a:rPr>
              <a:t>New Business: </a:t>
            </a:r>
            <a:br>
              <a:rPr lang="en-US" sz="3600" b="1">
                <a:solidFill>
                  <a:schemeClr val="bg1"/>
                </a:solidFill>
              </a:rPr>
            </a:br>
            <a:r>
              <a:rPr lang="en-US" sz="3600" b="1">
                <a:solidFill>
                  <a:schemeClr val="bg1"/>
                </a:solidFill>
              </a:rPr>
              <a:t>		</a:t>
            </a:r>
            <a:endParaRPr lang="en-US" sz="3600" b="1">
              <a:solidFill>
                <a:schemeClr val="accent2"/>
              </a:solidFill>
            </a:endParaRPr>
          </a:p>
        </p:txBody>
      </p:sp>
      <p:sp>
        <p:nvSpPr>
          <p:cNvPr id="6" name="Rectangle 5"/>
          <p:cNvSpPr/>
          <p:nvPr/>
        </p:nvSpPr>
        <p:spPr>
          <a:xfrm>
            <a:off x="1788709" y="2586441"/>
            <a:ext cx="6600139" cy="523220"/>
          </a:xfrm>
          <a:prstGeom prst="rect">
            <a:avLst/>
          </a:prstGeom>
        </p:spPr>
        <p:txBody>
          <a:bodyPr wrap="square">
            <a:spAutoFit/>
          </a:bodyPr>
          <a:lstStyle/>
          <a:p>
            <a:pPr lvl="2"/>
            <a:endParaRPr lang="en-US" sz="2800">
              <a:solidFill>
                <a:schemeClr val="accent2"/>
              </a:solidFill>
            </a:endParaRPr>
          </a:p>
        </p:txBody>
      </p:sp>
      <p:sp>
        <p:nvSpPr>
          <p:cNvPr id="7" name="Rectangle 6"/>
          <p:cNvSpPr/>
          <p:nvPr/>
        </p:nvSpPr>
        <p:spPr>
          <a:xfrm>
            <a:off x="468704" y="3072348"/>
            <a:ext cx="11415236" cy="156966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4800" b="1">
                <a:solidFill>
                  <a:schemeClr val="bg1"/>
                </a:solidFill>
              </a:rPr>
              <a:t>A. Gina </a:t>
            </a:r>
            <a:r>
              <a:rPr lang="en-US" sz="4800" b="1" err="1">
                <a:solidFill>
                  <a:schemeClr val="bg1"/>
                </a:solidFill>
              </a:rPr>
              <a:t>Volynsky</a:t>
            </a:r>
            <a:r>
              <a:rPr lang="en-US" sz="4800" b="1">
                <a:solidFill>
                  <a:schemeClr val="bg1"/>
                </a:solidFill>
              </a:rPr>
              <a:t>, Director of the SUNY’s 			         Center for International Development</a:t>
            </a:r>
            <a:endParaRPr lang="en-US" sz="4800">
              <a:solidFill>
                <a:schemeClr val="bg1"/>
              </a:solidFill>
            </a:endParaRPr>
          </a:p>
        </p:txBody>
      </p:sp>
    </p:spTree>
    <p:extLst>
      <p:ext uri="{BB962C8B-B14F-4D97-AF65-F5344CB8AC3E}">
        <p14:creationId xmlns:p14="http://schemas.microsoft.com/office/powerpoint/2010/main" val="1014293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70783" y="450888"/>
            <a:ext cx="11143394" cy="1992513"/>
          </a:xfrm>
        </p:spPr>
        <p:txBody>
          <a:bodyPr/>
          <a:lstStyle/>
          <a:p>
            <a:pPr lvl="2" algn="l" defTabSz="457200" rtl="0">
              <a:spcBef>
                <a:spcPct val="0"/>
              </a:spcBef>
            </a:pPr>
            <a:r>
              <a:rPr lang="en-US" sz="3600" b="1">
                <a:solidFill>
                  <a:schemeClr val="bg1"/>
                </a:solidFill>
              </a:rPr>
              <a:t>New Business: </a:t>
            </a:r>
            <a:br>
              <a:rPr lang="en-US" sz="3600" b="1">
                <a:solidFill>
                  <a:schemeClr val="bg1"/>
                </a:solidFill>
              </a:rPr>
            </a:br>
            <a:r>
              <a:rPr lang="en-US" sz="3600" b="1">
                <a:solidFill>
                  <a:schemeClr val="bg1"/>
                </a:solidFill>
              </a:rPr>
              <a:t>		</a:t>
            </a:r>
            <a:endParaRPr lang="en-US" sz="3600" b="1">
              <a:solidFill>
                <a:schemeClr val="accent2"/>
              </a:solidFill>
            </a:endParaRPr>
          </a:p>
        </p:txBody>
      </p:sp>
      <p:sp>
        <p:nvSpPr>
          <p:cNvPr id="6" name="Rectangle 5"/>
          <p:cNvSpPr/>
          <p:nvPr/>
        </p:nvSpPr>
        <p:spPr>
          <a:xfrm>
            <a:off x="1788709" y="2586441"/>
            <a:ext cx="6600139" cy="523220"/>
          </a:xfrm>
          <a:prstGeom prst="rect">
            <a:avLst/>
          </a:prstGeom>
        </p:spPr>
        <p:txBody>
          <a:bodyPr wrap="square">
            <a:spAutoFit/>
          </a:bodyPr>
          <a:lstStyle/>
          <a:p>
            <a:pPr lvl="2"/>
            <a:endParaRPr lang="en-US" sz="2800">
              <a:solidFill>
                <a:schemeClr val="accent2"/>
              </a:solidFill>
            </a:endParaRPr>
          </a:p>
        </p:txBody>
      </p:sp>
      <p:sp>
        <p:nvSpPr>
          <p:cNvPr id="7" name="Rectangle 6"/>
          <p:cNvSpPr/>
          <p:nvPr/>
        </p:nvSpPr>
        <p:spPr>
          <a:xfrm>
            <a:off x="468704" y="3072348"/>
            <a:ext cx="11415236" cy="249299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sz="4800" b="1">
                <a:solidFill>
                  <a:schemeClr val="bg1"/>
                </a:solidFill>
              </a:rPr>
              <a:t>B. Bill 17818-01: Proposal to establish    </a:t>
            </a:r>
          </a:p>
          <a:p>
            <a:pPr algn="ctr"/>
            <a:r>
              <a:rPr lang="en-US" sz="5400"/>
              <a:t>MS/PhD Program in Electrical and Computer Science Engineering </a:t>
            </a:r>
            <a:endParaRPr lang="en-US" sz="5400">
              <a:solidFill>
                <a:schemeClr val="bg1"/>
              </a:solidFill>
            </a:endParaRPr>
          </a:p>
        </p:txBody>
      </p:sp>
    </p:spTree>
    <p:extLst>
      <p:ext uri="{BB962C8B-B14F-4D97-AF65-F5344CB8AC3E}">
        <p14:creationId xmlns:p14="http://schemas.microsoft.com/office/powerpoint/2010/main" val="3884799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70783" y="450888"/>
            <a:ext cx="11143394" cy="1992513"/>
          </a:xfrm>
        </p:spPr>
        <p:txBody>
          <a:bodyPr/>
          <a:lstStyle/>
          <a:p>
            <a:pPr lvl="2" algn="l" defTabSz="457200" rtl="0">
              <a:spcBef>
                <a:spcPct val="0"/>
              </a:spcBef>
            </a:pPr>
            <a:r>
              <a:rPr lang="en-US" sz="3600" b="1">
                <a:solidFill>
                  <a:schemeClr val="bg1"/>
                </a:solidFill>
              </a:rPr>
              <a:t>New Business: </a:t>
            </a:r>
            <a:br>
              <a:rPr lang="en-US" sz="3600" b="1">
                <a:solidFill>
                  <a:schemeClr val="bg1"/>
                </a:solidFill>
              </a:rPr>
            </a:br>
            <a:r>
              <a:rPr lang="en-US" sz="3600" b="1">
                <a:solidFill>
                  <a:schemeClr val="bg1"/>
                </a:solidFill>
              </a:rPr>
              <a:t>		</a:t>
            </a:r>
            <a:endParaRPr lang="en-US" sz="3600" b="1">
              <a:solidFill>
                <a:schemeClr val="accent2"/>
              </a:solidFill>
            </a:endParaRPr>
          </a:p>
        </p:txBody>
      </p:sp>
      <p:sp>
        <p:nvSpPr>
          <p:cNvPr id="6" name="Rectangle 5"/>
          <p:cNvSpPr/>
          <p:nvPr/>
        </p:nvSpPr>
        <p:spPr>
          <a:xfrm>
            <a:off x="1788709" y="2586441"/>
            <a:ext cx="6600139" cy="523220"/>
          </a:xfrm>
          <a:prstGeom prst="rect">
            <a:avLst/>
          </a:prstGeom>
        </p:spPr>
        <p:txBody>
          <a:bodyPr wrap="square">
            <a:spAutoFit/>
          </a:bodyPr>
          <a:lstStyle/>
          <a:p>
            <a:pPr lvl="2"/>
            <a:endParaRPr lang="en-US" sz="2800">
              <a:solidFill>
                <a:schemeClr val="accent2"/>
              </a:solidFill>
            </a:endParaRPr>
          </a:p>
        </p:txBody>
      </p:sp>
      <p:sp>
        <p:nvSpPr>
          <p:cNvPr id="7" name="Rectangle 6"/>
          <p:cNvSpPr/>
          <p:nvPr/>
        </p:nvSpPr>
        <p:spPr>
          <a:xfrm>
            <a:off x="468704" y="3072348"/>
            <a:ext cx="11415236" cy="249299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lvl="1"/>
            <a:r>
              <a:rPr lang="en-US" sz="4800" b="1">
                <a:solidFill>
                  <a:schemeClr val="bg1"/>
                </a:solidFill>
              </a:rPr>
              <a:t>C. Bill 17818-02: Proposal to establish  </a:t>
            </a:r>
          </a:p>
          <a:p>
            <a:pPr marL="0" lvl="1" algn="ctr"/>
            <a:r>
              <a:rPr lang="en-US" sz="5400"/>
              <a:t>Undergraduate Global Distinction Transcript Milestones </a:t>
            </a:r>
          </a:p>
        </p:txBody>
      </p:sp>
    </p:spTree>
    <p:extLst>
      <p:ext uri="{BB962C8B-B14F-4D97-AF65-F5344CB8AC3E}">
        <p14:creationId xmlns:p14="http://schemas.microsoft.com/office/powerpoint/2010/main" val="3241325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70783" y="450888"/>
            <a:ext cx="11143394" cy="1992513"/>
          </a:xfrm>
        </p:spPr>
        <p:txBody>
          <a:bodyPr/>
          <a:lstStyle/>
          <a:p>
            <a:pPr lvl="2" algn="l" defTabSz="457200" rtl="0">
              <a:spcBef>
                <a:spcPct val="0"/>
              </a:spcBef>
            </a:pPr>
            <a:r>
              <a:rPr lang="en-US" sz="3600" b="1">
                <a:solidFill>
                  <a:schemeClr val="bg1"/>
                </a:solidFill>
              </a:rPr>
              <a:t>New Business: </a:t>
            </a:r>
            <a:br>
              <a:rPr lang="en-US" sz="3600" b="1">
                <a:solidFill>
                  <a:schemeClr val="bg1"/>
                </a:solidFill>
              </a:rPr>
            </a:br>
            <a:r>
              <a:rPr lang="en-US" sz="3600" b="1">
                <a:solidFill>
                  <a:schemeClr val="bg1"/>
                </a:solidFill>
              </a:rPr>
              <a:t>		</a:t>
            </a:r>
            <a:endParaRPr lang="en-US" sz="3600" b="1">
              <a:solidFill>
                <a:schemeClr val="accent2"/>
              </a:solidFill>
            </a:endParaRPr>
          </a:p>
        </p:txBody>
      </p:sp>
      <p:sp>
        <p:nvSpPr>
          <p:cNvPr id="6" name="Rectangle 5"/>
          <p:cNvSpPr/>
          <p:nvPr/>
        </p:nvSpPr>
        <p:spPr>
          <a:xfrm>
            <a:off x="1788709" y="2586441"/>
            <a:ext cx="6600139" cy="523220"/>
          </a:xfrm>
          <a:prstGeom prst="rect">
            <a:avLst/>
          </a:prstGeom>
        </p:spPr>
        <p:txBody>
          <a:bodyPr wrap="square">
            <a:spAutoFit/>
          </a:bodyPr>
          <a:lstStyle/>
          <a:p>
            <a:pPr lvl="2"/>
            <a:endParaRPr lang="en-US" sz="2800">
              <a:solidFill>
                <a:schemeClr val="accent2"/>
              </a:solidFill>
            </a:endParaRPr>
          </a:p>
        </p:txBody>
      </p:sp>
      <p:sp>
        <p:nvSpPr>
          <p:cNvPr id="7" name="Rectangle 6"/>
          <p:cNvSpPr/>
          <p:nvPr/>
        </p:nvSpPr>
        <p:spPr>
          <a:xfrm>
            <a:off x="468704" y="1927708"/>
            <a:ext cx="11415236" cy="4062651"/>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lvl="1"/>
            <a:r>
              <a:rPr lang="en-US" sz="4800" b="1">
                <a:solidFill>
                  <a:schemeClr val="bg1"/>
                </a:solidFill>
              </a:rPr>
              <a:t>D. Charter Amendment Announcement </a:t>
            </a:r>
          </a:p>
          <a:p>
            <a:pPr marL="0" lvl="1" algn="ctr"/>
            <a:r>
              <a:rPr lang="en-US" sz="5400"/>
              <a:t>1718-01A Amendment of Sections </a:t>
            </a:r>
          </a:p>
          <a:p>
            <a:pPr marL="0" lvl="1" algn="ctr"/>
            <a:r>
              <a:rPr lang="en-US" sz="5400"/>
              <a:t>X.9.1.3, 9.1.7, 9.1.8, 9.2 &amp; 9.6 </a:t>
            </a:r>
          </a:p>
          <a:p>
            <a:pPr marL="0" lvl="1" algn="ctr"/>
            <a:r>
              <a:rPr lang="en-US" sz="5400"/>
              <a:t>of ULC </a:t>
            </a:r>
          </a:p>
          <a:p>
            <a:endParaRPr lang="en-US" sz="4800" b="1">
              <a:solidFill>
                <a:schemeClr val="bg1"/>
              </a:solidFill>
            </a:endParaRPr>
          </a:p>
        </p:txBody>
      </p:sp>
    </p:spTree>
    <p:extLst>
      <p:ext uri="{BB962C8B-B14F-4D97-AF65-F5344CB8AC3E}">
        <p14:creationId xmlns:p14="http://schemas.microsoft.com/office/powerpoint/2010/main" val="3967011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807" y="321993"/>
            <a:ext cx="11071847" cy="1334642"/>
          </a:xfrm>
        </p:spPr>
        <p:txBody>
          <a:bodyPr/>
          <a:lstStyle/>
          <a:p>
            <a:pPr lvl="0"/>
            <a:r>
              <a:rPr lang="en-US" b="1">
                <a:solidFill>
                  <a:schemeClr val="bg1"/>
                </a:solidFill>
              </a:rPr>
              <a:t>New Business</a:t>
            </a:r>
            <a:br>
              <a:rPr lang="en-US" b="1">
                <a:solidFill>
                  <a:schemeClr val="bg1"/>
                </a:solidFill>
              </a:rPr>
            </a:br>
            <a:r>
              <a:rPr lang="en-US" b="1">
                <a:solidFill>
                  <a:schemeClr val="bg1"/>
                </a:solidFill>
              </a:rPr>
              <a:t>		</a:t>
            </a:r>
            <a:r>
              <a:rPr lang="en-US"/>
              <a:t>E. Approval of changes in council membership</a:t>
            </a:r>
          </a:p>
        </p:txBody>
      </p:sp>
      <p:sp>
        <p:nvSpPr>
          <p:cNvPr id="3" name="Content Placeholder 2"/>
          <p:cNvSpPr>
            <a:spLocks noGrp="1"/>
          </p:cNvSpPr>
          <p:nvPr>
            <p:ph idx="1"/>
          </p:nvPr>
        </p:nvSpPr>
        <p:spPr>
          <a:xfrm>
            <a:off x="171619" y="2158492"/>
            <a:ext cx="8670445" cy="4290646"/>
          </a:xfrm>
        </p:spPr>
        <p:txBody>
          <a:bodyPr vert="horz" lIns="91440" tIns="45720" rIns="91440" bIns="45720" rtlCol="0" anchor="t">
            <a:normAutofit/>
          </a:bodyPr>
          <a:lstStyle/>
          <a:p>
            <a:r>
              <a:rPr lang="en-US" sz="4000"/>
              <a:t>CERS:</a:t>
            </a:r>
            <a:endParaRPr lang="en-US"/>
          </a:p>
          <a:p>
            <a:pPr lvl="1"/>
            <a:r>
              <a:rPr lang="en-US" sz="3600"/>
              <a:t>Marina </a:t>
            </a:r>
            <a:r>
              <a:rPr lang="en-US" sz="3600" err="1"/>
              <a:t>Petrukhina</a:t>
            </a:r>
            <a:r>
              <a:rPr lang="en-US" sz="3600"/>
              <a:t> - Chemistry </a:t>
            </a:r>
            <a:endParaRPr lang="en-US">
              <a:solidFill>
                <a:srgbClr val="000000"/>
              </a:solidFill>
            </a:endParaRPr>
          </a:p>
          <a:p>
            <a:pPr lvl="1"/>
            <a:r>
              <a:rPr lang="en-US" sz="4000"/>
              <a:t>Richard Goldstein - Mathematics</a:t>
            </a:r>
            <a:endParaRPr lang="en-US">
              <a:solidFill>
                <a:schemeClr val="tx1"/>
              </a:solidFill>
            </a:endParaRPr>
          </a:p>
          <a:p>
            <a:r>
              <a:rPr lang="en-US" sz="4000"/>
              <a:t>CPCA</a:t>
            </a:r>
          </a:p>
          <a:p>
            <a:endParaRPr lang="en-US" sz="4000"/>
          </a:p>
        </p:txBody>
      </p:sp>
    </p:spTree>
    <p:extLst>
      <p:ext uri="{BB962C8B-B14F-4D97-AF65-F5344CB8AC3E}">
        <p14:creationId xmlns:p14="http://schemas.microsoft.com/office/powerpoint/2010/main" val="2324607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807" y="321993"/>
            <a:ext cx="11071847" cy="1334642"/>
          </a:xfrm>
        </p:spPr>
        <p:txBody>
          <a:bodyPr/>
          <a:lstStyle/>
          <a:p>
            <a:pPr lvl="0" algn="ctr"/>
            <a:r>
              <a:rPr lang="en-US" sz="4800"/>
              <a:t>Announcements</a:t>
            </a:r>
          </a:p>
        </p:txBody>
      </p:sp>
      <p:sp>
        <p:nvSpPr>
          <p:cNvPr id="3" name="Content Placeholder 2"/>
          <p:cNvSpPr>
            <a:spLocks noGrp="1"/>
          </p:cNvSpPr>
          <p:nvPr>
            <p:ph idx="1"/>
          </p:nvPr>
        </p:nvSpPr>
        <p:spPr>
          <a:xfrm>
            <a:off x="171619" y="2158492"/>
            <a:ext cx="11562035" cy="4290646"/>
          </a:xfrm>
        </p:spPr>
        <p:txBody>
          <a:bodyPr>
            <a:normAutofit/>
          </a:bodyPr>
          <a:lstStyle/>
          <a:p>
            <a:r>
              <a:rPr lang="en-US" sz="4000"/>
              <a:t>PLEASE VOTE &amp; encourage colleagues to vote for the Bylaws Amendments. Nov 7 </a:t>
            </a:r>
            <a:r>
              <a:rPr lang="mr-IN" sz="4000"/>
              <a:t>–</a:t>
            </a:r>
            <a:r>
              <a:rPr lang="en-US" sz="4000"/>
              <a:t> Dec 5</a:t>
            </a:r>
          </a:p>
        </p:txBody>
      </p:sp>
    </p:spTree>
    <p:extLst>
      <p:ext uri="{BB962C8B-B14F-4D97-AF65-F5344CB8AC3E}">
        <p14:creationId xmlns:p14="http://schemas.microsoft.com/office/powerpoint/2010/main" val="2127307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Approval of Minutes October 16</a:t>
            </a:r>
            <a:r>
              <a:rPr lang="en-US" baseline="30000"/>
              <a:t>th</a:t>
            </a:r>
            <a:r>
              <a:rPr lang="en-US"/>
              <a:t>, 2017</a:t>
            </a:r>
          </a:p>
        </p:txBody>
      </p:sp>
    </p:spTree>
    <p:extLst>
      <p:ext uri="{BB962C8B-B14F-4D97-AF65-F5344CB8AC3E}">
        <p14:creationId xmlns:p14="http://schemas.microsoft.com/office/powerpoint/2010/main" val="1951183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852" y="1674919"/>
            <a:ext cx="6984556" cy="4941165"/>
          </a:xfrm>
        </p:spPr>
        <p:txBody>
          <a:bodyPr>
            <a:normAutofit/>
          </a:bodyPr>
          <a:lstStyle/>
          <a:p>
            <a:endParaRPr lang="en-US" sz="3700"/>
          </a:p>
          <a:p>
            <a:r>
              <a:rPr lang="en-US" sz="4000">
                <a:solidFill>
                  <a:srgbClr val="46166B"/>
                </a:solidFill>
              </a:rPr>
              <a:t>Other Business?</a:t>
            </a:r>
          </a:p>
        </p:txBody>
      </p:sp>
      <p:sp>
        <p:nvSpPr>
          <p:cNvPr id="5" name="Title 1"/>
          <p:cNvSpPr>
            <a:spLocks noGrp="1"/>
          </p:cNvSpPr>
          <p:nvPr>
            <p:ph type="title"/>
          </p:nvPr>
        </p:nvSpPr>
        <p:spPr>
          <a:xfrm>
            <a:off x="1341542" y="433709"/>
            <a:ext cx="8761413" cy="1192696"/>
          </a:xfrm>
        </p:spPr>
        <p:txBody>
          <a:bodyPr/>
          <a:lstStyle/>
          <a:p>
            <a:pPr algn="ctr"/>
            <a:r>
              <a:rPr lang="en-US" sz="4400"/>
              <a:t>Adjournment</a:t>
            </a:r>
          </a:p>
        </p:txBody>
      </p:sp>
    </p:spTree>
    <p:extLst>
      <p:ext uri="{BB962C8B-B14F-4D97-AF65-F5344CB8AC3E}">
        <p14:creationId xmlns:p14="http://schemas.microsoft.com/office/powerpoint/2010/main" val="4155073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7250" y="287249"/>
            <a:ext cx="5049918" cy="1466465"/>
          </a:xfrm>
        </p:spPr>
        <p:txBody>
          <a:bodyPr/>
          <a:lstStyle/>
          <a:p>
            <a:pPr algn="ctr"/>
            <a:r>
              <a:rPr lang="en-US" sz="4800"/>
              <a:t>Provost’s Report  </a:t>
            </a:r>
          </a:p>
        </p:txBody>
      </p:sp>
      <p:sp>
        <p:nvSpPr>
          <p:cNvPr id="3" name="Rectangle 2"/>
          <p:cNvSpPr/>
          <p:nvPr/>
        </p:nvSpPr>
        <p:spPr>
          <a:xfrm>
            <a:off x="468704" y="3105835"/>
            <a:ext cx="11415236" cy="230832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4800"/>
              <a:t>Associate Provost for Program Development Ann Marie Murray, </a:t>
            </a:r>
          </a:p>
          <a:p>
            <a:pPr algn="ctr"/>
            <a:r>
              <a:rPr lang="en-US" sz="4800"/>
              <a:t>on behalf of Provost James Stellar</a:t>
            </a:r>
          </a:p>
        </p:txBody>
      </p:sp>
    </p:spTree>
    <p:extLst>
      <p:ext uri="{BB962C8B-B14F-4D97-AF65-F5344CB8AC3E}">
        <p14:creationId xmlns:p14="http://schemas.microsoft.com/office/powerpoint/2010/main" val="562719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Senate Chair’s Report –Karin Reinhold</a:t>
            </a:r>
          </a:p>
        </p:txBody>
      </p:sp>
      <p:sp>
        <p:nvSpPr>
          <p:cNvPr id="3" name="Content Placeholder 2"/>
          <p:cNvSpPr>
            <a:spLocks noGrp="1"/>
          </p:cNvSpPr>
          <p:nvPr>
            <p:ph idx="1"/>
          </p:nvPr>
        </p:nvSpPr>
        <p:spPr>
          <a:xfrm>
            <a:off x="422033" y="1646391"/>
            <a:ext cx="11404879" cy="5127330"/>
          </a:xfrm>
        </p:spPr>
        <p:txBody>
          <a:bodyPr>
            <a:normAutofit fontScale="92500" lnSpcReduction="20000"/>
          </a:bodyPr>
          <a:lstStyle/>
          <a:p>
            <a:pPr marL="0" indent="0">
              <a:buNone/>
            </a:pPr>
            <a:r>
              <a:rPr lang="en-US" sz="2800" b="1"/>
              <a:t>II. Actions taken</a:t>
            </a:r>
          </a:p>
          <a:p>
            <a:pPr lvl="0"/>
            <a:r>
              <a:rPr lang="en-US"/>
              <a:t>MS &amp; PhD in Electrical and Computer Science Engineering was sent to SEC for approval for the November 13th Senate meeting.</a:t>
            </a:r>
          </a:p>
          <a:p>
            <a:pPr lvl="0"/>
            <a:r>
              <a:rPr lang="en-US"/>
              <a:t>Global Distinction proposal was also sent to SEC for approval for the November 13th Senate meeting.</a:t>
            </a:r>
          </a:p>
          <a:p>
            <a:pPr lvl="0"/>
            <a:r>
              <a:rPr lang="en-US"/>
              <a:t>Charter amendment - 1718-01A Amendment of sections X.9.1.3, 9.1.7, 9.1.8, 9.2 &amp; 9.6 of ULC - was approved by SEC to be presented at the November 13</a:t>
            </a:r>
            <a:r>
              <a:rPr lang="en-US" baseline="30000"/>
              <a:t>th</a:t>
            </a:r>
            <a:r>
              <a:rPr lang="en-US"/>
              <a:t> Senate meeting.</a:t>
            </a:r>
          </a:p>
          <a:p>
            <a:pPr marL="0" indent="0">
              <a:buNone/>
            </a:pPr>
            <a:r>
              <a:rPr lang="en-US" sz="2800" b="1"/>
              <a:t>III. Recommendations for actions</a:t>
            </a:r>
          </a:p>
          <a:p>
            <a:pPr lvl="0"/>
            <a:r>
              <a:rPr lang="en-US" sz="2800"/>
              <a:t>Resolutions adopted by the SUNY Plenary were sent to councils for consideration.</a:t>
            </a:r>
          </a:p>
          <a:p>
            <a:pPr lvl="0"/>
            <a:r>
              <a:rPr lang="en-US" sz="2800"/>
              <a:t>The proposal for discontinuation of the combined  BA/BS/MS with the MBA</a:t>
            </a:r>
            <a:r>
              <a:rPr lang="en-US" sz="2800" b="1"/>
              <a:t> </a:t>
            </a:r>
            <a:r>
              <a:rPr lang="en-US" sz="2800"/>
              <a:t>programs is being considered by UPPC.</a:t>
            </a:r>
          </a:p>
          <a:p>
            <a:pPr lvl="0"/>
            <a:r>
              <a:rPr lang="en-US" sz="2800"/>
              <a:t>The MA in International Education Management was sent to UPPC</a:t>
            </a:r>
          </a:p>
        </p:txBody>
      </p:sp>
    </p:spTree>
    <p:extLst>
      <p:ext uri="{BB962C8B-B14F-4D97-AF65-F5344CB8AC3E}">
        <p14:creationId xmlns:p14="http://schemas.microsoft.com/office/powerpoint/2010/main" val="4094092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Senate Chair’s Report –Karin Reinhold</a:t>
            </a:r>
          </a:p>
        </p:txBody>
      </p:sp>
      <p:sp>
        <p:nvSpPr>
          <p:cNvPr id="3" name="Content Placeholder 2"/>
          <p:cNvSpPr>
            <a:spLocks noGrp="1"/>
          </p:cNvSpPr>
          <p:nvPr>
            <p:ph idx="1"/>
          </p:nvPr>
        </p:nvSpPr>
        <p:spPr>
          <a:xfrm>
            <a:off x="327959" y="1878291"/>
            <a:ext cx="5347661" cy="4812004"/>
          </a:xfrm>
        </p:spPr>
        <p:txBody>
          <a:bodyPr>
            <a:normAutofit/>
          </a:bodyPr>
          <a:lstStyle/>
          <a:p>
            <a:pPr marL="0" indent="0">
              <a:buNone/>
            </a:pPr>
            <a:r>
              <a:rPr lang="en-US" sz="3200"/>
              <a:t>IV. Announcements</a:t>
            </a:r>
            <a:endParaRPr lang="en-US" sz="3600"/>
          </a:p>
          <a:p>
            <a:pPr lvl="0"/>
            <a:r>
              <a:rPr lang="en-US"/>
              <a:t>Vote for amendments to bylaws </a:t>
            </a:r>
            <a:r>
              <a:rPr lang="en-US" b="1"/>
              <a:t>1718BA01 &amp; 1718BA02</a:t>
            </a:r>
            <a:r>
              <a:rPr lang="en-US"/>
              <a:t> started on Nov 7</a:t>
            </a:r>
            <a:r>
              <a:rPr lang="en-US" baseline="30000"/>
              <a:t>th</a:t>
            </a:r>
            <a:r>
              <a:rPr lang="en-US"/>
              <a:t>. </a:t>
            </a:r>
          </a:p>
          <a:p>
            <a:pPr lvl="0"/>
            <a:r>
              <a:rPr lang="en-US"/>
              <a:t>PLEASE VOTE:  </a:t>
            </a:r>
          </a:p>
          <a:p>
            <a:pPr marL="0" lvl="0" indent="0">
              <a:buNone/>
            </a:pPr>
            <a:r>
              <a:rPr lang="en-US"/>
              <a:t>         </a:t>
            </a:r>
            <a:r>
              <a:rPr lang="en-US" err="1"/>
              <a:t>MyUAlbany</a:t>
            </a:r>
            <a:r>
              <a:rPr lang="en-US"/>
              <a:t> -&gt; Home -&gt; </a:t>
            </a:r>
          </a:p>
          <a:p>
            <a:pPr marL="0" lvl="0" indent="0">
              <a:buNone/>
            </a:pPr>
            <a:r>
              <a:rPr lang="en-US"/>
              <a:t>          Self Service -&gt; Senate Elections</a:t>
            </a:r>
          </a:p>
        </p:txBody>
      </p:sp>
      <p:pic>
        <p:nvPicPr>
          <p:cNvPr id="4" name="Picture 3" descr="electionMyU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3744" y="0"/>
            <a:ext cx="6888256" cy="6858000"/>
          </a:xfrm>
          <a:prstGeom prst="rect">
            <a:avLst/>
          </a:prstGeom>
        </p:spPr>
      </p:pic>
      <p:sp>
        <p:nvSpPr>
          <p:cNvPr id="5" name="Oval 4"/>
          <p:cNvSpPr/>
          <p:nvPr/>
        </p:nvSpPr>
        <p:spPr>
          <a:xfrm>
            <a:off x="5801048" y="956474"/>
            <a:ext cx="705533" cy="37816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6669794" y="501757"/>
            <a:ext cx="1655494" cy="451712"/>
          </a:xfrm>
          <a:prstGeom prst="straightConnector1">
            <a:avLst/>
          </a:prstGeom>
          <a:ln w="28575"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9053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Senate Chair’s Report –Karin Reinhold</a:t>
            </a:r>
          </a:p>
        </p:txBody>
      </p:sp>
      <p:sp>
        <p:nvSpPr>
          <p:cNvPr id="3" name="Content Placeholder 2"/>
          <p:cNvSpPr>
            <a:spLocks noGrp="1"/>
          </p:cNvSpPr>
          <p:nvPr>
            <p:ph idx="1"/>
          </p:nvPr>
        </p:nvSpPr>
        <p:spPr>
          <a:xfrm>
            <a:off x="327959" y="1878291"/>
            <a:ext cx="11769967" cy="4812004"/>
          </a:xfrm>
        </p:spPr>
        <p:txBody>
          <a:bodyPr>
            <a:normAutofit/>
          </a:bodyPr>
          <a:lstStyle/>
          <a:p>
            <a:pPr marL="0" indent="0">
              <a:buNone/>
            </a:pPr>
            <a:r>
              <a:rPr lang="en-US" sz="3200"/>
              <a:t>IV. Announcements</a:t>
            </a:r>
            <a:endParaRPr lang="en-US" sz="3600"/>
          </a:p>
          <a:p>
            <a:pPr lvl="0"/>
            <a:r>
              <a:rPr lang="en-US"/>
              <a:t>Vacancies in Councils and subcommittees: UPPC has vacancies in </a:t>
            </a:r>
          </a:p>
          <a:p>
            <a:pPr lvl="2">
              <a:spcBef>
                <a:spcPts val="0"/>
              </a:spcBef>
            </a:pPr>
            <a:r>
              <a:rPr lang="en-US" sz="2400"/>
              <a:t>Resource Analysis and Planning Committee</a:t>
            </a:r>
          </a:p>
          <a:p>
            <a:pPr lvl="2">
              <a:spcBef>
                <a:spcPts val="0"/>
              </a:spcBef>
            </a:pPr>
            <a:r>
              <a:rPr lang="en-US" sz="2400"/>
              <a:t>University Facilities Committee </a:t>
            </a:r>
          </a:p>
          <a:p>
            <a:pPr lvl="0"/>
            <a:r>
              <a:rPr lang="en-US"/>
              <a:t>The </a:t>
            </a:r>
            <a:r>
              <a:rPr lang="en-US" b="1"/>
              <a:t>UFS</a:t>
            </a:r>
            <a:r>
              <a:rPr lang="en-US"/>
              <a:t> requests articles about higher education issues, to be published in the </a:t>
            </a:r>
            <a:r>
              <a:rPr lang="en-US" b="1"/>
              <a:t>UFS Bulletin</a:t>
            </a:r>
            <a:r>
              <a:rPr lang="en-US"/>
              <a:t>.  </a:t>
            </a:r>
          </a:p>
          <a:p>
            <a:pPr lvl="0"/>
            <a:r>
              <a:rPr lang="en-US"/>
              <a:t>2017 SUNY Diversity Conference: Engaging Equity, Diversity and Inclusivity in the Classroom, Campus and Community, Nov 29</a:t>
            </a:r>
            <a:r>
              <a:rPr lang="en-US" baseline="30000"/>
              <a:t>th</a:t>
            </a:r>
            <a:r>
              <a:rPr lang="en-US"/>
              <a:t>  - Dec 1</a:t>
            </a:r>
            <a:r>
              <a:rPr lang="en-US" baseline="30000"/>
              <a:t>st</a:t>
            </a:r>
            <a:r>
              <a:rPr lang="en-US"/>
              <a:t> .</a:t>
            </a:r>
          </a:p>
        </p:txBody>
      </p:sp>
    </p:spTree>
    <p:extLst>
      <p:ext uri="{BB962C8B-B14F-4D97-AF65-F5344CB8AC3E}">
        <p14:creationId xmlns:p14="http://schemas.microsoft.com/office/powerpoint/2010/main" val="206026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Senate Chair’s Report –Karin Reinhold</a:t>
            </a:r>
          </a:p>
        </p:txBody>
      </p:sp>
      <p:sp>
        <p:nvSpPr>
          <p:cNvPr id="3" name="Content Placeholder 2"/>
          <p:cNvSpPr>
            <a:spLocks noGrp="1"/>
          </p:cNvSpPr>
          <p:nvPr>
            <p:ph idx="1"/>
          </p:nvPr>
        </p:nvSpPr>
        <p:spPr>
          <a:xfrm>
            <a:off x="422033" y="1878291"/>
            <a:ext cx="11404879" cy="4812004"/>
          </a:xfrm>
        </p:spPr>
        <p:txBody>
          <a:bodyPr>
            <a:normAutofit fontScale="92500"/>
          </a:bodyPr>
          <a:lstStyle/>
          <a:p>
            <a:pPr marL="0" indent="0">
              <a:buNone/>
            </a:pPr>
            <a:r>
              <a:rPr lang="en-US" sz="3200" b="1"/>
              <a:t>V. Three Things for all Senators</a:t>
            </a:r>
            <a:endParaRPr lang="en-US" sz="3200"/>
          </a:p>
          <a:p>
            <a:pPr lvl="0"/>
            <a:r>
              <a:rPr lang="en-US" sz="3200"/>
              <a:t>IMPORTANT: Encourage your department/unit’s faculty and professionals to </a:t>
            </a:r>
            <a:r>
              <a:rPr lang="en-US" sz="3200" b="1">
                <a:solidFill>
                  <a:srgbClr val="FF0000"/>
                </a:solidFill>
              </a:rPr>
              <a:t>VOTE</a:t>
            </a:r>
            <a:r>
              <a:rPr lang="en-US" sz="3200"/>
              <a:t> for the Amendment to the Bylaws 1617BA01 Right of contingent faculty to vote for their own representative, and 1617BA02 Definition of Quorum for Senate Meetings.</a:t>
            </a:r>
          </a:p>
          <a:p>
            <a:r>
              <a:rPr lang="en-US" sz="3200" b="1"/>
              <a:t>The Conversation</a:t>
            </a:r>
            <a:r>
              <a:rPr lang="en-US" sz="3200"/>
              <a:t>,</a:t>
            </a:r>
            <a:r>
              <a:rPr lang="en-US" sz="3200" b="1">
                <a:solidFill>
                  <a:schemeClr val="tx1"/>
                </a:solidFill>
              </a:rPr>
              <a:t> </a:t>
            </a:r>
            <a:r>
              <a:rPr lang="en-US" sz="3200" b="1" err="1">
                <a:solidFill>
                  <a:srgbClr val="008000"/>
                </a:solidFill>
              </a:rPr>
              <a:t>theconversation.com</a:t>
            </a:r>
            <a:r>
              <a:rPr lang="en-US" sz="3200"/>
              <a:t>, welcomes articles by faculty. </a:t>
            </a:r>
          </a:p>
          <a:p>
            <a:r>
              <a:rPr lang="en-US" sz="3200"/>
              <a:t>Ask your department what was learned about the</a:t>
            </a:r>
            <a:r>
              <a:rPr lang="en-US" sz="3200">
                <a:solidFill>
                  <a:srgbClr val="3366FF"/>
                </a:solidFill>
              </a:rPr>
              <a:t> </a:t>
            </a:r>
            <a:r>
              <a:rPr lang="en-US" sz="3200" b="1">
                <a:solidFill>
                  <a:srgbClr val="3366FF"/>
                </a:solidFill>
              </a:rPr>
              <a:t>Implicit Bias Training</a:t>
            </a:r>
            <a:r>
              <a:rPr lang="en-US" sz="3200">
                <a:solidFill>
                  <a:srgbClr val="000000"/>
                </a:solidFill>
              </a:rPr>
              <a:t> </a:t>
            </a:r>
            <a:r>
              <a:rPr lang="en-US" sz="3200"/>
              <a:t>from this past week. </a:t>
            </a:r>
          </a:p>
          <a:p>
            <a:pPr lvl="0"/>
            <a:endParaRPr lang="en-US"/>
          </a:p>
          <a:p>
            <a:pPr lvl="0"/>
            <a:endParaRPr lang="en-US"/>
          </a:p>
          <a:p>
            <a:pPr marL="0" lvl="0" indent="0">
              <a:buNone/>
            </a:pPr>
            <a:endParaRPr lang="en-US"/>
          </a:p>
          <a:p>
            <a:pPr marL="0" indent="0">
              <a:buNone/>
            </a:pPr>
            <a:endParaRPr lang="en-US"/>
          </a:p>
        </p:txBody>
      </p:sp>
    </p:spTree>
    <p:extLst>
      <p:ext uri="{BB962C8B-B14F-4D97-AF65-F5344CB8AC3E}">
        <p14:creationId xmlns:p14="http://schemas.microsoft.com/office/powerpoint/2010/main" val="397210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11737368" cy="4941165"/>
          </a:xfrm>
        </p:spPr>
        <p:txBody>
          <a:bodyPr>
            <a:normAutofit/>
          </a:bodyPr>
          <a:lstStyle/>
          <a:p>
            <a:endParaRPr lang="en-US" sz="3700"/>
          </a:p>
          <a:p>
            <a:pPr lvl="0"/>
            <a:endParaRPr lang="en-US"/>
          </a:p>
        </p:txBody>
      </p:sp>
      <p:sp>
        <p:nvSpPr>
          <p:cNvPr id="5" name="Title 1"/>
          <p:cNvSpPr>
            <a:spLocks noGrp="1"/>
          </p:cNvSpPr>
          <p:nvPr>
            <p:ph type="title"/>
          </p:nvPr>
        </p:nvSpPr>
        <p:spPr>
          <a:xfrm>
            <a:off x="876448" y="433709"/>
            <a:ext cx="10660454" cy="1192696"/>
          </a:xfrm>
        </p:spPr>
        <p:txBody>
          <a:bodyPr/>
          <a:lstStyle/>
          <a:p>
            <a:br>
              <a:rPr lang="en-US" b="1">
                <a:solidFill>
                  <a:srgbClr val="EDB211"/>
                </a:solidFill>
              </a:rPr>
            </a:br>
            <a:r>
              <a:rPr lang="en-US" b="1">
                <a:solidFill>
                  <a:srgbClr val="FFFFFF"/>
                </a:solidFill>
              </a:rPr>
              <a:t>UFS (University Faculty Senator’s Report) – Diane Hamilton, Walter Little, and Latonia Spencer </a:t>
            </a:r>
            <a:br>
              <a:rPr lang="en-US" b="1">
                <a:solidFill>
                  <a:srgbClr val="FFFFFF"/>
                </a:solidFill>
              </a:rPr>
            </a:br>
            <a:endParaRPr lang="en-US">
              <a:solidFill>
                <a:srgbClr val="FFFFFF"/>
              </a:solidFill>
            </a:endParaRPr>
          </a:p>
        </p:txBody>
      </p:sp>
      <p:sp>
        <p:nvSpPr>
          <p:cNvPr id="4" name="Rectangle 3"/>
          <p:cNvSpPr/>
          <p:nvPr/>
        </p:nvSpPr>
        <p:spPr>
          <a:xfrm>
            <a:off x="447207" y="2216709"/>
            <a:ext cx="11161239" cy="584776"/>
          </a:xfrm>
          <a:prstGeom prst="rect">
            <a:avLst/>
          </a:prstGeom>
        </p:spPr>
        <p:txBody>
          <a:bodyPr wrap="square">
            <a:spAutoFit/>
          </a:bodyPr>
          <a:lstStyle/>
          <a:p>
            <a:pPr lvl="0"/>
            <a:r>
              <a:rPr lang="en-US" sz="3200">
                <a:solidFill>
                  <a:srgbClr val="46166B"/>
                </a:solidFill>
              </a:rPr>
              <a:t>Nothing to report</a:t>
            </a:r>
          </a:p>
        </p:txBody>
      </p:sp>
    </p:spTree>
    <p:extLst>
      <p:ext uri="{BB962C8B-B14F-4D97-AF65-F5344CB8AC3E}">
        <p14:creationId xmlns:p14="http://schemas.microsoft.com/office/powerpoint/2010/main" val="4155073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34">
      <a:dk1>
        <a:srgbClr val="000000"/>
      </a:dk1>
      <a:lt1>
        <a:srgbClr val="FFFFFF"/>
      </a:lt1>
      <a:dk2>
        <a:srgbClr val="3B3059"/>
      </a:dk2>
      <a:lt2>
        <a:srgbClr val="FEFFFF"/>
      </a:lt2>
      <a:accent1>
        <a:srgbClr val="EDB211"/>
      </a:accent1>
      <a:accent2>
        <a:srgbClr val="46166B"/>
      </a:accent2>
      <a:accent3>
        <a:srgbClr val="762AB2"/>
      </a:accent3>
      <a:accent4>
        <a:srgbClr val="762AB2"/>
      </a:accent4>
      <a:accent5>
        <a:srgbClr val="9B6BF2"/>
      </a:accent5>
      <a:accent6>
        <a:srgbClr val="762AB2"/>
      </a:accent6>
      <a:hlink>
        <a:srgbClr val="762AB2"/>
      </a:hlink>
      <a:folHlink>
        <a:srgbClr val="46166B"/>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18F66F2D352A4E9738C4B31DA7CC14" ma:contentTypeVersion="2" ma:contentTypeDescription="Create a new document." ma:contentTypeScope="" ma:versionID="e9bfd87f45713193e9ea456f25a6a0bf">
  <xsd:schema xmlns:xsd="http://www.w3.org/2001/XMLSchema" xmlns:xs="http://www.w3.org/2001/XMLSchema" xmlns:p="http://schemas.microsoft.com/office/2006/metadata/properties" xmlns:ns2="b5d45f2d-6f6c-409d-a28b-3d7fcec53b0e" targetNamespace="http://schemas.microsoft.com/office/2006/metadata/properties" ma:root="true" ma:fieldsID="47226a452fc4e67d698950a82226f74f" ns2:_="">
    <xsd:import namespace="b5d45f2d-6f6c-409d-a28b-3d7fcec53b0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45f2d-6f6c-409d-a28b-3d7fcec53b0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4486E7-866C-4CE7-8E84-1AA2FA0C7E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d45f2d-6f6c-409d-a28b-3d7fcec53b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71D007-AB15-4126-B472-83A73C923D2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6180513-C271-4724-8FA9-2F69058415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30</Slides>
  <Notes>0</Notes>
  <HiddenSlides>0</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Ion Boardroom</vt:lpstr>
      <vt:lpstr>University Senate  November 13th 2017</vt:lpstr>
      <vt:lpstr>Agenda</vt:lpstr>
      <vt:lpstr>Approval of Minutes October 16th, 2017</vt:lpstr>
      <vt:lpstr>Provost’s Report  </vt:lpstr>
      <vt:lpstr>Senate Chair’s Report –Karin Reinhold</vt:lpstr>
      <vt:lpstr>Senate Chair’s Report –Karin Reinhold</vt:lpstr>
      <vt:lpstr>Senate Chair’s Report –Karin Reinhold</vt:lpstr>
      <vt:lpstr>Senate Chair’s Report –Karin Reinhold</vt:lpstr>
      <vt:lpstr> UFS (University Faculty Senator’s Report) – Diane Hamilton, Walter Little, and Latonia Spencer  </vt:lpstr>
      <vt:lpstr>Graduate Student Association Report    Dawn Wharram, GSA Lead Senator</vt:lpstr>
      <vt:lpstr>Student Association Report    Jerlisa Fontaine, President</vt:lpstr>
      <vt:lpstr>CAA   Istvan Kecskes, Chair, Mary Ellen Mallia Co-Chair </vt:lpstr>
      <vt:lpstr>CAFFECoR – Carol Jewell, Chair </vt:lpstr>
      <vt:lpstr>CERS – Michael Jerison, Chair</vt:lpstr>
      <vt:lpstr>COR –Robert Rosenswig, Chair</vt:lpstr>
      <vt:lpstr>CPCA – Louise Anne McNUtt, Chair</vt:lpstr>
      <vt:lpstr>GAC – Sean Rafferty, Chair </vt:lpstr>
      <vt:lpstr>GOV –Jim Mower, Chair  </vt:lpstr>
      <vt:lpstr>LISC –Billie Franchini, Chair  </vt:lpstr>
      <vt:lpstr>UAC –Christy Smith, Chair  </vt:lpstr>
      <vt:lpstr>ULC –Ekow King, Chair  </vt:lpstr>
      <vt:lpstr>ULC –Ekow King, Chair  </vt:lpstr>
      <vt:lpstr>UPPC –Jim Collins, Chair  </vt:lpstr>
      <vt:lpstr>New Business:    </vt:lpstr>
      <vt:lpstr>New Business:    </vt:lpstr>
      <vt:lpstr>New Business:    </vt:lpstr>
      <vt:lpstr>New Business:    </vt:lpstr>
      <vt:lpstr>New Business   E. Approval of changes in council membership</vt:lpstr>
      <vt:lpstr>Announcements</vt:lpstr>
      <vt:lpstr>Adjournment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Senate  November 13th 2017</dc:title>
  <cp:revision>1</cp:revision>
  <dcterms:modified xsi:type="dcterms:W3CDTF">2017-11-13T19:17:47Z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0x010100CC18F66F2D352A4E9738C4B31DA7CC14</vt:lpwstr>
  </property>
</Properties>
</file>