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3.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0"/>
  </p:notesMasterIdLst>
  <p:sldIdLst>
    <p:sldId id="256" r:id="rId3"/>
    <p:sldId id="257" r:id="rId4"/>
    <p:sldId id="258" r:id="rId5"/>
    <p:sldId id="270" r:id="rId6"/>
    <p:sldId id="261" r:id="rId7"/>
    <p:sldId id="262" r:id="rId8"/>
    <p:sldId id="278" r:id="rId9"/>
    <p:sldId id="264" r:id="rId10"/>
    <p:sldId id="279" r:id="rId11"/>
    <p:sldId id="265" r:id="rId12"/>
    <p:sldId id="267" r:id="rId13"/>
    <p:sldId id="284" r:id="rId14"/>
    <p:sldId id="280" r:id="rId15"/>
    <p:sldId id="275" r:id="rId16"/>
    <p:sldId id="282" r:id="rId17"/>
    <p:sldId id="277" r:id="rId18"/>
    <p:sldId id="283" r:id="rId19"/>
  </p:sldIdLst>
  <p:sldSz cx="9144000" cy="6858000" type="screen4x3"/>
  <p:notesSz cx="7010400" cy="9236075"/>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Arial Unicode MS" panose="020B0604020202020204" pitchFamily="34" charset="-128"/>
      </a:defRPr>
    </a:lvl5pPr>
    <a:lvl6pPr marL="22860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6pPr>
    <a:lvl7pPr marL="27432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7pPr>
    <a:lvl8pPr marL="32004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8pPr>
    <a:lvl9pPr marL="3657600" algn="l" defTabSz="914400" rtl="0" eaLnBrk="1" latinLnBrk="0" hangingPunct="1">
      <a:defRPr kern="1200">
        <a:solidFill>
          <a:schemeClr val="tx1"/>
        </a:solidFill>
        <a:latin typeface="Arial" panose="020B0604020202020204" pitchFamily="34" charset="0"/>
        <a:ea typeface="+mn-ea"/>
        <a:cs typeface="Arial Unicode MS" panose="020B0604020202020204"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37" autoAdjust="0"/>
    <p:restoredTop sz="82727" autoAdjust="0"/>
  </p:normalViewPr>
  <p:slideViewPr>
    <p:cSldViewPr>
      <p:cViewPr varScale="1">
        <p:scale>
          <a:sx n="106" d="100"/>
          <a:sy n="106" d="100"/>
        </p:scale>
        <p:origin x="1624" y="16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1194"/>
    </p:cViewPr>
  </p:sorterViewPr>
  <p:notesViewPr>
    <p:cSldViewPr>
      <p:cViewPr varScale="1">
        <p:scale>
          <a:sx n="59" d="100"/>
          <a:sy n="59" d="100"/>
        </p:scale>
        <p:origin x="-1752" y="-7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p:cNvSpPr>
          <p:nvPr>
            <p:ph type="sldImg"/>
          </p:nvPr>
        </p:nvSpPr>
        <p:spPr bwMode="auto">
          <a:xfrm>
            <a:off x="1433513" y="771525"/>
            <a:ext cx="5076825" cy="3808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795338" y="4824413"/>
            <a:ext cx="6354762" cy="4570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a:p>
        </p:txBody>
      </p:sp>
      <p:sp>
        <p:nvSpPr>
          <p:cNvPr id="3075" name="Rectangle 3"/>
          <p:cNvSpPr>
            <a:spLocks noGrp="1" noChangeArrowheads="1"/>
          </p:cNvSpPr>
          <p:nvPr>
            <p:ph type="hdr"/>
          </p:nvPr>
        </p:nvSpPr>
        <p:spPr bwMode="auto">
          <a:xfrm>
            <a:off x="0" y="0"/>
            <a:ext cx="3446463"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Font typeface="Times New Roman" pitchFamily="16" charset="0"/>
              <a:buNone/>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en-US" dirty="0"/>
          </a:p>
        </p:txBody>
      </p:sp>
      <p:sp>
        <p:nvSpPr>
          <p:cNvPr id="3076" name="Rectangle 4"/>
          <p:cNvSpPr>
            <a:spLocks noGrp="1" noChangeArrowheads="1"/>
          </p:cNvSpPr>
          <p:nvPr>
            <p:ph type="dt"/>
          </p:nvPr>
        </p:nvSpPr>
        <p:spPr bwMode="auto">
          <a:xfrm>
            <a:off x="4497388" y="0"/>
            <a:ext cx="3446462"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Font typeface="Times New Roman" pitchFamily="16" charset="0"/>
              <a:buNone/>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en-US" dirty="0"/>
          </a:p>
        </p:txBody>
      </p:sp>
      <p:sp>
        <p:nvSpPr>
          <p:cNvPr id="3077" name="Rectangle 5"/>
          <p:cNvSpPr>
            <a:spLocks noGrp="1" noChangeArrowheads="1"/>
          </p:cNvSpPr>
          <p:nvPr>
            <p:ph type="ftr"/>
          </p:nvPr>
        </p:nvSpPr>
        <p:spPr bwMode="auto">
          <a:xfrm>
            <a:off x="0" y="9652000"/>
            <a:ext cx="3446463"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buFont typeface="Times New Roman" pitchFamily="16" charset="0"/>
              <a:buNone/>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en-US" dirty="0"/>
          </a:p>
        </p:txBody>
      </p:sp>
      <p:sp>
        <p:nvSpPr>
          <p:cNvPr id="3078" name="Rectangle 6"/>
          <p:cNvSpPr>
            <a:spLocks noGrp="1" noChangeArrowheads="1"/>
          </p:cNvSpPr>
          <p:nvPr>
            <p:ph type="sldNum"/>
          </p:nvPr>
        </p:nvSpPr>
        <p:spPr bwMode="auto">
          <a:xfrm>
            <a:off x="4497388" y="9652000"/>
            <a:ext cx="3446462"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anose="02020603050405020304" pitchFamily="18" charset="0"/>
              </a:defRPr>
            </a:lvl1pPr>
          </a:lstStyle>
          <a:p>
            <a:fld id="{DEA31091-3334-4562-A534-6E3730A915D9}" type="slidenum">
              <a:rPr lang="en-US" altLang="en-US"/>
              <a:pPr/>
              <a:t>‹#›</a:t>
            </a:fld>
            <a:endParaRPr lang="en-US" altLang="en-US" dirty="0"/>
          </a:p>
        </p:txBody>
      </p:sp>
    </p:spTree>
    <p:extLst>
      <p:ext uri="{BB962C8B-B14F-4D97-AF65-F5344CB8AC3E}">
        <p14:creationId xmlns:p14="http://schemas.microsoft.com/office/powerpoint/2010/main" val="27971782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1841633C-0EC5-4514-81C7-52545E12C541}" type="slidenum">
              <a:rPr lang="en-US" altLang="en-US">
                <a:solidFill>
                  <a:srgbClr val="000000"/>
                </a:solidFill>
                <a:latin typeface="Times New Roman" panose="02020603050405020304" pitchFamily="18" charset="0"/>
              </a:rPr>
              <a:pPr eaLnBrk="1"/>
              <a:t>1</a:t>
            </a:fld>
            <a:endParaRPr lang="en-US" altLang="en-US" dirty="0">
              <a:solidFill>
                <a:srgbClr val="000000"/>
              </a:solidFill>
              <a:latin typeface="Times New Roman" panose="02020603050405020304" pitchFamily="18" charset="0"/>
            </a:endParaRPr>
          </a:p>
        </p:txBody>
      </p:sp>
      <p:sp>
        <p:nvSpPr>
          <p:cNvPr id="17409"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E5CF92BC-E4B1-4618-8580-5EFB04466E5E}" type="slidenum">
              <a:rPr lang="en-US" altLang="en-US">
                <a:solidFill>
                  <a:srgbClr val="000000"/>
                </a:solidFill>
                <a:latin typeface="Calibri" panose="020F0502020204030204" pitchFamily="34" charset="0"/>
              </a:rPr>
              <a:pPr hangingPunct="1">
                <a:lnSpc>
                  <a:spcPct val="100000"/>
                </a:lnSpc>
              </a:pPr>
              <a:t>1</a:t>
            </a:fld>
            <a:endParaRPr lang="en-US" altLang="en-US" dirty="0">
              <a:solidFill>
                <a:srgbClr val="000000"/>
              </a:solidFill>
              <a:latin typeface="Calibri" panose="020F0502020204030204" pitchFamily="34" charset="0"/>
            </a:endParaRPr>
          </a:p>
        </p:txBody>
      </p:sp>
      <p:sp>
        <p:nvSpPr>
          <p:cNvPr id="18436"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16DF2517-FBC9-420E-B34D-8B3C9E1C81D6}" type="slidenum">
              <a:rPr lang="en-US" altLang="en-US" sz="1200">
                <a:solidFill>
                  <a:srgbClr val="000000"/>
                </a:solidFill>
                <a:latin typeface="Times New Roman" panose="02020603050405020304" pitchFamily="18" charset="0"/>
              </a:rPr>
              <a:pPr algn="r" eaLnBrk="1" hangingPunct="1">
                <a:lnSpc>
                  <a:spcPct val="100000"/>
                </a:lnSpc>
              </a:pPr>
              <a:t>1</a:t>
            </a:fld>
            <a:endParaRPr lang="en-US" altLang="en-US" sz="1200" dirty="0">
              <a:solidFill>
                <a:srgbClr val="000000"/>
              </a:solidFill>
              <a:latin typeface="Times New Roman" panose="02020603050405020304" pitchFamily="18" charset="0"/>
            </a:endParaRPr>
          </a:p>
        </p:txBody>
      </p:sp>
      <p:sp>
        <p:nvSpPr>
          <p:cNvPr id="18437" name="Rectangle 3"/>
          <p:cNvSpPr>
            <a:spLocks noGrp="1" noRot="1" noChangeAspect="1" noChangeArrowheads="1" noTextEdit="1"/>
          </p:cNvSpPr>
          <p:nvPr>
            <p:ph type="sldImg"/>
          </p:nvPr>
        </p:nvSpPr>
        <p:spPr>
          <a:xfrm>
            <a:off x="1195388" y="701675"/>
            <a:ext cx="4619625" cy="34639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8"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r>
              <a:rPr lang="en-US" altLang="en-US" sz="2000" dirty="0">
                <a:latin typeface="Arial" panose="020B0604020202020204" pitchFamily="34" charset="0"/>
                <a:cs typeface="Arial Unicode MS" panose="020B0604020202020204" pitchFamily="34" charset="-128"/>
              </a:rPr>
              <a:t>What a FAR does</a:t>
            </a:r>
          </a:p>
          <a:p>
            <a:pPr eaLnBrk="1">
              <a:spcBef>
                <a:spcPct val="0"/>
              </a:spcBef>
              <a:tabLst>
                <a:tab pos="723900" algn="l"/>
                <a:tab pos="1447800" algn="l"/>
                <a:tab pos="2171700" algn="l"/>
                <a:tab pos="2895600" algn="l"/>
                <a:tab pos="3619500" algn="l"/>
                <a:tab pos="4343400" algn="l"/>
                <a:tab pos="5067300" algn="l"/>
              </a:tabLst>
            </a:pPr>
            <a:r>
              <a:rPr lang="en-US" sz="1200" kern="1200" dirty="0">
                <a:solidFill>
                  <a:srgbClr val="000000"/>
                </a:solidFill>
                <a:effectLst/>
                <a:latin typeface="Times New Roman" pitchFamily="16" charset="0"/>
                <a:ea typeface="+mn-ea"/>
                <a:cs typeface="+mn-cs"/>
              </a:rPr>
              <a:t>The NCAA requires every college and university to have a FAR. FARs exist to promote academic integrity in intercollegiate athletics, to facilitate the integration of athletics and the academic components of the university, and to promote the institutional control of athletics on campus. I am a tenured faculty member and I report to the President – both of which give me the freedom to be honest about problems and help fix them.</a:t>
            </a:r>
            <a:r>
              <a:rPr lang="en-US" sz="2000" dirty="0">
                <a:effectLst/>
              </a:rPr>
              <a:t> </a:t>
            </a: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892922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Adrian Mitchell – Men’s Track &amp; Field</a:t>
            </a:r>
            <a:endParaRPr lang="en-US" dirty="0"/>
          </a:p>
          <a:p>
            <a:r>
              <a:rPr lang="en-US" sz="1200" kern="1200" dirty="0">
                <a:solidFill>
                  <a:srgbClr val="000000"/>
                </a:solidFill>
                <a:effectLst/>
                <a:latin typeface="Times New Roman" pitchFamily="16" charset="0"/>
                <a:ea typeface="+mn-ea"/>
                <a:cs typeface="+mn-cs"/>
              </a:rPr>
              <a:t>In June 2021, Adrian was name America East Man of the Year 2020-21</a:t>
            </a:r>
            <a:endParaRPr lang="en-US" dirty="0"/>
          </a:p>
          <a:p>
            <a:r>
              <a:rPr lang="en-US" sz="1200" kern="1200" dirty="0">
                <a:solidFill>
                  <a:srgbClr val="000000"/>
                </a:solidFill>
                <a:effectLst/>
                <a:latin typeface="Times New Roman" pitchFamily="16" charset="0"/>
                <a:ea typeface="+mn-ea"/>
                <a:cs typeface="+mn-cs"/>
              </a:rPr>
              <a:t>Second Great Dane to be named Man of Year.</a:t>
            </a:r>
          </a:p>
          <a:p>
            <a:r>
              <a:rPr lang="en-US" sz="1200" kern="1200" dirty="0">
                <a:solidFill>
                  <a:srgbClr val="000000"/>
                </a:solidFill>
                <a:effectLst/>
                <a:latin typeface="Times New Roman" pitchFamily="16" charset="0"/>
                <a:ea typeface="+mn-ea"/>
                <a:cs typeface="+mn-cs"/>
              </a:rPr>
              <a:t>Earned undergraduate degree in economics and is pursuing master’s in business administration.</a:t>
            </a:r>
          </a:p>
          <a:p>
            <a:r>
              <a:rPr lang="en-US" sz="1200" kern="1200" dirty="0">
                <a:solidFill>
                  <a:srgbClr val="000000"/>
                </a:solidFill>
                <a:effectLst/>
                <a:latin typeface="Times New Roman" pitchFamily="16" charset="0"/>
                <a:ea typeface="+mn-ea"/>
                <a:cs typeface="+mn-cs"/>
              </a:rPr>
              <a:t>USTFCCCA Academic All-American.</a:t>
            </a:r>
          </a:p>
          <a:p>
            <a:r>
              <a:rPr lang="en-US" sz="1200" kern="1200" dirty="0">
                <a:solidFill>
                  <a:srgbClr val="000000"/>
                </a:solidFill>
                <a:effectLst/>
                <a:latin typeface="Times New Roman" pitchFamily="16" charset="0"/>
                <a:ea typeface="+mn-ea"/>
                <a:cs typeface="+mn-cs"/>
              </a:rPr>
              <a:t>All-American in javelin and two-time America East champion in the event.</a:t>
            </a:r>
          </a:p>
          <a:p>
            <a:r>
              <a:rPr lang="en-US" sz="1200" kern="1200" dirty="0">
                <a:solidFill>
                  <a:srgbClr val="000000"/>
                </a:solidFill>
                <a:effectLst/>
                <a:latin typeface="Times New Roman" pitchFamily="16" charset="0"/>
                <a:ea typeface="+mn-ea"/>
                <a:cs typeface="+mn-cs"/>
              </a:rPr>
              <a:t>Three-time America East champion.</a:t>
            </a:r>
          </a:p>
          <a:p>
            <a:r>
              <a:rPr lang="en-US" sz="1200" kern="1200" dirty="0">
                <a:solidFill>
                  <a:srgbClr val="000000"/>
                </a:solidFill>
                <a:effectLst/>
                <a:latin typeface="Times New Roman" pitchFamily="16" charset="0"/>
                <a:ea typeface="+mn-ea"/>
                <a:cs typeface="+mn-cs"/>
              </a:rPr>
              <a:t>Co-President of </a:t>
            </a:r>
            <a:r>
              <a:rPr lang="en-US" sz="1200" kern="1200" dirty="0" err="1">
                <a:solidFill>
                  <a:srgbClr val="000000"/>
                </a:solidFill>
                <a:effectLst/>
                <a:latin typeface="Times New Roman" pitchFamily="16" charset="0"/>
                <a:ea typeface="+mn-ea"/>
                <a:cs typeface="+mn-cs"/>
              </a:rPr>
              <a:t>UAlbany</a:t>
            </a:r>
            <a:r>
              <a:rPr lang="en-US" sz="1200" kern="1200" dirty="0">
                <a:solidFill>
                  <a:srgbClr val="000000"/>
                </a:solidFill>
                <a:effectLst/>
                <a:latin typeface="Times New Roman" pitchFamily="16" charset="0"/>
                <a:ea typeface="+mn-ea"/>
                <a:cs typeface="+mn-cs"/>
              </a:rPr>
              <a:t> SAAC and member of America East SAAC.</a:t>
            </a:r>
          </a:p>
          <a:p>
            <a:r>
              <a:rPr lang="en-US" sz="1200" kern="1200" dirty="0">
                <a:solidFill>
                  <a:srgbClr val="000000"/>
                </a:solidFill>
                <a:effectLst/>
                <a:latin typeface="Times New Roman" pitchFamily="16" charset="0"/>
                <a:ea typeface="+mn-ea"/>
                <a:cs typeface="+mn-cs"/>
              </a:rPr>
              <a:t>Volunteered at The Interfaith Partnership for the Homeless.</a:t>
            </a:r>
          </a:p>
          <a:p>
            <a:r>
              <a:rPr lang="en-US" sz="1200" kern="1200" dirty="0">
                <a:solidFill>
                  <a:srgbClr val="000000"/>
                </a:solidFill>
                <a:effectLst/>
                <a:latin typeface="Times New Roman" pitchFamily="16" charset="0"/>
                <a:ea typeface="+mn-ea"/>
                <a:cs typeface="+mn-cs"/>
              </a:rPr>
              <a:t>Played integral role in furthering America East’s Spread Respect, Better Together and Food Frenzy initiatives in the </a:t>
            </a:r>
            <a:r>
              <a:rPr lang="en-US" sz="1200" kern="1200" dirty="0" err="1">
                <a:solidFill>
                  <a:srgbClr val="000000"/>
                </a:solidFill>
                <a:effectLst/>
                <a:latin typeface="Times New Roman" pitchFamily="16" charset="0"/>
                <a:ea typeface="+mn-ea"/>
                <a:cs typeface="+mn-cs"/>
              </a:rPr>
              <a:t>UAlbany</a:t>
            </a:r>
            <a:r>
              <a:rPr lang="en-US" sz="1200" kern="1200" dirty="0">
                <a:solidFill>
                  <a:srgbClr val="000000"/>
                </a:solidFill>
                <a:effectLst/>
                <a:latin typeface="Times New Roman" pitchFamily="16" charset="0"/>
                <a:ea typeface="+mn-ea"/>
                <a:cs typeface="+mn-cs"/>
              </a:rPr>
              <a:t> community and his native country of Jamaica.</a:t>
            </a:r>
          </a:p>
          <a:p>
            <a:r>
              <a:rPr lang="en-US" sz="1200" kern="1200" dirty="0">
                <a:solidFill>
                  <a:srgbClr val="000000"/>
                </a:solidFill>
                <a:effectLst/>
                <a:latin typeface="Times New Roman" pitchFamily="16" charset="0"/>
                <a:ea typeface="+mn-ea"/>
                <a:cs typeface="+mn-cs"/>
              </a:rPr>
              <a:t> </a:t>
            </a:r>
            <a:endParaRPr lang="en-US" dirty="0"/>
          </a:p>
          <a:p>
            <a:endParaRPr lang="en-US" dirty="0"/>
          </a:p>
        </p:txBody>
      </p:sp>
      <p:sp>
        <p:nvSpPr>
          <p:cNvPr id="4" name="Slide Number Placeholder 3"/>
          <p:cNvSpPr>
            <a:spLocks noGrp="1"/>
          </p:cNvSpPr>
          <p:nvPr>
            <p:ph type="sldNum"/>
          </p:nvPr>
        </p:nvSpPr>
        <p:spPr/>
        <p:txBody>
          <a:bodyPr/>
          <a:lstStyle/>
          <a:p>
            <a:fld id="{DEA31091-3334-4562-A534-6E3730A915D9}" type="slidenum">
              <a:rPr lang="en-US" altLang="en-US" smtClean="0"/>
              <a:pPr/>
              <a:t>13</a:t>
            </a:fld>
            <a:endParaRPr lang="en-US" altLang="en-US" dirty="0"/>
          </a:p>
        </p:txBody>
      </p:sp>
    </p:spTree>
    <p:extLst>
      <p:ext uri="{BB962C8B-B14F-4D97-AF65-F5344CB8AC3E}">
        <p14:creationId xmlns:p14="http://schemas.microsoft.com/office/powerpoint/2010/main" val="4038751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GPA minimum for award: 3.50. Her GPA was 3.98. </a:t>
            </a:r>
          </a:p>
        </p:txBody>
      </p:sp>
      <p:sp>
        <p:nvSpPr>
          <p:cNvPr id="4" name="Slide Number Placeholder 3"/>
          <p:cNvSpPr>
            <a:spLocks noGrp="1"/>
          </p:cNvSpPr>
          <p:nvPr>
            <p:ph type="sldNum"/>
          </p:nvPr>
        </p:nvSpPr>
        <p:spPr/>
        <p:txBody>
          <a:bodyPr/>
          <a:lstStyle/>
          <a:p>
            <a:fld id="{DEA31091-3334-4562-A534-6E3730A915D9}" type="slidenum">
              <a:rPr lang="en-US" altLang="en-US" smtClean="0"/>
              <a:pPr/>
              <a:t>14</a:t>
            </a:fld>
            <a:endParaRPr lang="en-US" altLang="en-US" dirty="0"/>
          </a:p>
        </p:txBody>
      </p:sp>
    </p:spTree>
    <p:extLst>
      <p:ext uri="{BB962C8B-B14F-4D97-AF65-F5344CB8AC3E}">
        <p14:creationId xmlns:p14="http://schemas.microsoft.com/office/powerpoint/2010/main" val="1848195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The award recognizes graduating student-athletes who compiled a cumulative GPA of 3.75 or higher as an undergraduate student and earned their undergraduate degrees this year. In addition to registering a 3.75 GPA for their college career, honored student-athletes must have received their undergraduate degree in the academic year they are honored and have attended their institution for a minimum of two years.</a:t>
            </a:r>
            <a:endParaRPr lang="en-US" dirty="0"/>
          </a:p>
        </p:txBody>
      </p:sp>
      <p:sp>
        <p:nvSpPr>
          <p:cNvPr id="4" name="Slide Number Placeholder 3"/>
          <p:cNvSpPr>
            <a:spLocks noGrp="1"/>
          </p:cNvSpPr>
          <p:nvPr>
            <p:ph type="sldNum"/>
          </p:nvPr>
        </p:nvSpPr>
        <p:spPr/>
        <p:txBody>
          <a:bodyPr/>
          <a:lstStyle/>
          <a:p>
            <a:fld id="{DEA31091-3334-4562-A534-6E3730A915D9}" type="slidenum">
              <a:rPr lang="en-US" altLang="en-US" smtClean="0"/>
              <a:pPr/>
              <a:t>15</a:t>
            </a:fld>
            <a:endParaRPr lang="en-US" altLang="en-US" dirty="0"/>
          </a:p>
        </p:txBody>
      </p:sp>
    </p:spTree>
    <p:extLst>
      <p:ext uri="{BB962C8B-B14F-4D97-AF65-F5344CB8AC3E}">
        <p14:creationId xmlns:p14="http://schemas.microsoft.com/office/powerpoint/2010/main" val="2335789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1A24B498-3126-4965-814C-1DD216404B3C}" type="slidenum">
              <a:rPr lang="en-US" altLang="en-US">
                <a:solidFill>
                  <a:srgbClr val="000000"/>
                </a:solidFill>
                <a:latin typeface="Times New Roman" panose="02020603050405020304" pitchFamily="18" charset="0"/>
              </a:rPr>
              <a:pPr eaLnBrk="1"/>
              <a:t>16</a:t>
            </a:fld>
            <a:endParaRPr lang="en-US" altLang="en-US" dirty="0">
              <a:solidFill>
                <a:srgbClr val="000000"/>
              </a:solidFill>
              <a:latin typeface="Times New Roman" panose="02020603050405020304" pitchFamily="18" charset="0"/>
            </a:endParaRPr>
          </a:p>
        </p:txBody>
      </p:sp>
      <p:sp>
        <p:nvSpPr>
          <p:cNvPr id="2867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1A59F395-6A17-4327-A110-3A3C9286E429}" type="slidenum">
              <a:rPr lang="en-US" altLang="en-US">
                <a:solidFill>
                  <a:srgbClr val="000000"/>
                </a:solidFill>
                <a:latin typeface="Calibri" panose="020F0502020204030204" pitchFamily="34" charset="0"/>
              </a:rPr>
              <a:pPr hangingPunct="1">
                <a:lnSpc>
                  <a:spcPct val="100000"/>
                </a:lnSpc>
              </a:pPr>
              <a:t>16</a:t>
            </a:fld>
            <a:endParaRPr lang="en-US" altLang="en-US" dirty="0">
              <a:solidFill>
                <a:srgbClr val="000000"/>
              </a:solidFill>
              <a:latin typeface="Calibri" panose="020F0502020204030204" pitchFamily="34" charset="0"/>
            </a:endParaRPr>
          </a:p>
        </p:txBody>
      </p:sp>
      <p:sp>
        <p:nvSpPr>
          <p:cNvPr id="27652"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FC37DCA9-AE8C-4139-9945-1043329E2FFF}" type="slidenum">
              <a:rPr lang="en-US" altLang="en-US" sz="1200">
                <a:solidFill>
                  <a:srgbClr val="000000"/>
                </a:solidFill>
                <a:latin typeface="Times New Roman" panose="02020603050405020304" pitchFamily="18" charset="0"/>
              </a:rPr>
              <a:pPr algn="r" eaLnBrk="1" hangingPunct="1">
                <a:lnSpc>
                  <a:spcPct val="100000"/>
                </a:lnSpc>
              </a:pPr>
              <a:t>16</a:t>
            </a:fld>
            <a:endParaRPr lang="en-US" altLang="en-US" sz="1200" dirty="0">
              <a:solidFill>
                <a:srgbClr val="000000"/>
              </a:solidFill>
              <a:latin typeface="Times New Roman" panose="02020603050405020304" pitchFamily="18" charset="0"/>
            </a:endParaRPr>
          </a:p>
        </p:txBody>
      </p:sp>
      <p:sp>
        <p:nvSpPr>
          <p:cNvPr id="27653" name="Rectangle 3"/>
          <p:cNvSpPr>
            <a:spLocks noGrp="1" noRot="1" noChangeAspect="1" noChangeArrowheads="1" noTextEdit="1"/>
          </p:cNvSpPr>
          <p:nvPr>
            <p:ph type="sldImg"/>
          </p:nvPr>
        </p:nvSpPr>
        <p:spPr>
          <a:xfrm>
            <a:off x="1193800" y="701675"/>
            <a:ext cx="4613275" cy="3460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4"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316843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1A24B498-3126-4965-814C-1DD216404B3C}" type="slidenum">
              <a:rPr lang="en-US" altLang="en-US">
                <a:solidFill>
                  <a:srgbClr val="000000"/>
                </a:solidFill>
                <a:latin typeface="Times New Roman" panose="02020603050405020304" pitchFamily="18" charset="0"/>
              </a:rPr>
              <a:pPr eaLnBrk="1"/>
              <a:t>17</a:t>
            </a:fld>
            <a:endParaRPr lang="en-US" altLang="en-US" dirty="0">
              <a:solidFill>
                <a:srgbClr val="000000"/>
              </a:solidFill>
              <a:latin typeface="Times New Roman" panose="02020603050405020304" pitchFamily="18" charset="0"/>
            </a:endParaRPr>
          </a:p>
        </p:txBody>
      </p:sp>
      <p:sp>
        <p:nvSpPr>
          <p:cNvPr id="2867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1A59F395-6A17-4327-A110-3A3C9286E429}" type="slidenum">
              <a:rPr lang="en-US" altLang="en-US">
                <a:solidFill>
                  <a:srgbClr val="000000"/>
                </a:solidFill>
                <a:latin typeface="Calibri" panose="020F0502020204030204" pitchFamily="34" charset="0"/>
              </a:rPr>
              <a:pPr hangingPunct="1">
                <a:lnSpc>
                  <a:spcPct val="100000"/>
                </a:lnSpc>
              </a:pPr>
              <a:t>17</a:t>
            </a:fld>
            <a:endParaRPr lang="en-US" altLang="en-US" dirty="0">
              <a:solidFill>
                <a:srgbClr val="000000"/>
              </a:solidFill>
              <a:latin typeface="Calibri" panose="020F0502020204030204" pitchFamily="34" charset="0"/>
            </a:endParaRPr>
          </a:p>
        </p:txBody>
      </p:sp>
      <p:sp>
        <p:nvSpPr>
          <p:cNvPr id="27652"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FC37DCA9-AE8C-4139-9945-1043329E2FFF}" type="slidenum">
              <a:rPr lang="en-US" altLang="en-US" sz="1200">
                <a:solidFill>
                  <a:srgbClr val="000000"/>
                </a:solidFill>
                <a:latin typeface="Times New Roman" panose="02020603050405020304" pitchFamily="18" charset="0"/>
              </a:rPr>
              <a:pPr algn="r" eaLnBrk="1" hangingPunct="1">
                <a:lnSpc>
                  <a:spcPct val="100000"/>
                </a:lnSpc>
              </a:pPr>
              <a:t>17</a:t>
            </a:fld>
            <a:endParaRPr lang="en-US" altLang="en-US" sz="1200" dirty="0">
              <a:solidFill>
                <a:srgbClr val="000000"/>
              </a:solidFill>
              <a:latin typeface="Times New Roman" panose="02020603050405020304" pitchFamily="18" charset="0"/>
            </a:endParaRPr>
          </a:p>
        </p:txBody>
      </p:sp>
      <p:sp>
        <p:nvSpPr>
          <p:cNvPr id="27653" name="Rectangle 3"/>
          <p:cNvSpPr>
            <a:spLocks noGrp="1" noRot="1" noChangeAspect="1" noChangeArrowheads="1" noTextEdit="1"/>
          </p:cNvSpPr>
          <p:nvPr>
            <p:ph type="sldImg"/>
          </p:nvPr>
        </p:nvSpPr>
        <p:spPr>
          <a:xfrm>
            <a:off x="1193800" y="701675"/>
            <a:ext cx="4613275" cy="3460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4"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098157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2E040686-3BED-4E62-8748-5939AA33E34C}" type="slidenum">
              <a:rPr lang="en-US" altLang="en-US">
                <a:solidFill>
                  <a:srgbClr val="000000"/>
                </a:solidFill>
                <a:latin typeface="Times New Roman" panose="02020603050405020304" pitchFamily="18" charset="0"/>
              </a:rPr>
              <a:pPr eaLnBrk="1"/>
              <a:t>2</a:t>
            </a:fld>
            <a:endParaRPr lang="en-US" altLang="en-US" dirty="0">
              <a:solidFill>
                <a:srgbClr val="000000"/>
              </a:solidFill>
              <a:latin typeface="Times New Roman" panose="02020603050405020304" pitchFamily="18" charset="0"/>
            </a:endParaRPr>
          </a:p>
        </p:txBody>
      </p:sp>
      <p:sp>
        <p:nvSpPr>
          <p:cNvPr id="1843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31777D91-E144-464E-BA57-D68E7BDB8146}" type="slidenum">
              <a:rPr lang="en-US" altLang="en-US">
                <a:solidFill>
                  <a:srgbClr val="000000"/>
                </a:solidFill>
                <a:latin typeface="Calibri" panose="020F0502020204030204" pitchFamily="34" charset="0"/>
              </a:rPr>
              <a:pPr hangingPunct="1">
                <a:lnSpc>
                  <a:spcPct val="100000"/>
                </a:lnSpc>
              </a:pPr>
              <a:t>2</a:t>
            </a:fld>
            <a:endParaRPr lang="en-US" altLang="en-US" dirty="0">
              <a:solidFill>
                <a:srgbClr val="000000"/>
              </a:solidFill>
              <a:latin typeface="Calibri" panose="020F0502020204030204" pitchFamily="34" charset="0"/>
            </a:endParaRPr>
          </a:p>
        </p:txBody>
      </p:sp>
      <p:sp>
        <p:nvSpPr>
          <p:cNvPr id="19460"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5D12249C-FB40-43CD-A3C9-9E34CB2EA143}" type="slidenum">
              <a:rPr lang="en-US" altLang="en-US" sz="1200">
                <a:solidFill>
                  <a:srgbClr val="000000"/>
                </a:solidFill>
                <a:latin typeface="Times New Roman" panose="02020603050405020304" pitchFamily="18" charset="0"/>
              </a:rPr>
              <a:pPr algn="r" eaLnBrk="1" hangingPunct="1">
                <a:lnSpc>
                  <a:spcPct val="100000"/>
                </a:lnSpc>
              </a:pPr>
              <a:t>2</a:t>
            </a:fld>
            <a:endParaRPr lang="en-US" altLang="en-US" sz="1200" dirty="0">
              <a:solidFill>
                <a:srgbClr val="000000"/>
              </a:solidFill>
              <a:latin typeface="Times New Roman" panose="02020603050405020304" pitchFamily="18" charset="0"/>
            </a:endParaRPr>
          </a:p>
        </p:txBody>
      </p:sp>
      <p:sp>
        <p:nvSpPr>
          <p:cNvPr id="19461" name="Rectangle 3"/>
          <p:cNvSpPr>
            <a:spLocks noGrp="1" noRot="1" noChangeAspect="1" noChangeArrowheads="1" noTextEdit="1"/>
          </p:cNvSpPr>
          <p:nvPr>
            <p:ph type="sldImg"/>
          </p:nvPr>
        </p:nvSpPr>
        <p:spPr>
          <a:xfrm>
            <a:off x="1195388" y="701675"/>
            <a:ext cx="4618037" cy="34639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2"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sz="1200" kern="1200" dirty="0">
                <a:solidFill>
                  <a:srgbClr val="000000"/>
                </a:solidFill>
                <a:effectLst/>
                <a:latin typeface="Times New Roman" pitchFamily="16" charset="0"/>
                <a:ea typeface="+mn-ea"/>
                <a:cs typeface="+mn-cs"/>
              </a:rPr>
              <a:t>Fall 2021 new freshman cohort SAT (with ACT conversion) = 1191</a:t>
            </a:r>
          </a:p>
          <a:p>
            <a:r>
              <a:rPr lang="en-US" sz="1200" kern="1200" dirty="0">
                <a:solidFill>
                  <a:srgbClr val="000000"/>
                </a:solidFill>
                <a:effectLst/>
                <a:latin typeface="Times New Roman" pitchFamily="16" charset="0"/>
                <a:ea typeface="+mn-ea"/>
                <a:cs typeface="+mn-cs"/>
              </a:rPr>
              <a:t>Fall 2021 new transfer cohort transfer college GPA = 3.2</a:t>
            </a:r>
          </a:p>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035408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01F550A8-C3E9-43FC-9C18-E860A45CCD32}" type="slidenum">
              <a:rPr lang="en-US" altLang="en-US">
                <a:solidFill>
                  <a:srgbClr val="000000"/>
                </a:solidFill>
                <a:latin typeface="Times New Roman" panose="02020603050405020304" pitchFamily="18" charset="0"/>
              </a:rPr>
              <a:pPr eaLnBrk="1"/>
              <a:t>3</a:t>
            </a:fld>
            <a:endParaRPr lang="en-US" altLang="en-US" dirty="0">
              <a:solidFill>
                <a:srgbClr val="000000"/>
              </a:solidFill>
              <a:latin typeface="Times New Roman" panose="02020603050405020304" pitchFamily="18" charset="0"/>
            </a:endParaRPr>
          </a:p>
        </p:txBody>
      </p:sp>
      <p:sp>
        <p:nvSpPr>
          <p:cNvPr id="19457"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4F2CFEA5-CE24-4A8F-B20B-EBD25BDCC5F4}" type="slidenum">
              <a:rPr lang="en-US" altLang="en-US">
                <a:solidFill>
                  <a:srgbClr val="000000"/>
                </a:solidFill>
                <a:latin typeface="Calibri" panose="020F0502020204030204" pitchFamily="34" charset="0"/>
              </a:rPr>
              <a:pPr hangingPunct="1">
                <a:lnSpc>
                  <a:spcPct val="100000"/>
                </a:lnSpc>
              </a:pPr>
              <a:t>3</a:t>
            </a:fld>
            <a:endParaRPr lang="en-US" altLang="en-US" dirty="0">
              <a:solidFill>
                <a:srgbClr val="000000"/>
              </a:solidFill>
              <a:latin typeface="Calibri" panose="020F0502020204030204" pitchFamily="34" charset="0"/>
            </a:endParaRPr>
          </a:p>
        </p:txBody>
      </p:sp>
      <p:sp>
        <p:nvSpPr>
          <p:cNvPr id="20484"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A9BC2A08-C9D7-4460-A98C-2D0AD2C6B077}" type="slidenum">
              <a:rPr lang="en-US" altLang="en-US" sz="1200">
                <a:solidFill>
                  <a:srgbClr val="000000"/>
                </a:solidFill>
                <a:latin typeface="Times New Roman" panose="02020603050405020304" pitchFamily="18" charset="0"/>
              </a:rPr>
              <a:pPr algn="r" eaLnBrk="1" hangingPunct="1">
                <a:lnSpc>
                  <a:spcPct val="100000"/>
                </a:lnSpc>
              </a:pPr>
              <a:t>3</a:t>
            </a:fld>
            <a:endParaRPr lang="en-US" altLang="en-US" sz="1200" dirty="0">
              <a:solidFill>
                <a:srgbClr val="000000"/>
              </a:solidFill>
              <a:latin typeface="Times New Roman" panose="02020603050405020304" pitchFamily="18" charset="0"/>
            </a:endParaRPr>
          </a:p>
        </p:txBody>
      </p:sp>
      <p:sp>
        <p:nvSpPr>
          <p:cNvPr id="20485"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6"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525568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6605B19C-E625-4331-9138-89C42F679454}" type="slidenum">
              <a:rPr lang="en-US" altLang="en-US">
                <a:solidFill>
                  <a:srgbClr val="000000"/>
                </a:solidFill>
                <a:latin typeface="Times New Roman" panose="02020603050405020304" pitchFamily="18" charset="0"/>
              </a:rPr>
              <a:pPr eaLnBrk="1"/>
              <a:t>5</a:t>
            </a:fld>
            <a:endParaRPr lang="en-US" altLang="en-US" dirty="0">
              <a:solidFill>
                <a:srgbClr val="000000"/>
              </a:solidFill>
              <a:latin typeface="Times New Roman" panose="02020603050405020304" pitchFamily="18" charset="0"/>
            </a:endParaRPr>
          </a:p>
        </p:txBody>
      </p:sp>
      <p:sp>
        <p:nvSpPr>
          <p:cNvPr id="22529"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E1798398-A217-4D3D-BBBF-9F50625C7448}" type="slidenum">
              <a:rPr lang="en-US" altLang="en-US">
                <a:solidFill>
                  <a:srgbClr val="000000"/>
                </a:solidFill>
                <a:latin typeface="Calibri" panose="020F0502020204030204" pitchFamily="34" charset="0"/>
              </a:rPr>
              <a:pPr hangingPunct="1">
                <a:lnSpc>
                  <a:spcPct val="100000"/>
                </a:lnSpc>
              </a:pPr>
              <a:t>5</a:t>
            </a:fld>
            <a:endParaRPr lang="en-US" altLang="en-US" dirty="0">
              <a:solidFill>
                <a:srgbClr val="000000"/>
              </a:solidFill>
              <a:latin typeface="Calibri" panose="020F0502020204030204" pitchFamily="34" charset="0"/>
            </a:endParaRPr>
          </a:p>
        </p:txBody>
      </p:sp>
      <p:sp>
        <p:nvSpPr>
          <p:cNvPr id="22532"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C4C971B2-4E4D-48D1-82F5-A24DE2677171}" type="slidenum">
              <a:rPr lang="en-US" altLang="en-US" sz="1200">
                <a:solidFill>
                  <a:srgbClr val="000000"/>
                </a:solidFill>
                <a:latin typeface="Times New Roman" panose="02020603050405020304" pitchFamily="18" charset="0"/>
              </a:rPr>
              <a:pPr algn="r" eaLnBrk="1" hangingPunct="1">
                <a:lnSpc>
                  <a:spcPct val="100000"/>
                </a:lnSpc>
              </a:pPr>
              <a:t>5</a:t>
            </a:fld>
            <a:endParaRPr lang="en-US" altLang="en-US" sz="1200" dirty="0">
              <a:solidFill>
                <a:srgbClr val="000000"/>
              </a:solidFill>
              <a:latin typeface="Times New Roman" panose="02020603050405020304" pitchFamily="18" charset="0"/>
            </a:endParaRPr>
          </a:p>
        </p:txBody>
      </p:sp>
      <p:sp>
        <p:nvSpPr>
          <p:cNvPr id="22533"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4"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977637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2525F5A3-842E-461D-B2D9-7BCFEE77198C}" type="slidenum">
              <a:rPr lang="en-US" altLang="en-US">
                <a:solidFill>
                  <a:srgbClr val="000000"/>
                </a:solidFill>
                <a:latin typeface="Times New Roman" panose="02020603050405020304" pitchFamily="18" charset="0"/>
              </a:rPr>
              <a:pPr eaLnBrk="1"/>
              <a:t>6</a:t>
            </a:fld>
            <a:endParaRPr lang="en-US" altLang="en-US" dirty="0">
              <a:solidFill>
                <a:srgbClr val="000000"/>
              </a:solidFill>
              <a:latin typeface="Times New Roman" panose="02020603050405020304" pitchFamily="18" charset="0"/>
            </a:endParaRPr>
          </a:p>
        </p:txBody>
      </p:sp>
      <p:sp>
        <p:nvSpPr>
          <p:cNvPr id="23555" name="Rectangle 1"/>
          <p:cNvSpPr>
            <a:spLocks noGrp="1" noRot="1" noChangeAspect="1" noChangeArrowheads="1" noTextEdit="1"/>
          </p:cNvSpPr>
          <p:nvPr>
            <p:ph type="sldImg"/>
          </p:nvPr>
        </p:nvSpPr>
        <p:spPr>
          <a:xfrm>
            <a:off x="1431925" y="771525"/>
            <a:ext cx="5081588" cy="3810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a:spLocks noGrp="1" noChangeArrowheads="1"/>
          </p:cNvSpPr>
          <p:nvPr>
            <p:ph type="body" idx="1"/>
          </p:nvPr>
        </p:nvSpPr>
        <p:spPr>
          <a:xfrm>
            <a:off x="795338" y="4824413"/>
            <a:ext cx="6356350" cy="45720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84109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C99F6E9D-9D4C-4C49-B24D-8CA423DBFF39}" type="slidenum">
              <a:rPr lang="en-US" altLang="en-US">
                <a:solidFill>
                  <a:srgbClr val="000000"/>
                </a:solidFill>
                <a:latin typeface="Times New Roman" panose="02020603050405020304" pitchFamily="18" charset="0"/>
              </a:rPr>
              <a:pPr eaLnBrk="1"/>
              <a:t>7</a:t>
            </a:fld>
            <a:endParaRPr lang="en-US" altLang="en-US" dirty="0">
              <a:solidFill>
                <a:srgbClr val="000000"/>
              </a:solidFill>
              <a:latin typeface="Times New Roman" panose="02020603050405020304" pitchFamily="18" charset="0"/>
            </a:endParaRPr>
          </a:p>
        </p:txBody>
      </p:sp>
      <p:sp>
        <p:nvSpPr>
          <p:cNvPr id="25601"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8723073D-D013-45E1-A9FA-B31505E52829}" type="slidenum">
              <a:rPr lang="en-US" altLang="en-US">
                <a:solidFill>
                  <a:srgbClr val="000000"/>
                </a:solidFill>
                <a:latin typeface="Calibri" panose="020F0502020204030204" pitchFamily="34" charset="0"/>
              </a:rPr>
              <a:pPr hangingPunct="1">
                <a:lnSpc>
                  <a:spcPct val="100000"/>
                </a:lnSpc>
              </a:pPr>
              <a:t>7</a:t>
            </a:fld>
            <a:endParaRPr lang="en-US" altLang="en-US" dirty="0">
              <a:solidFill>
                <a:srgbClr val="000000"/>
              </a:solidFill>
              <a:latin typeface="Calibri" panose="020F0502020204030204" pitchFamily="34" charset="0"/>
            </a:endParaRPr>
          </a:p>
        </p:txBody>
      </p:sp>
      <p:sp>
        <p:nvSpPr>
          <p:cNvPr id="25604"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61B6777C-2FC8-4822-A89A-CE8311A83617}" type="slidenum">
              <a:rPr lang="en-US" altLang="en-US" sz="1200">
                <a:solidFill>
                  <a:srgbClr val="000000"/>
                </a:solidFill>
                <a:latin typeface="Times New Roman" panose="02020603050405020304" pitchFamily="18" charset="0"/>
              </a:rPr>
              <a:pPr algn="r" eaLnBrk="1" hangingPunct="1">
                <a:lnSpc>
                  <a:spcPct val="100000"/>
                </a:lnSpc>
              </a:pPr>
              <a:t>7</a:t>
            </a:fld>
            <a:endParaRPr lang="en-US" altLang="en-US" sz="1200" dirty="0">
              <a:solidFill>
                <a:srgbClr val="000000"/>
              </a:solidFill>
              <a:latin typeface="Times New Roman" panose="02020603050405020304" pitchFamily="18" charset="0"/>
            </a:endParaRPr>
          </a:p>
        </p:txBody>
      </p:sp>
      <p:sp>
        <p:nvSpPr>
          <p:cNvPr id="25605"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6"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2456352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C99F6E9D-9D4C-4C49-B24D-8CA423DBFF39}" type="slidenum">
              <a:rPr lang="en-US" altLang="en-US">
                <a:solidFill>
                  <a:srgbClr val="000000"/>
                </a:solidFill>
                <a:latin typeface="Times New Roman" panose="02020603050405020304" pitchFamily="18" charset="0"/>
              </a:rPr>
              <a:pPr eaLnBrk="1"/>
              <a:t>8</a:t>
            </a:fld>
            <a:endParaRPr lang="en-US" altLang="en-US" dirty="0">
              <a:solidFill>
                <a:srgbClr val="000000"/>
              </a:solidFill>
              <a:latin typeface="Times New Roman" panose="02020603050405020304" pitchFamily="18" charset="0"/>
            </a:endParaRPr>
          </a:p>
        </p:txBody>
      </p:sp>
      <p:sp>
        <p:nvSpPr>
          <p:cNvPr id="25601"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8723073D-D013-45E1-A9FA-B31505E52829}" type="slidenum">
              <a:rPr lang="en-US" altLang="en-US">
                <a:solidFill>
                  <a:srgbClr val="000000"/>
                </a:solidFill>
                <a:latin typeface="Calibri" panose="020F0502020204030204" pitchFamily="34" charset="0"/>
              </a:rPr>
              <a:pPr hangingPunct="1">
                <a:lnSpc>
                  <a:spcPct val="100000"/>
                </a:lnSpc>
              </a:pPr>
              <a:t>8</a:t>
            </a:fld>
            <a:endParaRPr lang="en-US" altLang="en-US" dirty="0">
              <a:solidFill>
                <a:srgbClr val="000000"/>
              </a:solidFill>
              <a:latin typeface="Calibri" panose="020F0502020204030204" pitchFamily="34" charset="0"/>
            </a:endParaRPr>
          </a:p>
        </p:txBody>
      </p:sp>
      <p:sp>
        <p:nvSpPr>
          <p:cNvPr id="25604"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61B6777C-2FC8-4822-A89A-CE8311A83617}" type="slidenum">
              <a:rPr lang="en-US" altLang="en-US" sz="1200">
                <a:solidFill>
                  <a:srgbClr val="000000"/>
                </a:solidFill>
                <a:latin typeface="Times New Roman" panose="02020603050405020304" pitchFamily="18" charset="0"/>
              </a:rPr>
              <a:pPr algn="r" eaLnBrk="1" hangingPunct="1">
                <a:lnSpc>
                  <a:spcPct val="100000"/>
                </a:lnSpc>
              </a:pPr>
              <a:t>8</a:t>
            </a:fld>
            <a:endParaRPr lang="en-US" altLang="en-US" sz="1200" dirty="0">
              <a:solidFill>
                <a:srgbClr val="000000"/>
              </a:solidFill>
              <a:latin typeface="Times New Roman" panose="02020603050405020304" pitchFamily="18" charset="0"/>
            </a:endParaRPr>
          </a:p>
        </p:txBody>
      </p:sp>
      <p:sp>
        <p:nvSpPr>
          <p:cNvPr id="25605"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6"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3223821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CED0AAAC-8BF2-47B0-B375-9B3F18E5F147}" type="slidenum">
              <a:rPr lang="en-US" altLang="en-US">
                <a:solidFill>
                  <a:srgbClr val="000000"/>
                </a:solidFill>
                <a:latin typeface="Times New Roman" panose="02020603050405020304" pitchFamily="18" charset="0"/>
              </a:rPr>
              <a:pPr eaLnBrk="1"/>
              <a:t>10</a:t>
            </a:fld>
            <a:endParaRPr lang="en-US" altLang="en-US" dirty="0">
              <a:solidFill>
                <a:srgbClr val="000000"/>
              </a:solidFill>
              <a:latin typeface="Times New Roman" panose="02020603050405020304" pitchFamily="18" charset="0"/>
            </a:endParaRPr>
          </a:p>
        </p:txBody>
      </p:sp>
      <p:sp>
        <p:nvSpPr>
          <p:cNvPr id="26625"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FAB56D8C-2070-4D66-B6AE-8D3B3CEAB782}" type="slidenum">
              <a:rPr lang="en-US" altLang="en-US">
                <a:solidFill>
                  <a:srgbClr val="000000"/>
                </a:solidFill>
                <a:latin typeface="Calibri" panose="020F0502020204030204" pitchFamily="34" charset="0"/>
              </a:rPr>
              <a:pPr hangingPunct="1">
                <a:lnSpc>
                  <a:spcPct val="100000"/>
                </a:lnSpc>
              </a:pPr>
              <a:t>10</a:t>
            </a:fld>
            <a:endParaRPr lang="en-US" altLang="en-US" dirty="0">
              <a:solidFill>
                <a:srgbClr val="000000"/>
              </a:solidFill>
              <a:latin typeface="Calibri" panose="020F0502020204030204" pitchFamily="34" charset="0"/>
            </a:endParaRPr>
          </a:p>
        </p:txBody>
      </p:sp>
      <p:sp>
        <p:nvSpPr>
          <p:cNvPr id="26628"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AD5C610C-2B0D-4B19-8962-9A23E5908C69}" type="slidenum">
              <a:rPr lang="en-US" altLang="en-US" sz="1200">
                <a:solidFill>
                  <a:srgbClr val="000000"/>
                </a:solidFill>
                <a:latin typeface="Times New Roman" panose="02020603050405020304" pitchFamily="18" charset="0"/>
              </a:rPr>
              <a:pPr algn="r" eaLnBrk="1" hangingPunct="1">
                <a:lnSpc>
                  <a:spcPct val="100000"/>
                </a:lnSpc>
              </a:pPr>
              <a:t>10</a:t>
            </a:fld>
            <a:endParaRPr lang="en-US" altLang="en-US" sz="1200" dirty="0">
              <a:solidFill>
                <a:srgbClr val="000000"/>
              </a:solidFill>
              <a:latin typeface="Times New Roman" panose="02020603050405020304" pitchFamily="18" charset="0"/>
            </a:endParaRPr>
          </a:p>
        </p:txBody>
      </p:sp>
      <p:sp>
        <p:nvSpPr>
          <p:cNvPr id="26629" name="Rectangle 3"/>
          <p:cNvSpPr>
            <a:spLocks noGrp="1" noRot="1" noChangeAspect="1" noChangeArrowheads="1" noTextEdit="1"/>
          </p:cNvSpPr>
          <p:nvPr>
            <p:ph type="sldImg"/>
          </p:nvPr>
        </p:nvSpPr>
        <p:spPr>
          <a:xfrm>
            <a:off x="1192213" y="701675"/>
            <a:ext cx="4618037" cy="3462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30"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1044986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cs typeface="Arial Unicode MS" panose="020B0604020202020204" pitchFamily="34" charset="-128"/>
              </a:defRPr>
            </a:lvl9pPr>
          </a:lstStyle>
          <a:p>
            <a:pPr eaLnBrk="1"/>
            <a:fld id="{1A24B498-3126-4965-814C-1DD216404B3C}" type="slidenum">
              <a:rPr lang="en-US" altLang="en-US">
                <a:solidFill>
                  <a:srgbClr val="000000"/>
                </a:solidFill>
                <a:latin typeface="Times New Roman" panose="02020603050405020304" pitchFamily="18" charset="0"/>
              </a:rPr>
              <a:pPr eaLnBrk="1"/>
              <a:t>11</a:t>
            </a:fld>
            <a:endParaRPr lang="en-US" altLang="en-US" dirty="0">
              <a:solidFill>
                <a:srgbClr val="000000"/>
              </a:solidFill>
              <a:latin typeface="Times New Roman" panose="02020603050405020304" pitchFamily="18" charset="0"/>
            </a:endParaRPr>
          </a:p>
        </p:txBody>
      </p:sp>
      <p:sp>
        <p:nvSpPr>
          <p:cNvPr id="28673" name="Text Box 1"/>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1A59F395-6A17-4327-A110-3A3C9286E429}" type="slidenum">
              <a:rPr lang="en-US" altLang="en-US">
                <a:solidFill>
                  <a:srgbClr val="000000"/>
                </a:solidFill>
                <a:latin typeface="Calibri" panose="020F0502020204030204" pitchFamily="34" charset="0"/>
              </a:rPr>
              <a:pPr hangingPunct="1">
                <a:lnSpc>
                  <a:spcPct val="100000"/>
                </a:lnSpc>
              </a:pPr>
              <a:t>11</a:t>
            </a:fld>
            <a:endParaRPr lang="en-US" altLang="en-US" dirty="0">
              <a:solidFill>
                <a:srgbClr val="000000"/>
              </a:solidFill>
              <a:latin typeface="Calibri" panose="020F0502020204030204" pitchFamily="34" charset="0"/>
            </a:endParaRPr>
          </a:p>
        </p:txBody>
      </p:sp>
      <p:sp>
        <p:nvSpPr>
          <p:cNvPr id="27652" name="Rectangle 2"/>
          <p:cNvSpPr>
            <a:spLocks noChangeArrowheads="1"/>
          </p:cNvSpPr>
          <p:nvPr/>
        </p:nvSpPr>
        <p:spPr bwMode="auto">
          <a:xfrm>
            <a:off x="3967163" y="8774113"/>
            <a:ext cx="30368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9263" algn="l"/>
                <a:tab pos="900113" algn="l"/>
                <a:tab pos="1349375" algn="l"/>
                <a:tab pos="1800225" algn="l"/>
                <a:tab pos="2251075" algn="l"/>
                <a:tab pos="2700338" algn="l"/>
                <a:tab pos="3151188" algn="l"/>
                <a:tab pos="3602038" algn="l"/>
                <a:tab pos="4051300" algn="l"/>
                <a:tab pos="4502150" algn="l"/>
                <a:tab pos="4953000" algn="l"/>
                <a:tab pos="5402263" algn="l"/>
                <a:tab pos="5853113" algn="l"/>
                <a:tab pos="6303963" algn="l"/>
                <a:tab pos="6753225" algn="l"/>
                <a:tab pos="7204075" algn="l"/>
                <a:tab pos="7654925" algn="l"/>
                <a:tab pos="8104188" algn="l"/>
                <a:tab pos="8555038" algn="l"/>
                <a:tab pos="9004300" algn="l"/>
              </a:tabLst>
              <a:defRPr>
                <a:solidFill>
                  <a:schemeClr val="tx1"/>
                </a:solidFill>
                <a:latin typeface="Arial" panose="020B0604020202020204" pitchFamily="34" charset="0"/>
                <a:cs typeface="Arial Unicode MS" panose="020B0604020202020204" pitchFamily="34" charset="-128"/>
              </a:defRPr>
            </a:lvl9pPr>
          </a:lstStyle>
          <a:p>
            <a:pPr algn="r" eaLnBrk="1" hangingPunct="1">
              <a:lnSpc>
                <a:spcPct val="100000"/>
              </a:lnSpc>
            </a:pPr>
            <a:fld id="{FC37DCA9-AE8C-4139-9945-1043329E2FFF}" type="slidenum">
              <a:rPr lang="en-US" altLang="en-US" sz="1200">
                <a:solidFill>
                  <a:srgbClr val="000000"/>
                </a:solidFill>
                <a:latin typeface="Times New Roman" panose="02020603050405020304" pitchFamily="18" charset="0"/>
              </a:rPr>
              <a:pPr algn="r" eaLnBrk="1" hangingPunct="1">
                <a:lnSpc>
                  <a:spcPct val="100000"/>
                </a:lnSpc>
              </a:pPr>
              <a:t>11</a:t>
            </a:fld>
            <a:endParaRPr lang="en-US" altLang="en-US" sz="1200" dirty="0">
              <a:solidFill>
                <a:srgbClr val="000000"/>
              </a:solidFill>
              <a:latin typeface="Times New Roman" panose="02020603050405020304" pitchFamily="18" charset="0"/>
            </a:endParaRPr>
          </a:p>
        </p:txBody>
      </p:sp>
      <p:sp>
        <p:nvSpPr>
          <p:cNvPr id="27653" name="Rectangle 3"/>
          <p:cNvSpPr>
            <a:spLocks noGrp="1" noRot="1" noChangeAspect="1" noChangeArrowheads="1" noTextEdit="1"/>
          </p:cNvSpPr>
          <p:nvPr>
            <p:ph type="sldImg"/>
          </p:nvPr>
        </p:nvSpPr>
        <p:spPr>
          <a:xfrm>
            <a:off x="1193800" y="701675"/>
            <a:ext cx="4613275" cy="3460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4" name="Rectangle 4"/>
          <p:cNvSpPr>
            <a:spLocks noGrp="1" noChangeArrowheads="1"/>
          </p:cNvSpPr>
          <p:nvPr>
            <p:ph type="body" idx="1"/>
          </p:nvPr>
        </p:nvSpPr>
        <p:spPr>
          <a:xfrm>
            <a:off x="701675" y="4387850"/>
            <a:ext cx="5600700" cy="415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altLang="en-US" sz="2000" dirty="0">
              <a:latin typeface="Arial" panose="020B0604020202020204" pitchFamily="34" charset="0"/>
              <a:cs typeface="Arial Unicode MS" panose="020B0604020202020204" pitchFamily="34" charset="-128"/>
            </a:endParaRPr>
          </a:p>
        </p:txBody>
      </p:sp>
    </p:spTree>
    <p:extLst>
      <p:ext uri="{BB962C8B-B14F-4D97-AF65-F5344CB8AC3E}">
        <p14:creationId xmlns:p14="http://schemas.microsoft.com/office/powerpoint/2010/main" val="700324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F8391671-0452-498F-9AE2-925E4F45A1B8}" type="slidenum">
              <a:rPr lang="en-US" altLang="en-US"/>
              <a:pPr/>
              <a:t>‹#›</a:t>
            </a:fld>
            <a:endParaRPr lang="en-US" altLang="en-US" dirty="0"/>
          </a:p>
        </p:txBody>
      </p:sp>
    </p:spTree>
    <p:extLst>
      <p:ext uri="{BB962C8B-B14F-4D97-AF65-F5344CB8AC3E}">
        <p14:creationId xmlns:p14="http://schemas.microsoft.com/office/powerpoint/2010/main" val="397484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2FC912BE-A6BF-465F-9185-9BAFAE0B6BE2}" type="slidenum">
              <a:rPr lang="en-US" altLang="en-US"/>
              <a:pPr/>
              <a:t>‹#›</a:t>
            </a:fld>
            <a:endParaRPr lang="en-US" altLang="en-US" dirty="0"/>
          </a:p>
        </p:txBody>
      </p:sp>
    </p:spTree>
    <p:extLst>
      <p:ext uri="{BB962C8B-B14F-4D97-AF65-F5344CB8AC3E}">
        <p14:creationId xmlns:p14="http://schemas.microsoft.com/office/powerpoint/2010/main" val="162180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856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3050"/>
            <a:ext cx="6019800" cy="5856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C47A0DF4-82F4-4E46-B72D-79503DEB9201}" type="slidenum">
              <a:rPr lang="en-US" altLang="en-US"/>
              <a:pPr/>
              <a:t>‹#›</a:t>
            </a:fld>
            <a:endParaRPr lang="en-US" altLang="en-US" dirty="0"/>
          </a:p>
        </p:txBody>
      </p:sp>
    </p:spTree>
    <p:extLst>
      <p:ext uri="{BB962C8B-B14F-4D97-AF65-F5344CB8AC3E}">
        <p14:creationId xmlns:p14="http://schemas.microsoft.com/office/powerpoint/2010/main" val="2606265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8D39D03A-DAD9-4BBC-986E-D04CF1EC6DFD}" type="slidenum">
              <a:rPr lang="en-US" altLang="en-US"/>
              <a:pPr/>
              <a:t>‹#›</a:t>
            </a:fld>
            <a:endParaRPr lang="en-US" altLang="en-US" dirty="0"/>
          </a:p>
        </p:txBody>
      </p:sp>
    </p:spTree>
    <p:extLst>
      <p:ext uri="{BB962C8B-B14F-4D97-AF65-F5344CB8AC3E}">
        <p14:creationId xmlns:p14="http://schemas.microsoft.com/office/powerpoint/2010/main" val="1942924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EBDEB959-5ED0-4DEF-8F6C-2EE899668608}" type="slidenum">
              <a:rPr lang="en-US" altLang="en-US"/>
              <a:pPr/>
              <a:t>‹#›</a:t>
            </a:fld>
            <a:endParaRPr lang="en-US" altLang="en-US" dirty="0"/>
          </a:p>
        </p:txBody>
      </p:sp>
    </p:spTree>
    <p:extLst>
      <p:ext uri="{BB962C8B-B14F-4D97-AF65-F5344CB8AC3E}">
        <p14:creationId xmlns:p14="http://schemas.microsoft.com/office/powerpoint/2010/main" val="4030992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A7678FD1-0D4F-4DD7-A2F9-D283AC51659C}" type="slidenum">
              <a:rPr lang="en-US" altLang="en-US"/>
              <a:pPr/>
              <a:t>‹#›</a:t>
            </a:fld>
            <a:endParaRPr lang="en-US" altLang="en-US" dirty="0"/>
          </a:p>
        </p:txBody>
      </p:sp>
    </p:spTree>
    <p:extLst>
      <p:ext uri="{BB962C8B-B14F-4D97-AF65-F5344CB8AC3E}">
        <p14:creationId xmlns:p14="http://schemas.microsoft.com/office/powerpoint/2010/main" val="2819017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pPr>
              <a:defRPr/>
            </a:pPr>
            <a:r>
              <a:rPr lang="en-US" dirty="0"/>
              <a:t>4/3/13</a:t>
            </a:r>
          </a:p>
        </p:txBody>
      </p:sp>
      <p:sp>
        <p:nvSpPr>
          <p:cNvPr id="6" name="Rectangle 5"/>
          <p:cNvSpPr>
            <a:spLocks noGrp="1" noChangeArrowheads="1"/>
          </p:cNvSpPr>
          <p:nvPr>
            <p:ph type="sldNum" idx="11"/>
          </p:nvPr>
        </p:nvSpPr>
        <p:spPr>
          <a:ln/>
        </p:spPr>
        <p:txBody>
          <a:bodyPr/>
          <a:lstStyle>
            <a:lvl1pPr>
              <a:defRPr/>
            </a:lvl1pPr>
          </a:lstStyle>
          <a:p>
            <a:fld id="{EF45F3D1-8C73-41AC-9DB3-1471A273CDEF}" type="slidenum">
              <a:rPr lang="en-US" altLang="en-US"/>
              <a:pPr/>
              <a:t>‹#›</a:t>
            </a:fld>
            <a:endParaRPr lang="en-US" altLang="en-US" dirty="0"/>
          </a:p>
        </p:txBody>
      </p:sp>
    </p:spTree>
    <p:extLst>
      <p:ext uri="{BB962C8B-B14F-4D97-AF65-F5344CB8AC3E}">
        <p14:creationId xmlns:p14="http://schemas.microsoft.com/office/powerpoint/2010/main" val="212556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ln/>
        </p:spPr>
        <p:txBody>
          <a:bodyPr/>
          <a:lstStyle>
            <a:lvl1pPr>
              <a:defRPr/>
            </a:lvl1pPr>
          </a:lstStyle>
          <a:p>
            <a:pPr>
              <a:defRPr/>
            </a:pPr>
            <a:r>
              <a:rPr lang="en-US" dirty="0"/>
              <a:t>4/3/13</a:t>
            </a:r>
          </a:p>
        </p:txBody>
      </p:sp>
      <p:sp>
        <p:nvSpPr>
          <p:cNvPr id="8" name="Rectangle 5"/>
          <p:cNvSpPr>
            <a:spLocks noGrp="1" noChangeArrowheads="1"/>
          </p:cNvSpPr>
          <p:nvPr>
            <p:ph type="sldNum" idx="11"/>
          </p:nvPr>
        </p:nvSpPr>
        <p:spPr>
          <a:ln/>
        </p:spPr>
        <p:txBody>
          <a:bodyPr/>
          <a:lstStyle>
            <a:lvl1pPr>
              <a:defRPr/>
            </a:lvl1pPr>
          </a:lstStyle>
          <a:p>
            <a:fld id="{0F95D500-DC51-4E20-965B-B9E6BDD3C67D}" type="slidenum">
              <a:rPr lang="en-US" altLang="en-US"/>
              <a:pPr/>
              <a:t>‹#›</a:t>
            </a:fld>
            <a:endParaRPr lang="en-US" altLang="en-US" dirty="0"/>
          </a:p>
        </p:txBody>
      </p:sp>
    </p:spTree>
    <p:extLst>
      <p:ext uri="{BB962C8B-B14F-4D97-AF65-F5344CB8AC3E}">
        <p14:creationId xmlns:p14="http://schemas.microsoft.com/office/powerpoint/2010/main" val="3322675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r>
              <a:rPr lang="en-US" dirty="0"/>
              <a:t>4/3/13</a:t>
            </a:r>
          </a:p>
        </p:txBody>
      </p:sp>
      <p:sp>
        <p:nvSpPr>
          <p:cNvPr id="4" name="Rectangle 5"/>
          <p:cNvSpPr>
            <a:spLocks noGrp="1" noChangeArrowheads="1"/>
          </p:cNvSpPr>
          <p:nvPr>
            <p:ph type="sldNum" idx="11"/>
          </p:nvPr>
        </p:nvSpPr>
        <p:spPr>
          <a:ln/>
        </p:spPr>
        <p:txBody>
          <a:bodyPr/>
          <a:lstStyle>
            <a:lvl1pPr>
              <a:defRPr/>
            </a:lvl1pPr>
          </a:lstStyle>
          <a:p>
            <a:fld id="{955B236A-3542-405B-8047-CC9C610EF0F3}" type="slidenum">
              <a:rPr lang="en-US" altLang="en-US"/>
              <a:pPr/>
              <a:t>‹#›</a:t>
            </a:fld>
            <a:endParaRPr lang="en-US" altLang="en-US" dirty="0"/>
          </a:p>
        </p:txBody>
      </p:sp>
    </p:spTree>
    <p:extLst>
      <p:ext uri="{BB962C8B-B14F-4D97-AF65-F5344CB8AC3E}">
        <p14:creationId xmlns:p14="http://schemas.microsoft.com/office/powerpoint/2010/main" val="3709328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a:t>4/3/13</a:t>
            </a:r>
          </a:p>
        </p:txBody>
      </p:sp>
      <p:sp>
        <p:nvSpPr>
          <p:cNvPr id="3" name="Rectangle 5"/>
          <p:cNvSpPr>
            <a:spLocks noGrp="1" noChangeArrowheads="1"/>
          </p:cNvSpPr>
          <p:nvPr>
            <p:ph type="sldNum" idx="11"/>
          </p:nvPr>
        </p:nvSpPr>
        <p:spPr>
          <a:ln/>
        </p:spPr>
        <p:txBody>
          <a:bodyPr/>
          <a:lstStyle>
            <a:lvl1pPr>
              <a:defRPr/>
            </a:lvl1pPr>
          </a:lstStyle>
          <a:p>
            <a:fld id="{A5469F3D-5258-4113-B334-108F6D2BEF41}" type="slidenum">
              <a:rPr lang="en-US" altLang="en-US"/>
              <a:pPr/>
              <a:t>‹#›</a:t>
            </a:fld>
            <a:endParaRPr lang="en-US" altLang="en-US" dirty="0"/>
          </a:p>
        </p:txBody>
      </p:sp>
    </p:spTree>
    <p:extLst>
      <p:ext uri="{BB962C8B-B14F-4D97-AF65-F5344CB8AC3E}">
        <p14:creationId xmlns:p14="http://schemas.microsoft.com/office/powerpoint/2010/main" val="3807547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dirty="0"/>
              <a:t>4/3/13</a:t>
            </a:r>
          </a:p>
        </p:txBody>
      </p:sp>
      <p:sp>
        <p:nvSpPr>
          <p:cNvPr id="6" name="Rectangle 5"/>
          <p:cNvSpPr>
            <a:spLocks noGrp="1" noChangeArrowheads="1"/>
          </p:cNvSpPr>
          <p:nvPr>
            <p:ph type="sldNum" idx="11"/>
          </p:nvPr>
        </p:nvSpPr>
        <p:spPr>
          <a:ln/>
        </p:spPr>
        <p:txBody>
          <a:bodyPr/>
          <a:lstStyle>
            <a:lvl1pPr>
              <a:defRPr/>
            </a:lvl1pPr>
          </a:lstStyle>
          <a:p>
            <a:fld id="{9D7A177C-3019-42B1-A2F1-445006D79845}" type="slidenum">
              <a:rPr lang="en-US" altLang="en-US"/>
              <a:pPr/>
              <a:t>‹#›</a:t>
            </a:fld>
            <a:endParaRPr lang="en-US" altLang="en-US" dirty="0"/>
          </a:p>
        </p:txBody>
      </p:sp>
    </p:spTree>
    <p:extLst>
      <p:ext uri="{BB962C8B-B14F-4D97-AF65-F5344CB8AC3E}">
        <p14:creationId xmlns:p14="http://schemas.microsoft.com/office/powerpoint/2010/main" val="389297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B3D4D5D9-5B84-4A04-94FD-FFCF056C0AD8}" type="slidenum">
              <a:rPr lang="en-US" altLang="en-US"/>
              <a:pPr/>
              <a:t>‹#›</a:t>
            </a:fld>
            <a:endParaRPr lang="en-US" altLang="en-US" dirty="0"/>
          </a:p>
        </p:txBody>
      </p:sp>
    </p:spTree>
    <p:extLst>
      <p:ext uri="{BB962C8B-B14F-4D97-AF65-F5344CB8AC3E}">
        <p14:creationId xmlns:p14="http://schemas.microsoft.com/office/powerpoint/2010/main" val="754731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dirty="0"/>
              <a:t>4/3/13</a:t>
            </a:r>
          </a:p>
        </p:txBody>
      </p:sp>
      <p:sp>
        <p:nvSpPr>
          <p:cNvPr id="6" name="Rectangle 5"/>
          <p:cNvSpPr>
            <a:spLocks noGrp="1" noChangeArrowheads="1"/>
          </p:cNvSpPr>
          <p:nvPr>
            <p:ph type="sldNum" idx="11"/>
          </p:nvPr>
        </p:nvSpPr>
        <p:spPr>
          <a:ln/>
        </p:spPr>
        <p:txBody>
          <a:bodyPr/>
          <a:lstStyle>
            <a:lvl1pPr>
              <a:defRPr/>
            </a:lvl1pPr>
          </a:lstStyle>
          <a:p>
            <a:fld id="{A36E8E12-7B62-4A25-96AE-DFC220C9685E}" type="slidenum">
              <a:rPr lang="en-US" altLang="en-US"/>
              <a:pPr/>
              <a:t>‹#›</a:t>
            </a:fld>
            <a:endParaRPr lang="en-US" altLang="en-US" dirty="0"/>
          </a:p>
        </p:txBody>
      </p:sp>
    </p:spTree>
    <p:extLst>
      <p:ext uri="{BB962C8B-B14F-4D97-AF65-F5344CB8AC3E}">
        <p14:creationId xmlns:p14="http://schemas.microsoft.com/office/powerpoint/2010/main" val="2031508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7D088092-A8C3-4FDD-9EE9-5B84A77DE7D7}" type="slidenum">
              <a:rPr lang="en-US" altLang="en-US"/>
              <a:pPr/>
              <a:t>‹#›</a:t>
            </a:fld>
            <a:endParaRPr lang="en-US" altLang="en-US" dirty="0"/>
          </a:p>
        </p:txBody>
      </p:sp>
    </p:spTree>
    <p:extLst>
      <p:ext uri="{BB962C8B-B14F-4D97-AF65-F5344CB8AC3E}">
        <p14:creationId xmlns:p14="http://schemas.microsoft.com/office/powerpoint/2010/main" val="14491533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r>
              <a:rPr lang="en-US" dirty="0"/>
              <a:t>4/3/13</a:t>
            </a:r>
          </a:p>
        </p:txBody>
      </p:sp>
      <p:sp>
        <p:nvSpPr>
          <p:cNvPr id="5" name="Rectangle 5"/>
          <p:cNvSpPr>
            <a:spLocks noGrp="1" noChangeArrowheads="1"/>
          </p:cNvSpPr>
          <p:nvPr>
            <p:ph type="sldNum" idx="11"/>
          </p:nvPr>
        </p:nvSpPr>
        <p:spPr>
          <a:ln/>
        </p:spPr>
        <p:txBody>
          <a:bodyPr/>
          <a:lstStyle>
            <a:lvl1pPr>
              <a:defRPr/>
            </a:lvl1pPr>
          </a:lstStyle>
          <a:p>
            <a:fld id="{C3E4C572-1BE4-4858-B33C-6BF5546B12FA}" type="slidenum">
              <a:rPr lang="en-US" altLang="en-US"/>
              <a:pPr/>
              <a:t>‹#›</a:t>
            </a:fld>
            <a:endParaRPr lang="en-US" altLang="en-US" dirty="0"/>
          </a:p>
        </p:txBody>
      </p:sp>
    </p:spTree>
    <p:extLst>
      <p:ext uri="{BB962C8B-B14F-4D97-AF65-F5344CB8AC3E}">
        <p14:creationId xmlns:p14="http://schemas.microsoft.com/office/powerpoint/2010/main" val="137663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
          <p:cNvSpPr>
            <a:spLocks noGrp="1" noChangeArrowheads="1"/>
          </p:cNvSpPr>
          <p:nvPr>
            <p:ph type="dt" idx="10"/>
          </p:nvPr>
        </p:nvSpPr>
        <p:spPr>
          <a:ln/>
        </p:spPr>
        <p:txBody>
          <a:bodyPr/>
          <a:lstStyle>
            <a:lvl1pPr>
              <a:defRPr/>
            </a:lvl1pPr>
          </a:lstStyle>
          <a:p>
            <a:pPr>
              <a:defRPr/>
            </a:pPr>
            <a:r>
              <a:rPr lang="en-US" dirty="0"/>
              <a:t>4/3/13</a:t>
            </a:r>
          </a:p>
        </p:txBody>
      </p:sp>
      <p:sp>
        <p:nvSpPr>
          <p:cNvPr id="5" name="Rectangle 3"/>
          <p:cNvSpPr>
            <a:spLocks noGrp="1" noChangeArrowheads="1"/>
          </p:cNvSpPr>
          <p:nvPr>
            <p:ph type="sldNum" idx="11"/>
          </p:nvPr>
        </p:nvSpPr>
        <p:spPr>
          <a:ln/>
        </p:spPr>
        <p:txBody>
          <a:bodyPr/>
          <a:lstStyle>
            <a:lvl1pPr>
              <a:defRPr/>
            </a:lvl1pPr>
          </a:lstStyle>
          <a:p>
            <a:fld id="{CE48F853-5601-45F5-8EF3-6620603E88E4}" type="slidenum">
              <a:rPr lang="en-US" altLang="en-US"/>
              <a:pPr/>
              <a:t>‹#›</a:t>
            </a:fld>
            <a:endParaRPr lang="en-US" altLang="en-US" dirty="0"/>
          </a:p>
        </p:txBody>
      </p:sp>
    </p:spTree>
    <p:extLst>
      <p:ext uri="{BB962C8B-B14F-4D97-AF65-F5344CB8AC3E}">
        <p14:creationId xmlns:p14="http://schemas.microsoft.com/office/powerpoint/2010/main" val="85442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
          <p:cNvSpPr>
            <a:spLocks noGrp="1" noChangeArrowheads="1"/>
          </p:cNvSpPr>
          <p:nvPr>
            <p:ph type="dt" idx="10"/>
          </p:nvPr>
        </p:nvSpPr>
        <p:spPr>
          <a:ln/>
        </p:spPr>
        <p:txBody>
          <a:bodyPr/>
          <a:lstStyle>
            <a:lvl1pPr>
              <a:defRPr/>
            </a:lvl1pPr>
          </a:lstStyle>
          <a:p>
            <a:pPr>
              <a:defRPr/>
            </a:pPr>
            <a:r>
              <a:rPr lang="en-US" dirty="0"/>
              <a:t>4/3/13</a:t>
            </a:r>
          </a:p>
        </p:txBody>
      </p:sp>
      <p:sp>
        <p:nvSpPr>
          <p:cNvPr id="6" name="Rectangle 3"/>
          <p:cNvSpPr>
            <a:spLocks noGrp="1" noChangeArrowheads="1"/>
          </p:cNvSpPr>
          <p:nvPr>
            <p:ph type="sldNum" idx="11"/>
          </p:nvPr>
        </p:nvSpPr>
        <p:spPr>
          <a:ln/>
        </p:spPr>
        <p:txBody>
          <a:bodyPr/>
          <a:lstStyle>
            <a:lvl1pPr>
              <a:defRPr/>
            </a:lvl1pPr>
          </a:lstStyle>
          <a:p>
            <a:fld id="{D79D63BA-52B8-40FE-B28E-A2E440F287A0}" type="slidenum">
              <a:rPr lang="en-US" altLang="en-US"/>
              <a:pPr/>
              <a:t>‹#›</a:t>
            </a:fld>
            <a:endParaRPr lang="en-US" altLang="en-US" dirty="0"/>
          </a:p>
        </p:txBody>
      </p:sp>
    </p:spTree>
    <p:extLst>
      <p:ext uri="{BB962C8B-B14F-4D97-AF65-F5344CB8AC3E}">
        <p14:creationId xmlns:p14="http://schemas.microsoft.com/office/powerpoint/2010/main" val="21644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
          <p:cNvSpPr>
            <a:spLocks noGrp="1" noChangeArrowheads="1"/>
          </p:cNvSpPr>
          <p:nvPr>
            <p:ph type="dt" idx="10"/>
          </p:nvPr>
        </p:nvSpPr>
        <p:spPr>
          <a:ln/>
        </p:spPr>
        <p:txBody>
          <a:bodyPr/>
          <a:lstStyle>
            <a:lvl1pPr>
              <a:defRPr/>
            </a:lvl1pPr>
          </a:lstStyle>
          <a:p>
            <a:pPr>
              <a:defRPr/>
            </a:pPr>
            <a:r>
              <a:rPr lang="en-US" dirty="0"/>
              <a:t>4/3/13</a:t>
            </a:r>
          </a:p>
        </p:txBody>
      </p:sp>
      <p:sp>
        <p:nvSpPr>
          <p:cNvPr id="8" name="Rectangle 3"/>
          <p:cNvSpPr>
            <a:spLocks noGrp="1" noChangeArrowheads="1"/>
          </p:cNvSpPr>
          <p:nvPr>
            <p:ph type="sldNum" idx="11"/>
          </p:nvPr>
        </p:nvSpPr>
        <p:spPr>
          <a:ln/>
        </p:spPr>
        <p:txBody>
          <a:bodyPr/>
          <a:lstStyle>
            <a:lvl1pPr>
              <a:defRPr/>
            </a:lvl1pPr>
          </a:lstStyle>
          <a:p>
            <a:fld id="{B29EA3D9-414C-48DB-9D36-21B41386F2C6}" type="slidenum">
              <a:rPr lang="en-US" altLang="en-US"/>
              <a:pPr/>
              <a:t>‹#›</a:t>
            </a:fld>
            <a:endParaRPr lang="en-US" altLang="en-US" dirty="0"/>
          </a:p>
        </p:txBody>
      </p:sp>
    </p:spTree>
    <p:extLst>
      <p:ext uri="{BB962C8B-B14F-4D97-AF65-F5344CB8AC3E}">
        <p14:creationId xmlns:p14="http://schemas.microsoft.com/office/powerpoint/2010/main" val="9494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
          <p:cNvSpPr>
            <a:spLocks noGrp="1" noChangeArrowheads="1"/>
          </p:cNvSpPr>
          <p:nvPr>
            <p:ph type="dt" idx="10"/>
          </p:nvPr>
        </p:nvSpPr>
        <p:spPr>
          <a:ln/>
        </p:spPr>
        <p:txBody>
          <a:bodyPr/>
          <a:lstStyle>
            <a:lvl1pPr>
              <a:defRPr/>
            </a:lvl1pPr>
          </a:lstStyle>
          <a:p>
            <a:pPr>
              <a:defRPr/>
            </a:pPr>
            <a:r>
              <a:rPr lang="en-US" dirty="0"/>
              <a:t>4/3/13</a:t>
            </a:r>
          </a:p>
        </p:txBody>
      </p:sp>
      <p:sp>
        <p:nvSpPr>
          <p:cNvPr id="4" name="Rectangle 3"/>
          <p:cNvSpPr>
            <a:spLocks noGrp="1" noChangeArrowheads="1"/>
          </p:cNvSpPr>
          <p:nvPr>
            <p:ph type="sldNum" idx="11"/>
          </p:nvPr>
        </p:nvSpPr>
        <p:spPr>
          <a:ln/>
        </p:spPr>
        <p:txBody>
          <a:bodyPr/>
          <a:lstStyle>
            <a:lvl1pPr>
              <a:defRPr/>
            </a:lvl1pPr>
          </a:lstStyle>
          <a:p>
            <a:fld id="{B741CC99-2B1A-4A05-8112-3DC8A37139FE}" type="slidenum">
              <a:rPr lang="en-US" altLang="en-US"/>
              <a:pPr/>
              <a:t>‹#›</a:t>
            </a:fld>
            <a:endParaRPr lang="en-US" altLang="en-US" dirty="0"/>
          </a:p>
        </p:txBody>
      </p:sp>
    </p:spTree>
    <p:extLst>
      <p:ext uri="{BB962C8B-B14F-4D97-AF65-F5344CB8AC3E}">
        <p14:creationId xmlns:p14="http://schemas.microsoft.com/office/powerpoint/2010/main" val="195725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idx="10"/>
          </p:nvPr>
        </p:nvSpPr>
        <p:spPr>
          <a:ln/>
        </p:spPr>
        <p:txBody>
          <a:bodyPr/>
          <a:lstStyle>
            <a:lvl1pPr>
              <a:defRPr/>
            </a:lvl1pPr>
          </a:lstStyle>
          <a:p>
            <a:pPr>
              <a:defRPr/>
            </a:pPr>
            <a:r>
              <a:rPr lang="en-US" dirty="0"/>
              <a:t>4/3/13</a:t>
            </a:r>
          </a:p>
        </p:txBody>
      </p:sp>
      <p:sp>
        <p:nvSpPr>
          <p:cNvPr id="3" name="Rectangle 3"/>
          <p:cNvSpPr>
            <a:spLocks noGrp="1" noChangeArrowheads="1"/>
          </p:cNvSpPr>
          <p:nvPr>
            <p:ph type="sldNum" idx="11"/>
          </p:nvPr>
        </p:nvSpPr>
        <p:spPr>
          <a:ln/>
        </p:spPr>
        <p:txBody>
          <a:bodyPr/>
          <a:lstStyle>
            <a:lvl1pPr>
              <a:defRPr/>
            </a:lvl1pPr>
          </a:lstStyle>
          <a:p>
            <a:fld id="{FD8C4F60-75FA-4B30-94FA-3D1CA6FD6E7D}" type="slidenum">
              <a:rPr lang="en-US" altLang="en-US"/>
              <a:pPr/>
              <a:t>‹#›</a:t>
            </a:fld>
            <a:endParaRPr lang="en-US" altLang="en-US" dirty="0"/>
          </a:p>
        </p:txBody>
      </p:sp>
    </p:spTree>
    <p:extLst>
      <p:ext uri="{BB962C8B-B14F-4D97-AF65-F5344CB8AC3E}">
        <p14:creationId xmlns:p14="http://schemas.microsoft.com/office/powerpoint/2010/main" val="212204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r>
              <a:rPr lang="en-US" dirty="0"/>
              <a:t>4/3/13</a:t>
            </a:r>
          </a:p>
        </p:txBody>
      </p:sp>
      <p:sp>
        <p:nvSpPr>
          <p:cNvPr id="6" name="Rectangle 3"/>
          <p:cNvSpPr>
            <a:spLocks noGrp="1" noChangeArrowheads="1"/>
          </p:cNvSpPr>
          <p:nvPr>
            <p:ph type="sldNum" idx="11"/>
          </p:nvPr>
        </p:nvSpPr>
        <p:spPr>
          <a:ln/>
        </p:spPr>
        <p:txBody>
          <a:bodyPr/>
          <a:lstStyle>
            <a:lvl1pPr>
              <a:defRPr/>
            </a:lvl1pPr>
          </a:lstStyle>
          <a:p>
            <a:fld id="{65E0C2FF-D538-474D-987D-713975858479}" type="slidenum">
              <a:rPr lang="en-US" altLang="en-US"/>
              <a:pPr/>
              <a:t>‹#›</a:t>
            </a:fld>
            <a:endParaRPr lang="en-US" altLang="en-US" dirty="0"/>
          </a:p>
        </p:txBody>
      </p:sp>
    </p:spTree>
    <p:extLst>
      <p:ext uri="{BB962C8B-B14F-4D97-AF65-F5344CB8AC3E}">
        <p14:creationId xmlns:p14="http://schemas.microsoft.com/office/powerpoint/2010/main" val="30270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r>
              <a:rPr lang="en-US" dirty="0"/>
              <a:t>4/3/13</a:t>
            </a:r>
          </a:p>
        </p:txBody>
      </p:sp>
      <p:sp>
        <p:nvSpPr>
          <p:cNvPr id="6" name="Rectangle 3"/>
          <p:cNvSpPr>
            <a:spLocks noGrp="1" noChangeArrowheads="1"/>
          </p:cNvSpPr>
          <p:nvPr>
            <p:ph type="sldNum" idx="11"/>
          </p:nvPr>
        </p:nvSpPr>
        <p:spPr>
          <a:ln/>
        </p:spPr>
        <p:txBody>
          <a:bodyPr/>
          <a:lstStyle>
            <a:lvl1pPr>
              <a:defRPr/>
            </a:lvl1pPr>
          </a:lstStyle>
          <a:p>
            <a:fld id="{BA2F7553-BB78-4B59-A3C3-E26F3CEF4C2D}" type="slidenum">
              <a:rPr lang="en-US" altLang="en-US"/>
              <a:pPr/>
              <a:t>‹#›</a:t>
            </a:fld>
            <a:endParaRPr lang="en-US" altLang="en-US" dirty="0"/>
          </a:p>
        </p:txBody>
      </p:sp>
    </p:spTree>
    <p:extLst>
      <p:ext uri="{BB962C8B-B14F-4D97-AF65-F5344CB8AC3E}">
        <p14:creationId xmlns:p14="http://schemas.microsoft.com/office/powerpoint/2010/main" val="2001362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457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Font typeface="Times New Roman" pitchFamily="16" charset="0"/>
              <a:buNone/>
              <a:tabLst>
                <a:tab pos="723900" algn="l"/>
                <a:tab pos="1447800" algn="l"/>
              </a:tabLst>
              <a:defRPr>
                <a:solidFill>
                  <a:srgbClr val="000000"/>
                </a:solidFill>
                <a:latin typeface="+mn-lt"/>
                <a:cs typeface="Arial Unicode MS" charset="0"/>
              </a:defRPr>
            </a:lvl1pPr>
          </a:lstStyle>
          <a:p>
            <a:pPr>
              <a:defRPr/>
            </a:pPr>
            <a:r>
              <a:rPr lang="en-US" dirty="0"/>
              <a:t>4/3/13</a:t>
            </a:r>
          </a:p>
        </p:txBody>
      </p:sp>
      <p:sp>
        <p:nvSpPr>
          <p:cNvPr id="1027" name="Text Box 2"/>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
        <p:nvSpPr>
          <p:cNvPr id="2" name="Rectangle 3"/>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latin typeface="Calibri" panose="020F0502020204030204" pitchFamily="34" charset="0"/>
              </a:defRPr>
            </a:lvl1pPr>
          </a:lstStyle>
          <a:p>
            <a:fld id="{5A5C3188-5468-497D-8D16-A3B9E4D0EE8A}" type="slidenum">
              <a:rPr lang="en-US" altLang="en-US"/>
              <a:pPr/>
              <a:t>‹#›</a:t>
            </a:fld>
            <a:endParaRPr lang="en-US" altLang="en-US" dirty="0"/>
          </a:p>
        </p:txBody>
      </p:sp>
      <p:sp>
        <p:nvSpPr>
          <p:cNvPr id="1029" name="Rectangle 4"/>
          <p:cNvSpPr>
            <a:spLocks noGrp="1" noChangeArrowheads="1"/>
          </p:cNvSpPr>
          <p:nvPr>
            <p:ph type="title"/>
          </p:nvPr>
        </p:nvSpPr>
        <p:spPr bwMode="auto">
          <a:xfrm>
            <a:off x="457200" y="273050"/>
            <a:ext cx="822801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30" name="Rectangle 5"/>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formatClick to edit Master title style</a:t>
            </a:r>
          </a:p>
        </p:txBody>
      </p:sp>
      <p:sp>
        <p:nvSpPr>
          <p:cNvPr id="2051"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0"/>
            <a:r>
              <a:rPr lang="en-GB" altLang="en-US"/>
              <a:t>Ninth Outline LevelClick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3"/>
          <p:cNvSpPr>
            <a:spLocks noGrp="1" noChangeArrowheads="1"/>
          </p:cNvSpPr>
          <p:nvPr>
            <p:ph type="dt"/>
          </p:nvPr>
        </p:nvSpPr>
        <p:spPr bwMode="auto">
          <a:xfrm>
            <a:off x="457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Font typeface="Times New Roman" pitchFamily="16" charset="0"/>
              <a:buNone/>
              <a:tabLst>
                <a:tab pos="723900" algn="l"/>
                <a:tab pos="1447800" algn="l"/>
              </a:tabLst>
              <a:defRPr>
                <a:solidFill>
                  <a:srgbClr val="000000"/>
                </a:solidFill>
                <a:latin typeface="+mn-lt"/>
                <a:cs typeface="Arial Unicode MS" charset="0"/>
              </a:defRPr>
            </a:lvl1pPr>
          </a:lstStyle>
          <a:p>
            <a:pPr>
              <a:defRPr/>
            </a:pPr>
            <a:r>
              <a:rPr lang="en-US" dirty="0"/>
              <a:t>4/3/13</a:t>
            </a:r>
          </a:p>
        </p:txBody>
      </p:sp>
      <p:sp>
        <p:nvSpPr>
          <p:cNvPr id="2053"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
        <p:nvSpPr>
          <p:cNvPr id="3" name="Rectangle 5"/>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latin typeface="Calibri" panose="020F0502020204030204" pitchFamily="34" charset="0"/>
              </a:defRPr>
            </a:lvl1pPr>
          </a:lstStyle>
          <a:p>
            <a:fld id="{CF55B5A1-A194-4EFF-A518-26B4E044B5EC}"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400">
          <a:solidFill>
            <a:srgbClr val="000000"/>
          </a:solidFill>
          <a:latin typeface="+mn-lt"/>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000">
          <a:solidFill>
            <a:srgbClr val="000000"/>
          </a:solidFill>
          <a:latin typeface="+mn-lt"/>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457200" y="263525"/>
            <a:ext cx="8228013" cy="255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8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4000" dirty="0">
                <a:latin typeface="Times New Roman" panose="02020603050405020304" pitchFamily="18" charset="0"/>
                <a:cs typeface="Times New Roman" panose="02020603050405020304" pitchFamily="18" charset="0"/>
              </a:rPr>
              <a:t>Report to the Senate</a:t>
            </a:r>
          </a:p>
          <a:p>
            <a:pPr algn="ctr" eaLnBrk="1" hangingPunct="1">
              <a:lnSpc>
                <a:spcPct val="100000"/>
              </a:lnSpc>
            </a:pPr>
            <a:r>
              <a:rPr lang="en-US" altLang="en-US" sz="4000" dirty="0">
                <a:latin typeface="Times New Roman" panose="02020603050405020304" pitchFamily="18" charset="0"/>
                <a:cs typeface="Times New Roman" panose="02020603050405020304" pitchFamily="18" charset="0"/>
              </a:rPr>
              <a:t>on the Academic Profile</a:t>
            </a:r>
          </a:p>
          <a:p>
            <a:pPr algn="ctr" eaLnBrk="1" hangingPunct="1">
              <a:lnSpc>
                <a:spcPct val="100000"/>
              </a:lnSpc>
            </a:pPr>
            <a:r>
              <a:rPr lang="en-US" altLang="en-US" sz="4000" dirty="0">
                <a:latin typeface="Times New Roman" panose="02020603050405020304" pitchFamily="18" charset="0"/>
                <a:cs typeface="Times New Roman" panose="02020603050405020304" pitchFamily="18" charset="0"/>
              </a:rPr>
              <a:t>of University at Albany</a:t>
            </a:r>
          </a:p>
          <a:p>
            <a:pPr algn="ctr" eaLnBrk="1" hangingPunct="1">
              <a:lnSpc>
                <a:spcPct val="100000"/>
              </a:lnSpc>
            </a:pPr>
            <a:r>
              <a:rPr lang="en-US" altLang="en-US" sz="4000" dirty="0">
                <a:latin typeface="Times New Roman" panose="02020603050405020304" pitchFamily="18" charset="0"/>
                <a:cs typeface="Times New Roman" panose="02020603050405020304" pitchFamily="18" charset="0"/>
              </a:rPr>
              <a:t>Student-Athletes</a:t>
            </a:r>
          </a:p>
        </p:txBody>
      </p:sp>
      <p:sp>
        <p:nvSpPr>
          <p:cNvPr id="3075" name="Rectangle 2"/>
          <p:cNvSpPr>
            <a:spLocks noChangeArrowheads="1"/>
          </p:cNvSpPr>
          <p:nvPr/>
        </p:nvSpPr>
        <p:spPr bwMode="auto">
          <a:xfrm>
            <a:off x="838200" y="4114800"/>
            <a:ext cx="8032750" cy="1404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560" rIns="0" bIns="0"/>
          <a:lstStyle>
            <a:lvl1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1pPr>
            <a:lvl2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2pPr>
            <a:lvl3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3pPr>
            <a:lvl4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4pPr>
            <a:lvl5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spcAft>
                <a:spcPts val="1300"/>
              </a:spcAft>
            </a:pPr>
            <a:r>
              <a:rPr lang="en-US" altLang="en-US" sz="2900" b="1" dirty="0">
                <a:latin typeface="Times New Roman" panose="02020603050405020304" pitchFamily="18" charset="0"/>
                <a:cs typeface="Times New Roman" panose="02020603050405020304" pitchFamily="18" charset="0"/>
              </a:rPr>
              <a:t>David L. Rousseau</a:t>
            </a:r>
          </a:p>
          <a:p>
            <a:pPr algn="ctr" eaLnBrk="1" hangingPunct="1">
              <a:lnSpc>
                <a:spcPct val="100000"/>
              </a:lnSpc>
              <a:spcAft>
                <a:spcPts val="1300"/>
              </a:spcAft>
            </a:pPr>
            <a:r>
              <a:rPr lang="en-US" altLang="en-US" sz="2900" dirty="0">
                <a:latin typeface="Times New Roman" panose="02020603050405020304" pitchFamily="18" charset="0"/>
                <a:cs typeface="Times New Roman" panose="02020603050405020304" pitchFamily="18" charset="0"/>
              </a:rPr>
              <a:t>Faculty Athletics Representative (FAR)</a:t>
            </a:r>
          </a:p>
          <a:p>
            <a:pPr algn="ctr" eaLnBrk="1" hangingPunct="1">
              <a:lnSpc>
                <a:spcPct val="100000"/>
              </a:lnSpc>
              <a:spcAft>
                <a:spcPts val="1300"/>
              </a:spcAft>
            </a:pPr>
            <a:endParaRPr lang="en-US" altLang="en-US" sz="2900" dirty="0">
              <a:latin typeface="Times New Roman" panose="02020603050405020304" pitchFamily="18" charset="0"/>
              <a:cs typeface="Times New Roman" panose="02020603050405020304" pitchFamily="18" charset="0"/>
            </a:endParaRPr>
          </a:p>
          <a:p>
            <a:pPr algn="ctr" eaLnBrk="1" hangingPunct="1">
              <a:lnSpc>
                <a:spcPct val="100000"/>
              </a:lnSpc>
              <a:spcAft>
                <a:spcPts val="1300"/>
              </a:spcAft>
            </a:pPr>
            <a:r>
              <a:rPr lang="en-US" altLang="en-US" sz="2900" dirty="0">
                <a:latin typeface="Times New Roman" panose="02020603050405020304" pitchFamily="18" charset="0"/>
                <a:cs typeface="Times New Roman" panose="02020603050405020304" pitchFamily="18" charset="0"/>
              </a:rPr>
              <a:t>May 2022</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609600" y="304800"/>
            <a:ext cx="8077200"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Graduation Success Rate (GSR) &amp; </a:t>
            </a:r>
            <a:br>
              <a:rPr lang="en-US" altLang="en-US" sz="3200" b="1" dirty="0">
                <a:latin typeface="Times New Roman" panose="02020603050405020304" pitchFamily="18" charset="0"/>
                <a:cs typeface="Times New Roman" panose="02020603050405020304" pitchFamily="18" charset="0"/>
              </a:rPr>
            </a:br>
            <a:r>
              <a:rPr lang="en-US" altLang="en-US" sz="3200" b="1" dirty="0">
                <a:latin typeface="Times New Roman" panose="02020603050405020304" pitchFamily="18" charset="0"/>
                <a:cs typeface="Times New Roman" panose="02020603050405020304" pitchFamily="18" charset="0"/>
              </a:rPr>
              <a:t>Federal Graduation Rate</a:t>
            </a:r>
          </a:p>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(2012-2015 Cohorts, Percentages)</a:t>
            </a:r>
          </a:p>
        </p:txBody>
      </p:sp>
      <p:pic>
        <p:nvPicPr>
          <p:cNvPr id="3" name="Picture 2">
            <a:extLst>
              <a:ext uri="{FF2B5EF4-FFF2-40B4-BE49-F238E27FC236}">
                <a16:creationId xmlns:a16="http://schemas.microsoft.com/office/drawing/2014/main" id="{3D1B298E-8A8D-2548-B47F-F652A0D4C409}"/>
              </a:ext>
            </a:extLst>
          </p:cNvPr>
          <p:cNvPicPr>
            <a:picLocks noChangeAspect="1"/>
          </p:cNvPicPr>
          <p:nvPr/>
        </p:nvPicPr>
        <p:blipFill>
          <a:blip r:embed="rId3"/>
          <a:stretch>
            <a:fillRect/>
          </a:stretch>
        </p:blipFill>
        <p:spPr>
          <a:xfrm>
            <a:off x="161629" y="2362200"/>
            <a:ext cx="8820742" cy="3002409"/>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57200" y="314325"/>
            <a:ext cx="8224838"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Academic Progress Rate (APR): </a:t>
            </a:r>
          </a:p>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Academic Years 2017-21</a:t>
            </a:r>
          </a:p>
        </p:txBody>
      </p:sp>
      <p:sp>
        <p:nvSpPr>
          <p:cNvPr id="2" name="TextBox 1">
            <a:extLst>
              <a:ext uri="{FF2B5EF4-FFF2-40B4-BE49-F238E27FC236}">
                <a16:creationId xmlns:a16="http://schemas.microsoft.com/office/drawing/2014/main" id="{72E37B9F-2EFF-5A4E-9144-C9B2FC7FE536}"/>
              </a:ext>
            </a:extLst>
          </p:cNvPr>
          <p:cNvSpPr txBox="1"/>
          <p:nvPr/>
        </p:nvSpPr>
        <p:spPr>
          <a:xfrm>
            <a:off x="622064" y="6338332"/>
            <a:ext cx="7895110" cy="43582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Four-year average of 930 needed to compete in championships</a:t>
            </a:r>
          </a:p>
        </p:txBody>
      </p:sp>
      <p:pic>
        <p:nvPicPr>
          <p:cNvPr id="7" name="Picture 6">
            <a:extLst>
              <a:ext uri="{FF2B5EF4-FFF2-40B4-BE49-F238E27FC236}">
                <a16:creationId xmlns:a16="http://schemas.microsoft.com/office/drawing/2014/main" id="{4A76D5C6-E342-E74C-9B1D-E963D6F7B6C4}"/>
              </a:ext>
            </a:extLst>
          </p:cNvPr>
          <p:cNvPicPr>
            <a:picLocks noChangeAspect="1"/>
          </p:cNvPicPr>
          <p:nvPr/>
        </p:nvPicPr>
        <p:blipFill>
          <a:blip r:embed="rId3"/>
          <a:stretch>
            <a:fillRect/>
          </a:stretch>
        </p:blipFill>
        <p:spPr>
          <a:xfrm>
            <a:off x="152400" y="1555185"/>
            <a:ext cx="8815713" cy="4501145"/>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EA3C93D-E400-A749-B5D0-C8B2A5500D94}"/>
              </a:ext>
            </a:extLst>
          </p:cNvPr>
          <p:cNvPicPr>
            <a:picLocks noChangeAspect="1"/>
          </p:cNvPicPr>
          <p:nvPr/>
        </p:nvPicPr>
        <p:blipFill>
          <a:blip r:embed="rId2"/>
          <a:stretch>
            <a:fillRect/>
          </a:stretch>
        </p:blipFill>
        <p:spPr>
          <a:xfrm>
            <a:off x="4793544" y="40105"/>
            <a:ext cx="4198056" cy="6817895"/>
          </a:xfrm>
          <a:prstGeom prst="rect">
            <a:avLst/>
          </a:prstGeom>
        </p:spPr>
      </p:pic>
      <p:sp>
        <p:nvSpPr>
          <p:cNvPr id="5" name="TextBox 4">
            <a:extLst>
              <a:ext uri="{FF2B5EF4-FFF2-40B4-BE49-F238E27FC236}">
                <a16:creationId xmlns:a16="http://schemas.microsoft.com/office/drawing/2014/main" id="{BBFF547D-4A61-A84E-8251-EE07E446D560}"/>
              </a:ext>
            </a:extLst>
          </p:cNvPr>
          <p:cNvSpPr txBox="1"/>
          <p:nvPr/>
        </p:nvSpPr>
        <p:spPr>
          <a:xfrm>
            <a:off x="228600" y="1791051"/>
            <a:ext cx="4006225" cy="1637949"/>
          </a:xfrm>
          <a:prstGeom prst="rect">
            <a:avLst/>
          </a:prstGeom>
          <a:noFill/>
        </p:spPr>
        <p:txBody>
          <a:bodyPr wrap="none" rtlCol="0">
            <a:spAutoFit/>
          </a:bodyPr>
          <a:lstStyle/>
          <a:p>
            <a:r>
              <a:rPr lang="en-US" sz="3600" dirty="0">
                <a:latin typeface="Times New Roman" panose="02020603050405020304" pitchFamily="18" charset="0"/>
                <a:cs typeface="Times New Roman" panose="02020603050405020304" pitchFamily="18" charset="0"/>
              </a:rPr>
              <a:t>Strategic Goal:</a:t>
            </a:r>
          </a:p>
          <a:p>
            <a:r>
              <a:rPr lang="en-US" sz="3600" dirty="0">
                <a:latin typeface="Times New Roman" panose="02020603050405020304" pitchFamily="18" charset="0"/>
                <a:cs typeface="Times New Roman" panose="02020603050405020304" pitchFamily="18" charset="0"/>
              </a:rPr>
              <a:t>Internationalization</a:t>
            </a:r>
          </a:p>
          <a:p>
            <a:r>
              <a:rPr lang="en-US" sz="3600" dirty="0">
                <a:latin typeface="Times New Roman" panose="02020603050405020304" pitchFamily="18" charset="0"/>
                <a:cs typeface="Times New Roman" panose="02020603050405020304" pitchFamily="18" charset="0"/>
              </a:rPr>
              <a:t>of </a:t>
            </a:r>
            <a:r>
              <a:rPr lang="en-US" sz="3600" dirty="0" err="1">
                <a:latin typeface="Times New Roman" panose="02020603050405020304" pitchFamily="18" charset="0"/>
                <a:cs typeface="Times New Roman" panose="02020603050405020304" pitchFamily="18" charset="0"/>
              </a:rPr>
              <a:t>UAlbany</a:t>
            </a:r>
            <a:r>
              <a:rPr lang="en-US" sz="3600" dirty="0">
                <a:latin typeface="Times New Roman" panose="02020603050405020304" pitchFamily="18" charset="0"/>
                <a:cs typeface="Times New Roman" panose="02020603050405020304" pitchFamily="18" charset="0"/>
              </a:rPr>
              <a:t> Campus</a:t>
            </a:r>
          </a:p>
        </p:txBody>
      </p:sp>
    </p:spTree>
    <p:extLst>
      <p:ext uri="{BB962C8B-B14F-4D97-AF65-F5344CB8AC3E}">
        <p14:creationId xmlns:p14="http://schemas.microsoft.com/office/powerpoint/2010/main" val="3887296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28600"/>
            <a:ext cx="7772400" cy="762000"/>
          </a:xfrm>
        </p:spPr>
        <p:txBody>
          <a:bodyPr/>
          <a:lstStyle/>
          <a:p>
            <a:pPr algn="ctr"/>
            <a:r>
              <a:rPr lang="en-US" sz="3200" b="1" dirty="0">
                <a:latin typeface="Times New Roman" panose="02020603050405020304" pitchFamily="18" charset="0"/>
                <a:cs typeface="Times New Roman" panose="02020603050405020304" pitchFamily="18" charset="0"/>
              </a:rPr>
              <a:t>America East Student-Athletes of the Year</a:t>
            </a:r>
          </a:p>
        </p:txBody>
      </p:sp>
      <p:sp>
        <p:nvSpPr>
          <p:cNvPr id="7" name="TextBox 6">
            <a:extLst>
              <a:ext uri="{FF2B5EF4-FFF2-40B4-BE49-F238E27FC236}">
                <a16:creationId xmlns:a16="http://schemas.microsoft.com/office/drawing/2014/main" id="{A2169094-2C31-C74A-AC5A-C25751C2E823}"/>
              </a:ext>
            </a:extLst>
          </p:cNvPr>
          <p:cNvSpPr txBox="1"/>
          <p:nvPr/>
        </p:nvSpPr>
        <p:spPr>
          <a:xfrm>
            <a:off x="381000" y="1828800"/>
            <a:ext cx="8382000" cy="1466299"/>
          </a:xfrm>
          <a:prstGeom prst="rect">
            <a:avLst/>
          </a:prstGeom>
          <a:noFill/>
        </p:spPr>
        <p:txBody>
          <a:bodyPr wrap="square">
            <a:spAutoFit/>
          </a:bodyPr>
          <a:lstStyle/>
          <a:p>
            <a:r>
              <a:rPr lang="en-US" sz="2400" dirty="0">
                <a:effectLst/>
                <a:latin typeface="Times New Roman" panose="02020603050405020304" pitchFamily="18" charset="0"/>
                <a:cs typeface="Times New Roman" panose="02020603050405020304" pitchFamily="18" charset="0"/>
              </a:rPr>
              <a:t>2020 – 2021   Adrian Mitchell   America East Man of the Year</a:t>
            </a:r>
            <a:endParaRPr lang="en-US" sz="2400" dirty="0">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cs typeface="Times New Roman" panose="02020603050405020304" pitchFamily="18" charset="0"/>
              </a:rPr>
              <a:t>2019 – 2020   Kelly </a:t>
            </a:r>
            <a:r>
              <a:rPr lang="en-US" sz="2400" dirty="0" err="1">
                <a:effectLst/>
                <a:latin typeface="Times New Roman" panose="02020603050405020304" pitchFamily="18" charset="0"/>
                <a:cs typeface="Times New Roman" panose="02020603050405020304" pitchFamily="18" charset="0"/>
              </a:rPr>
              <a:t>Barkevich</a:t>
            </a:r>
            <a:r>
              <a:rPr lang="en-US" sz="2400" dirty="0">
                <a:effectLst/>
                <a:latin typeface="Times New Roman" panose="02020603050405020304" pitchFamily="18" charset="0"/>
                <a:cs typeface="Times New Roman" panose="02020603050405020304" pitchFamily="18" charset="0"/>
              </a:rPr>
              <a:t>  America East Woman of the Year </a:t>
            </a:r>
            <a:endParaRPr lang="en-US" sz="2400" dirty="0">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cs typeface="Times New Roman" panose="02020603050405020304" pitchFamily="18" charset="0"/>
              </a:rPr>
              <a:t>2018 – 2019   Tara Belinsky      America East Woman of the Year</a:t>
            </a:r>
            <a:endParaRPr lang="en-US" sz="2400" dirty="0">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cs typeface="Times New Roman" panose="02020603050405020304" pitchFamily="18" charset="0"/>
              </a:rPr>
              <a:t>2017 – 2018   Kyle </a:t>
            </a:r>
            <a:r>
              <a:rPr lang="en-US" sz="2400" dirty="0" err="1">
                <a:effectLst/>
                <a:latin typeface="Times New Roman" panose="02020603050405020304" pitchFamily="18" charset="0"/>
                <a:cs typeface="Times New Roman" panose="02020603050405020304" pitchFamily="18" charset="0"/>
              </a:rPr>
              <a:t>McClancy</a:t>
            </a:r>
            <a:r>
              <a:rPr lang="en-US" sz="2400" dirty="0">
                <a:effectLst/>
                <a:latin typeface="Times New Roman" panose="02020603050405020304" pitchFamily="18" charset="0"/>
                <a:cs typeface="Times New Roman" panose="02020603050405020304" pitchFamily="18" charset="0"/>
              </a:rPr>
              <a:t>   America East Man of the Year</a:t>
            </a:r>
            <a:endParaRPr lang="en-US" sz="24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277D933-0B5C-2C43-B150-386E0EFBCB9A}"/>
              </a:ext>
            </a:extLst>
          </p:cNvPr>
          <p:cNvSpPr txBox="1"/>
          <p:nvPr/>
        </p:nvSpPr>
        <p:spPr>
          <a:xfrm>
            <a:off x="388306" y="4495800"/>
            <a:ext cx="8450894" cy="1809791"/>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These Man and Woman of the Year awards honor the conference's top male and female senior student-athletes who have best distinguished themselves throughout their collegiate career in the areas of academic achievement, athletic excellence, service, and leadership.</a:t>
            </a:r>
          </a:p>
        </p:txBody>
      </p:sp>
    </p:spTree>
    <p:extLst>
      <p:ext uri="{BB962C8B-B14F-4D97-AF65-F5344CB8AC3E}">
        <p14:creationId xmlns:p14="http://schemas.microsoft.com/office/powerpoint/2010/main" val="2238926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28600"/>
            <a:ext cx="7772400" cy="762000"/>
          </a:xfrm>
        </p:spPr>
        <p:txBody>
          <a:bodyPr/>
          <a:lstStyle/>
          <a:p>
            <a:pPr algn="ctr"/>
            <a:r>
              <a:rPr lang="en-US" sz="3200" b="1" dirty="0">
                <a:solidFill>
                  <a:schemeClr val="tx1"/>
                </a:solidFill>
                <a:latin typeface="Times New Roman" panose="02020603050405020304" pitchFamily="18" charset="0"/>
                <a:cs typeface="Times New Roman" panose="02020603050405020304" pitchFamily="18" charset="0"/>
              </a:rPr>
              <a:t>Academic Highlights: Spring 2021</a:t>
            </a:r>
          </a:p>
        </p:txBody>
      </p:sp>
      <p:sp>
        <p:nvSpPr>
          <p:cNvPr id="5" name="TextBox 4">
            <a:extLst>
              <a:ext uri="{FF2B5EF4-FFF2-40B4-BE49-F238E27FC236}">
                <a16:creationId xmlns:a16="http://schemas.microsoft.com/office/drawing/2014/main" id="{A5F29C9B-5E15-CA4B-BF64-0386CBDA0018}"/>
              </a:ext>
            </a:extLst>
          </p:cNvPr>
          <p:cNvSpPr txBox="1"/>
          <p:nvPr/>
        </p:nvSpPr>
        <p:spPr>
          <a:xfrm>
            <a:off x="205636" y="1024003"/>
            <a:ext cx="8938364" cy="5588196"/>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71% of our student-athletes above a 3.00 GPA for the semester.</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16 America East Presidential Scholars (Spring Graduates with GPA over 3.75). Second only to Vermont.</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UAlbany</a:t>
            </a:r>
            <a:r>
              <a:rPr lang="en-US" sz="2400" dirty="0">
                <a:latin typeface="Times New Roman" panose="02020603050405020304" pitchFamily="18" charset="0"/>
                <a:cs typeface="Times New Roman" panose="02020603050405020304" pitchFamily="18" charset="0"/>
              </a:rPr>
              <a:t> President’s Award for Leadership: </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Katie </a:t>
            </a:r>
            <a:r>
              <a:rPr lang="en-US" sz="2400" dirty="0" err="1">
                <a:latin typeface="Times New Roman" panose="02020603050405020304" pitchFamily="18" charset="0"/>
                <a:cs typeface="Times New Roman" panose="02020603050405020304" pitchFamily="18" charset="0"/>
              </a:rPr>
              <a:t>Falotico</a:t>
            </a:r>
            <a:r>
              <a:rPr lang="en-US" sz="2400" dirty="0">
                <a:latin typeface="Times New Roman" panose="02020603050405020304" pitchFamily="18" charset="0"/>
                <a:cs typeface="Times New Roman" panose="02020603050405020304" pitchFamily="18" charset="0"/>
              </a:rPr>
              <a:t> – Women’s Softball</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Andrea Leitner – Women’s Soccer</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Sheridan Messier – Field Hockey</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Adrian Mitchell – Men’s Track &amp; Field</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Tristan </a:t>
            </a:r>
            <a:r>
              <a:rPr lang="en-US" sz="2400" dirty="0" err="1">
                <a:latin typeface="Times New Roman" panose="02020603050405020304" pitchFamily="18" charset="0"/>
                <a:cs typeface="Times New Roman" panose="02020603050405020304" pitchFamily="18" charset="0"/>
              </a:rPr>
              <a:t>Sokach</a:t>
            </a:r>
            <a:r>
              <a:rPr lang="en-US" sz="2400" dirty="0">
                <a:latin typeface="Times New Roman" panose="02020603050405020304" pitchFamily="18" charset="0"/>
                <a:cs typeface="Times New Roman" panose="02020603050405020304" pitchFamily="18" charset="0"/>
              </a:rPr>
              <a:t>-Minnick – Football</a:t>
            </a:r>
          </a:p>
          <a:p>
            <a:pPr marL="1200150" lvl="1" indent="-457200">
              <a:buFont typeface="+mj-lt"/>
              <a:buAutoNum type="arabicPeriod"/>
            </a:pPr>
            <a:r>
              <a:rPr lang="en-US" sz="2400" dirty="0">
                <a:latin typeface="Times New Roman" panose="02020603050405020304" pitchFamily="18" charset="0"/>
                <a:cs typeface="Times New Roman" panose="02020603050405020304" pitchFamily="18" charset="0"/>
              </a:rPr>
              <a:t>Hailey Summers – Women’s Soccer</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America East Scholar-Athlete (1 of 16)</a:t>
            </a:r>
          </a:p>
          <a:p>
            <a:pPr marL="108585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Jordyn Marr (Outstanding GPA; Double Major Sociology &amp; Business Administration; 3 time all conference selection)</a:t>
            </a:r>
          </a:p>
        </p:txBody>
      </p:sp>
    </p:spTree>
    <p:extLst>
      <p:ext uri="{BB962C8B-B14F-4D97-AF65-F5344CB8AC3E}">
        <p14:creationId xmlns:p14="http://schemas.microsoft.com/office/powerpoint/2010/main" val="1861714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196755"/>
            <a:ext cx="7772400" cy="762000"/>
          </a:xfrm>
        </p:spPr>
        <p:txBody>
          <a:bodyPr/>
          <a:lstStyle/>
          <a:p>
            <a:pPr algn="ctr"/>
            <a:r>
              <a:rPr lang="en-US" sz="3200" b="1" dirty="0">
                <a:solidFill>
                  <a:schemeClr val="tx1"/>
                </a:solidFill>
                <a:latin typeface="Times New Roman" panose="02020603050405020304" pitchFamily="18" charset="0"/>
                <a:cs typeface="Times New Roman" panose="02020603050405020304" pitchFamily="18" charset="0"/>
              </a:rPr>
              <a:t>Academic Highlights: </a:t>
            </a:r>
            <a:r>
              <a:rPr lang="en-US" sz="3200" b="1">
                <a:solidFill>
                  <a:schemeClr val="tx1"/>
                </a:solidFill>
                <a:latin typeface="Times New Roman" panose="02020603050405020304" pitchFamily="18" charset="0"/>
                <a:cs typeface="Times New Roman" panose="02020603050405020304" pitchFamily="18" charset="0"/>
              </a:rPr>
              <a:t>Fall 2021</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5F29C9B-5E15-CA4B-BF64-0386CBDA0018}"/>
              </a:ext>
            </a:extLst>
          </p:cNvPr>
          <p:cNvSpPr txBox="1"/>
          <p:nvPr/>
        </p:nvSpPr>
        <p:spPr>
          <a:xfrm>
            <a:off x="533400" y="1447800"/>
            <a:ext cx="8458200" cy="4557723"/>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Twelve of the 18 teams above a 3.0 for the semester</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58% of our student-athletes above a 3.00 GPA for the semester.</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Thirty-six football student-athletes made the Colonial Athletic Association (CAA) Commissioner’s Academic Honor Roll (3.00 GPA and above for Fall 2021 term GPA)</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America East Fall 2021 Presidential Scholar-Athletes (with at least 3.75 GPA):</a:t>
            </a:r>
          </a:p>
          <a:p>
            <a:pPr marL="108585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Carlos Morehouse, Men’s Soccer</a:t>
            </a:r>
          </a:p>
          <a:p>
            <a:pPr marL="1085850" lvl="1"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Bjarki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Sturlaugsson</a:t>
            </a:r>
            <a:r>
              <a:rPr lang="en-US" sz="2400" dirty="0">
                <a:latin typeface="Times New Roman" panose="02020603050405020304" pitchFamily="18" charset="0"/>
                <a:cs typeface="Times New Roman" panose="02020603050405020304" pitchFamily="18" charset="0"/>
              </a:rPr>
              <a:t>, Men’s Soccer</a:t>
            </a:r>
          </a:p>
          <a:p>
            <a:pPr marL="108585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Danielle Tedesco, Women’s Volleyball</a:t>
            </a:r>
          </a:p>
        </p:txBody>
      </p:sp>
    </p:spTree>
    <p:extLst>
      <p:ext uri="{BB962C8B-B14F-4D97-AF65-F5344CB8AC3E}">
        <p14:creationId xmlns:p14="http://schemas.microsoft.com/office/powerpoint/2010/main" val="1737812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57199" y="152400"/>
            <a:ext cx="8224838"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Conclusion</a:t>
            </a:r>
          </a:p>
        </p:txBody>
      </p:sp>
      <p:sp>
        <p:nvSpPr>
          <p:cNvPr id="2" name="TextBox 1">
            <a:extLst>
              <a:ext uri="{FF2B5EF4-FFF2-40B4-BE49-F238E27FC236}">
                <a16:creationId xmlns:a16="http://schemas.microsoft.com/office/drawing/2014/main" id="{2B7676B9-E603-0B47-B23F-693EBCAEF78B}"/>
              </a:ext>
            </a:extLst>
          </p:cNvPr>
          <p:cNvSpPr txBox="1"/>
          <p:nvPr/>
        </p:nvSpPr>
        <p:spPr>
          <a:xfrm>
            <a:off x="256082" y="1155157"/>
            <a:ext cx="8627071" cy="5702843"/>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Excellence on the field of play</a:t>
            </a:r>
          </a:p>
          <a:p>
            <a:pPr marL="1200150" lvl="1" indent="-45720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UAlbany</a:t>
            </a:r>
            <a:r>
              <a:rPr lang="en-US" sz="2800" dirty="0">
                <a:latin typeface="Times New Roman" panose="02020603050405020304" pitchFamily="18" charset="0"/>
                <a:cs typeface="Times New Roman" panose="02020603050405020304" pitchFamily="18" charset="0"/>
              </a:rPr>
              <a:t> captures six America East Commissioner’s Cups (and second place twice) in the last eight years</a:t>
            </a:r>
          </a:p>
          <a:p>
            <a:pPr marL="1200150" lvl="1"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Excellence in the classroom</a:t>
            </a:r>
          </a:p>
          <a:p>
            <a:pPr marL="120015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Grade point average of most teams either equals or exceeds the University undergraduate average</a:t>
            </a:r>
          </a:p>
          <a:p>
            <a:pPr marL="1200150" lvl="1"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Dedicated academic services and compliance team </a:t>
            </a:r>
          </a:p>
          <a:p>
            <a:pPr marL="120015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Lori Friel, Associate Athletics Director for Academic Services</a:t>
            </a:r>
          </a:p>
          <a:p>
            <a:pPr marL="120015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Melissa Peach, Associate Athletic Director for Compliance</a:t>
            </a:r>
          </a:p>
        </p:txBody>
      </p:sp>
    </p:spTree>
    <p:extLst>
      <p:ext uri="{BB962C8B-B14F-4D97-AF65-F5344CB8AC3E}">
        <p14:creationId xmlns:p14="http://schemas.microsoft.com/office/powerpoint/2010/main" val="32700741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y Questions Images, Stock Photos &amp; Vectors | Shutterstock">
            <a:extLst>
              <a:ext uri="{FF2B5EF4-FFF2-40B4-BE49-F238E27FC236}">
                <a16:creationId xmlns:a16="http://schemas.microsoft.com/office/drawing/2014/main" id="{8E0B3CD8-8E5B-3049-BB97-D87AEAC6761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429" b="13571"/>
          <a:stretch/>
        </p:blipFill>
        <p:spPr bwMode="auto">
          <a:xfrm>
            <a:off x="12357" y="1371600"/>
            <a:ext cx="9170125"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0945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457200" y="-98357"/>
            <a:ext cx="8228013" cy="114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8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9pPr>
          </a:lstStyle>
          <a:p>
            <a:pPr algn="ctr" eaLnBrk="1" hangingPunct="1">
              <a:lnSpc>
                <a:spcPct val="100000"/>
              </a:lnSpc>
              <a:buFont typeface="Times New Roman" pitchFamily="16" charset="0"/>
              <a:buNone/>
              <a:defRPr/>
            </a:pPr>
            <a:r>
              <a:rPr lang="en-US" altLang="en-US" sz="3200" b="1" dirty="0">
                <a:latin typeface="Times New Roman" panose="02020603050405020304" pitchFamily="18" charset="0"/>
                <a:cs typeface="Times New Roman" panose="02020603050405020304" pitchFamily="18" charset="0"/>
              </a:rPr>
              <a:t>2021 Incoming Student-Athletes</a:t>
            </a:r>
            <a:endParaRPr lang="en-US" altLang="en-US" sz="2500" b="1" dirty="0">
              <a:latin typeface="Times New Roman" panose="02020603050405020304" pitchFamily="18" charset="0"/>
              <a:cs typeface="Times New Roman" panose="02020603050405020304" pitchFamily="18" charset="0"/>
            </a:endParaRPr>
          </a:p>
        </p:txBody>
      </p:sp>
      <p:sp>
        <p:nvSpPr>
          <p:cNvPr id="4099" name="Rectangle 2"/>
          <p:cNvSpPr>
            <a:spLocks noChangeArrowheads="1"/>
          </p:cNvSpPr>
          <p:nvPr/>
        </p:nvSpPr>
        <p:spPr bwMode="auto">
          <a:xfrm>
            <a:off x="186922" y="1066800"/>
            <a:ext cx="4356100" cy="5837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600" rIns="0" bIns="0"/>
          <a:lstStyle>
            <a:lvl1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1pPr>
            <a:lvl2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2pPr>
            <a:lvl3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3pPr>
            <a:lvl4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4pPr>
            <a:lvl5pPr eaLnBrk="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620713" algn="l"/>
                <a:tab pos="723900" algn="l"/>
                <a:tab pos="1138238" algn="l"/>
                <a:tab pos="1552575" algn="l"/>
                <a:tab pos="1968500" algn="l"/>
                <a:tab pos="2382838" algn="l"/>
                <a:tab pos="2797175" algn="l"/>
                <a:tab pos="3211513" algn="l"/>
                <a:tab pos="3627438" algn="l"/>
                <a:tab pos="4041775" algn="l"/>
                <a:tab pos="4456113" algn="l"/>
                <a:tab pos="4870450" algn="l"/>
                <a:tab pos="5284788" algn="l"/>
                <a:tab pos="5700713" algn="l"/>
                <a:tab pos="6115050" algn="l"/>
                <a:tab pos="6529388" algn="l"/>
                <a:tab pos="6943725" algn="l"/>
                <a:tab pos="7359650" algn="l"/>
                <a:tab pos="7773988" algn="l"/>
                <a:tab pos="8188325" algn="l"/>
                <a:tab pos="8602663" algn="l"/>
              </a:tabLst>
              <a:defRPr>
                <a:solidFill>
                  <a:schemeClr val="tx1"/>
                </a:solidFill>
                <a:latin typeface="Arial" panose="020B0604020202020204" pitchFamily="34" charset="0"/>
                <a:cs typeface="Arial Unicode MS" panose="020B0604020202020204" pitchFamily="34" charset="-128"/>
              </a:defRPr>
            </a:lvl9pPr>
          </a:lstStyle>
          <a:p>
            <a:r>
              <a:rPr lang="en-US" b="1" dirty="0">
                <a:latin typeface="Times New Roman" panose="02020603050405020304" pitchFamily="18" charset="0"/>
                <a:cs typeface="Times New Roman" panose="02020603050405020304" pitchFamily="18" charset="0"/>
              </a:rPr>
              <a:t>Fall 2021</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Athletic Admits	185 (154 Freshmen</a:t>
            </a:r>
          </a:p>
          <a:p>
            <a:r>
              <a:rPr lang="en-US" dirty="0">
                <a:latin typeface="Times New Roman" panose="02020603050405020304" pitchFamily="18" charset="0"/>
                <a:cs typeface="Times New Roman" panose="02020603050405020304" pitchFamily="18" charset="0"/>
              </a:rPr>
              <a:t>					   31 Transfers)</a:t>
            </a:r>
          </a:p>
          <a:p>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Deposits				Ave. GPA/SAT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Total Freshmen   		130**  (90.6/1146)</a:t>
            </a:r>
          </a:p>
          <a:p>
            <a:r>
              <a:rPr lang="en-US" dirty="0">
                <a:latin typeface="Times New Roman" panose="02020603050405020304" pitchFamily="18" charset="0"/>
                <a:cs typeface="Times New Roman" panose="02020603050405020304" pitchFamily="18" charset="0"/>
              </a:rPr>
              <a:t>	Total Transfers    	</a:t>
            </a:r>
            <a:r>
              <a:rPr lang="en-US" u="sng" dirty="0">
                <a:latin typeface="Times New Roman" panose="02020603050405020304" pitchFamily="18" charset="0"/>
                <a:cs typeface="Times New Roman" panose="02020603050405020304" pitchFamily="18" charset="0"/>
              </a:rPr>
              <a:t>  27	     </a:t>
            </a:r>
            <a:r>
              <a:rPr lang="en-US" dirty="0">
                <a:latin typeface="Times New Roman" panose="02020603050405020304" pitchFamily="18" charset="0"/>
                <a:cs typeface="Times New Roman" panose="02020603050405020304" pitchFamily="18" charset="0"/>
              </a:rPr>
              <a:t>(3.12)</a:t>
            </a:r>
          </a:p>
          <a:p>
            <a:r>
              <a:rPr lang="en-US" dirty="0">
                <a:latin typeface="Times New Roman" panose="02020603050405020304" pitchFamily="18" charset="0"/>
                <a:cs typeface="Times New Roman" panose="02020603050405020304" pitchFamily="18" charset="0"/>
              </a:rPr>
              <a:t>Overall Total		    	157</a:t>
            </a:r>
          </a:p>
          <a:p>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Out-of-State Deposits</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Freshmen(20 Inter.)	37	(92.4/1187)</a:t>
            </a:r>
          </a:p>
          <a:p>
            <a:r>
              <a:rPr lang="en-US" dirty="0">
                <a:latin typeface="Times New Roman" panose="02020603050405020304" pitchFamily="18" charset="0"/>
                <a:cs typeface="Times New Roman" panose="02020603050405020304" pitchFamily="18" charset="0"/>
              </a:rPr>
              <a:t>	Transfers (8 Inter.)		6</a:t>
            </a:r>
          </a:p>
          <a:p>
            <a:r>
              <a:rPr lang="en-US" b="1" dirty="0">
                <a:latin typeface="Times New Roman" panose="02020603050405020304" pitchFamily="18" charset="0"/>
                <a:cs typeface="Times New Roman" panose="02020603050405020304" pitchFamily="18" charset="0"/>
              </a:rPr>
              <a:t>Deposited Scholars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Presidential	         	 9	(99.2/1331)</a:t>
            </a:r>
          </a:p>
          <a:p>
            <a:r>
              <a:rPr lang="en-US" dirty="0">
                <a:latin typeface="Times New Roman" panose="02020603050405020304" pitchFamily="18" charset="0"/>
                <a:cs typeface="Times New Roman" panose="02020603050405020304" pitchFamily="18" charset="0"/>
              </a:rPr>
              <a:t>	Frederick Douglass	 0	</a:t>
            </a:r>
          </a:p>
          <a:p>
            <a:r>
              <a:rPr lang="en-US" dirty="0">
                <a:latin typeface="Times New Roman" panose="02020603050405020304" pitchFamily="18" charset="0"/>
                <a:cs typeface="Times New Roman" panose="02020603050405020304" pitchFamily="18" charset="0"/>
              </a:rPr>
              <a:t>	Out-of-State Merit      	19	(93.2/1166)</a:t>
            </a:r>
          </a:p>
          <a:p>
            <a:r>
              <a:rPr lang="en-US" dirty="0">
                <a:latin typeface="Times New Roman" panose="02020603050405020304" pitchFamily="18" charset="0"/>
                <a:cs typeface="Times New Roman" panose="02020603050405020304" pitchFamily="18" charset="0"/>
              </a:rPr>
              <a:t>	Minerva Scholars		16   (94.8/1131)</a:t>
            </a:r>
          </a:p>
          <a:p>
            <a:r>
              <a:rPr lang="en-US" dirty="0">
                <a:latin typeface="Times New Roman" panose="02020603050405020304" pitchFamily="18" charset="0"/>
                <a:cs typeface="Times New Roman" panose="02020603050405020304" pitchFamily="18" charset="0"/>
              </a:rPr>
              <a:t>	1844 Scholars			15   (90.4/1146)</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**89 student-athletes are Tier 1 and Tier 2 traditional admits and 39 student-athletes are Admits with Consideration. </a:t>
            </a:r>
          </a:p>
        </p:txBody>
      </p:sp>
      <p:sp>
        <p:nvSpPr>
          <p:cNvPr id="4101" name="Rectangle 1"/>
          <p:cNvSpPr>
            <a:spLocks noChangeArrowheads="1"/>
          </p:cNvSpPr>
          <p:nvPr/>
        </p:nvSpPr>
        <p:spPr bwMode="auto">
          <a:xfrm>
            <a:off x="4600293" y="1075151"/>
            <a:ext cx="4543707" cy="5760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b="1" dirty="0">
                <a:latin typeface="Times New Roman" panose="02020603050405020304" pitchFamily="18" charset="0"/>
                <a:cs typeface="Times New Roman" panose="02020603050405020304" pitchFamily="18" charset="0"/>
              </a:rPr>
              <a:t>Fall 2020</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Athletic Admits	170 (134 Freshmen</a:t>
            </a:r>
          </a:p>
          <a:p>
            <a:r>
              <a:rPr lang="en-US" dirty="0">
                <a:latin typeface="Times New Roman" panose="02020603050405020304" pitchFamily="18" charset="0"/>
                <a:cs typeface="Times New Roman" panose="02020603050405020304" pitchFamily="18" charset="0"/>
              </a:rPr>
              <a:t>                                          36 Transfers)</a:t>
            </a:r>
          </a:p>
          <a:p>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Deposits				Ave. GPA/SAT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Total Freshmen   		114**  (89.8/1139)</a:t>
            </a:r>
          </a:p>
          <a:p>
            <a:r>
              <a:rPr lang="en-US" dirty="0">
                <a:latin typeface="Times New Roman" panose="02020603050405020304" pitchFamily="18" charset="0"/>
                <a:cs typeface="Times New Roman" panose="02020603050405020304" pitchFamily="18" charset="0"/>
              </a:rPr>
              <a:t>	Total Transfers    	</a:t>
            </a:r>
            <a:r>
              <a:rPr lang="en-US" u="sng" dirty="0">
                <a:latin typeface="Times New Roman" panose="02020603050405020304" pitchFamily="18" charset="0"/>
                <a:cs typeface="Times New Roman" panose="02020603050405020304" pitchFamily="18" charset="0"/>
              </a:rPr>
              <a:t>  31	    </a:t>
            </a:r>
            <a:r>
              <a:rPr lang="en-US" dirty="0">
                <a:latin typeface="Times New Roman" panose="02020603050405020304" pitchFamily="18" charset="0"/>
                <a:cs typeface="Times New Roman" panose="02020603050405020304" pitchFamily="18" charset="0"/>
              </a:rPr>
              <a:t>(3.03)</a:t>
            </a:r>
          </a:p>
          <a:p>
            <a:r>
              <a:rPr lang="en-US" dirty="0">
                <a:latin typeface="Times New Roman" panose="02020603050405020304" pitchFamily="18" charset="0"/>
                <a:cs typeface="Times New Roman" panose="02020603050405020304" pitchFamily="18" charset="0"/>
              </a:rPr>
              <a:t>Overall Total		    	145</a:t>
            </a:r>
          </a:p>
          <a:p>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Out-of-State Deposits</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Freshmen(14 Inter.)		27	(91.4/1131)</a:t>
            </a:r>
          </a:p>
          <a:p>
            <a:r>
              <a:rPr lang="en-US" dirty="0">
                <a:latin typeface="Times New Roman" panose="02020603050405020304" pitchFamily="18" charset="0"/>
                <a:cs typeface="Times New Roman" panose="02020603050405020304" pitchFamily="18" charset="0"/>
              </a:rPr>
              <a:t>	Transfers (5 Inter.)		12</a:t>
            </a:r>
          </a:p>
          <a:p>
            <a:r>
              <a:rPr lang="en-US" b="1" dirty="0">
                <a:latin typeface="Times New Roman" panose="02020603050405020304" pitchFamily="18" charset="0"/>
                <a:cs typeface="Times New Roman" panose="02020603050405020304" pitchFamily="18" charset="0"/>
              </a:rPr>
              <a:t>Deposited Scholars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Presidential	         	12	(95.2/1313)</a:t>
            </a:r>
          </a:p>
          <a:p>
            <a:r>
              <a:rPr lang="en-US" dirty="0">
                <a:latin typeface="Times New Roman" panose="02020603050405020304" pitchFamily="18" charset="0"/>
                <a:cs typeface="Times New Roman" panose="02020603050405020304" pitchFamily="18" charset="0"/>
              </a:rPr>
              <a:t>	Frederick Douglass		 0	</a:t>
            </a:r>
          </a:p>
          <a:p>
            <a:r>
              <a:rPr lang="en-US" dirty="0">
                <a:latin typeface="Times New Roman" panose="02020603050405020304" pitchFamily="18" charset="0"/>
                <a:cs typeface="Times New Roman" panose="02020603050405020304" pitchFamily="18" charset="0"/>
              </a:rPr>
              <a:t>	Out-of-State Merit      	 7	(94.3/1168)</a:t>
            </a:r>
          </a:p>
          <a:p>
            <a:r>
              <a:rPr lang="en-US" dirty="0">
                <a:latin typeface="Times New Roman" panose="02020603050405020304" pitchFamily="18" charset="0"/>
                <a:cs typeface="Times New Roman" panose="02020603050405020304" pitchFamily="18" charset="0"/>
              </a:rPr>
              <a:t>	Minerva Scholars		 3</a:t>
            </a:r>
          </a:p>
          <a:p>
            <a:r>
              <a:rPr lang="en-US" dirty="0">
                <a:latin typeface="Times New Roman" panose="02020603050405020304" pitchFamily="18" charset="0"/>
                <a:cs typeface="Times New Roman" panose="02020603050405020304" pitchFamily="18" charset="0"/>
              </a:rPr>
              <a:t>	1844 Scholars			12</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**81 student-athletes are Tier 1 and Tier 2 traditional admits and 33 student-athletes are Admits with Consideration.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431307" y="0"/>
            <a:ext cx="82264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9pPr>
          </a:lstStyle>
          <a:p>
            <a:pPr algn="ctr" eaLnBrk="1" hangingPunct="1">
              <a:lnSpc>
                <a:spcPct val="100000"/>
              </a:lnSpc>
              <a:buFont typeface="Times New Roman" pitchFamily="16" charset="0"/>
              <a:buNone/>
              <a:defRPr/>
            </a:pPr>
            <a:r>
              <a:rPr lang="en-US" altLang="en-US" sz="3200" b="1" dirty="0">
                <a:latin typeface="Times New Roman" panose="02020603050405020304" pitchFamily="18" charset="0"/>
                <a:cs typeface="Times New Roman" panose="02020603050405020304" pitchFamily="18" charset="0"/>
              </a:rPr>
              <a:t>Student-Athlete Majors By School/College*</a:t>
            </a:r>
          </a:p>
        </p:txBody>
      </p:sp>
      <p:sp>
        <p:nvSpPr>
          <p:cNvPr id="5184" name="Rectangle 58"/>
          <p:cNvSpPr>
            <a:spLocks noChangeArrowheads="1"/>
          </p:cNvSpPr>
          <p:nvPr/>
        </p:nvSpPr>
        <p:spPr bwMode="auto">
          <a:xfrm>
            <a:off x="7391400" y="6203423"/>
            <a:ext cx="1752600" cy="5217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Unicode MS" panose="020B0604020202020204" pitchFamily="34" charset="-128"/>
              </a:defRPr>
            </a:lvl9pPr>
          </a:lstStyle>
          <a:p>
            <a:pPr eaLnBrk="1" hangingPunct="1">
              <a:lnSpc>
                <a:spcPct val="100000"/>
              </a:lnSpc>
            </a:pPr>
            <a:r>
              <a:rPr lang="en-US" altLang="en-US" sz="1400" dirty="0">
                <a:solidFill>
                  <a:srgbClr val="000000"/>
                </a:solidFill>
                <a:latin typeface="Times New Roman" panose="02020603050405020304" pitchFamily="18" charset="0"/>
                <a:cs typeface="Times New Roman" panose="02020603050405020304" pitchFamily="18" charset="0"/>
              </a:rPr>
              <a:t>*Declared as well as intended majors</a:t>
            </a:r>
          </a:p>
        </p:txBody>
      </p:sp>
      <p:pic>
        <p:nvPicPr>
          <p:cNvPr id="4" name="Picture 3">
            <a:extLst>
              <a:ext uri="{FF2B5EF4-FFF2-40B4-BE49-F238E27FC236}">
                <a16:creationId xmlns:a16="http://schemas.microsoft.com/office/drawing/2014/main" id="{F6012940-129E-EC45-9647-71B0C2FE96F4}"/>
              </a:ext>
            </a:extLst>
          </p:cNvPr>
          <p:cNvPicPr>
            <a:picLocks noChangeAspect="1"/>
          </p:cNvPicPr>
          <p:nvPr/>
        </p:nvPicPr>
        <p:blipFill>
          <a:blip r:embed="rId3"/>
          <a:stretch>
            <a:fillRect/>
          </a:stretch>
        </p:blipFill>
        <p:spPr>
          <a:xfrm>
            <a:off x="486268" y="685800"/>
            <a:ext cx="5990732" cy="6117744"/>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34384" y="152400"/>
            <a:ext cx="6324600" cy="488950"/>
          </a:xfrm>
        </p:spPr>
        <p:txBody>
          <a:bodyPr/>
          <a:lstStyle/>
          <a:p>
            <a:pPr lvl="0" eaLnBrk="1" hangingPunct="1">
              <a:lnSpc>
                <a:spcPct val="100000"/>
              </a:lnSpc>
            </a:pPr>
            <a:r>
              <a:rPr kumimoji="0" lang="en-US" altLang="en-US"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Student-Athlete Majors, CAS</a:t>
            </a:r>
            <a:endParaRPr lang="en-US" sz="3200" b="1" dirty="0">
              <a:solidFill>
                <a:schemeClr val="tx1"/>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B1B9FF84-052F-DE4C-A6C6-8326B755B3C0}"/>
              </a:ext>
            </a:extLst>
          </p:cNvPr>
          <p:cNvPicPr>
            <a:picLocks noChangeAspect="1"/>
          </p:cNvPicPr>
          <p:nvPr/>
        </p:nvPicPr>
        <p:blipFill>
          <a:blip r:embed="rId2"/>
          <a:stretch>
            <a:fillRect/>
          </a:stretch>
        </p:blipFill>
        <p:spPr>
          <a:xfrm>
            <a:off x="588548" y="914399"/>
            <a:ext cx="7031451" cy="58183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458787" y="76200"/>
            <a:ext cx="822642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panose="020B0604020202020204" pitchFamily="34" charset="0"/>
                <a:cs typeface="Arial Unicode MS" panose="020B0604020202020204" pitchFamily="34" charset="-128"/>
              </a:defRPr>
            </a:lvl9pPr>
          </a:lstStyle>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Majors for Men’s and Women’s Basketball</a:t>
            </a:r>
          </a:p>
          <a:p>
            <a:pPr algn="ctr" eaLnBrk="1" hangingPunct="1">
              <a:lnSpc>
                <a:spcPct val="100000"/>
              </a:lnSpc>
            </a:pPr>
            <a:r>
              <a:rPr lang="en-US" altLang="en-US" sz="3200" b="1" dirty="0">
                <a:latin typeface="Times New Roman" panose="02020603050405020304" pitchFamily="18" charset="0"/>
                <a:cs typeface="Times New Roman" panose="02020603050405020304" pitchFamily="18" charset="0"/>
              </a:rPr>
              <a:t>2021-22</a:t>
            </a:r>
          </a:p>
        </p:txBody>
      </p:sp>
      <p:pic>
        <p:nvPicPr>
          <p:cNvPr id="2" name="Picture 1">
            <a:extLst>
              <a:ext uri="{FF2B5EF4-FFF2-40B4-BE49-F238E27FC236}">
                <a16:creationId xmlns:a16="http://schemas.microsoft.com/office/drawing/2014/main" id="{442F5137-6DAF-9748-AFC2-28E96DFB61BA}"/>
              </a:ext>
            </a:extLst>
          </p:cNvPr>
          <p:cNvPicPr>
            <a:picLocks noChangeAspect="1"/>
          </p:cNvPicPr>
          <p:nvPr/>
        </p:nvPicPr>
        <p:blipFill>
          <a:blip r:embed="rId3"/>
          <a:stretch>
            <a:fillRect/>
          </a:stretch>
        </p:blipFill>
        <p:spPr>
          <a:xfrm>
            <a:off x="4565736" y="1584020"/>
            <a:ext cx="4467566" cy="2759379"/>
          </a:xfrm>
          <a:prstGeom prst="rect">
            <a:avLst/>
          </a:prstGeom>
        </p:spPr>
      </p:pic>
      <p:pic>
        <p:nvPicPr>
          <p:cNvPr id="3" name="Picture 2">
            <a:extLst>
              <a:ext uri="{FF2B5EF4-FFF2-40B4-BE49-F238E27FC236}">
                <a16:creationId xmlns:a16="http://schemas.microsoft.com/office/drawing/2014/main" id="{F649173E-10F2-A74F-BB06-5FDC13CFF14A}"/>
              </a:ext>
            </a:extLst>
          </p:cNvPr>
          <p:cNvPicPr>
            <a:picLocks noChangeAspect="1"/>
          </p:cNvPicPr>
          <p:nvPr/>
        </p:nvPicPr>
        <p:blipFill>
          <a:blip r:embed="rId4"/>
          <a:stretch>
            <a:fillRect/>
          </a:stretch>
        </p:blipFill>
        <p:spPr>
          <a:xfrm>
            <a:off x="0" y="1580885"/>
            <a:ext cx="4365976" cy="2971799"/>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7200" y="274638"/>
            <a:ext cx="8229600" cy="1143000"/>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3200" b="1" dirty="0">
                <a:latin typeface="Times New Roman" panose="02020603050405020304" pitchFamily="18" charset="0"/>
                <a:cs typeface="Times New Roman" panose="02020603050405020304" pitchFamily="18" charset="0"/>
              </a:rPr>
              <a:t>Football, 2021-22</a:t>
            </a:r>
          </a:p>
        </p:txBody>
      </p:sp>
      <p:sp>
        <p:nvSpPr>
          <p:cNvPr id="4" name="TextBox 3">
            <a:extLst>
              <a:ext uri="{FF2B5EF4-FFF2-40B4-BE49-F238E27FC236}">
                <a16:creationId xmlns:a16="http://schemas.microsoft.com/office/drawing/2014/main" id="{7F8DD3E0-8498-1E4F-9B07-C29F5CFA08F0}"/>
              </a:ext>
            </a:extLst>
          </p:cNvPr>
          <p:cNvSpPr txBox="1"/>
          <p:nvPr/>
        </p:nvSpPr>
        <p:spPr>
          <a:xfrm>
            <a:off x="436880" y="6419680"/>
            <a:ext cx="3320140" cy="43582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Plus seven double majors</a:t>
            </a:r>
          </a:p>
        </p:txBody>
      </p:sp>
      <p:pic>
        <p:nvPicPr>
          <p:cNvPr id="2" name="Picture 1">
            <a:extLst>
              <a:ext uri="{FF2B5EF4-FFF2-40B4-BE49-F238E27FC236}">
                <a16:creationId xmlns:a16="http://schemas.microsoft.com/office/drawing/2014/main" id="{DC3D0C57-8DF4-C84F-BC34-3869AC449024}"/>
              </a:ext>
            </a:extLst>
          </p:cNvPr>
          <p:cNvPicPr>
            <a:picLocks noChangeAspect="1"/>
          </p:cNvPicPr>
          <p:nvPr/>
        </p:nvPicPr>
        <p:blipFill>
          <a:blip r:embed="rId3"/>
          <a:stretch>
            <a:fillRect/>
          </a:stretch>
        </p:blipFill>
        <p:spPr>
          <a:xfrm>
            <a:off x="152400" y="846138"/>
            <a:ext cx="8889586" cy="4640262"/>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27014" y="228600"/>
            <a:ext cx="8456612" cy="123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9pPr>
          </a:lstStyle>
          <a:p>
            <a:pPr algn="ctr" eaLnBrk="1" hangingPunct="1">
              <a:lnSpc>
                <a:spcPct val="100000"/>
              </a:lnSpc>
              <a:buFont typeface="Times New Roman" pitchFamily="16" charset="0"/>
              <a:buNone/>
              <a:defRPr/>
            </a:pPr>
            <a:r>
              <a:rPr lang="en-US" altLang="en-US" sz="3200" b="1" dirty="0">
                <a:latin typeface="Times New Roman" panose="02020603050405020304" pitchFamily="18" charset="0"/>
                <a:cs typeface="Times New Roman" panose="02020603050405020304" pitchFamily="18" charset="0"/>
              </a:rPr>
              <a:t>Spring 2021 Student-Athlete GPA</a:t>
            </a:r>
            <a:r>
              <a:rPr lang="en-US" altLang="en-US" sz="3200" dirty="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DA5ED15-A825-804C-A0CE-44BFA6459F07}"/>
              </a:ext>
            </a:extLst>
          </p:cNvPr>
          <p:cNvSpPr txBox="1"/>
          <p:nvPr/>
        </p:nvSpPr>
        <p:spPr>
          <a:xfrm>
            <a:off x="340930" y="5977913"/>
            <a:ext cx="8318688" cy="664797"/>
          </a:xfrm>
          <a:prstGeom prst="rect">
            <a:avLst/>
          </a:prstGeom>
          <a:noFill/>
        </p:spPr>
        <p:txBody>
          <a:bodyPr wrap="none" rtlCol="0">
            <a:spAutoFit/>
          </a:bodyPr>
          <a:lstStyle/>
          <a:p>
            <a:r>
              <a:rPr lang="en-US" sz="2000" dirty="0" err="1">
                <a:latin typeface="Times New Roman" panose="02020603050405020304" pitchFamily="18" charset="0"/>
                <a:cs typeface="Times New Roman" panose="02020603050405020304" pitchFamily="18" charset="0"/>
              </a:rPr>
              <a:t>UAlbany</a:t>
            </a:r>
            <a:r>
              <a:rPr lang="en-US" sz="2000" dirty="0">
                <a:latin typeface="Times New Roman" panose="02020603050405020304" pitchFamily="18" charset="0"/>
                <a:cs typeface="Times New Roman" panose="02020603050405020304" pitchFamily="18" charset="0"/>
              </a:rPr>
              <a:t> men’s undergraduate term GPA (3.09) and cumulative GPA (2.98)</a:t>
            </a:r>
          </a:p>
          <a:p>
            <a:r>
              <a:rPr lang="en-US" sz="2000" dirty="0" err="1">
                <a:latin typeface="Times New Roman" panose="02020603050405020304" pitchFamily="18" charset="0"/>
                <a:cs typeface="Times New Roman" panose="02020603050405020304" pitchFamily="18" charset="0"/>
              </a:rPr>
              <a:t>UAlbany</a:t>
            </a:r>
            <a:r>
              <a:rPr lang="en-US" sz="2000" dirty="0">
                <a:latin typeface="Times New Roman" panose="02020603050405020304" pitchFamily="18" charset="0"/>
                <a:cs typeface="Times New Roman" panose="02020603050405020304" pitchFamily="18" charset="0"/>
              </a:rPr>
              <a:t> women’s undergraduate term GPA (3.21) and cumulative GPA (3.14) </a:t>
            </a:r>
          </a:p>
        </p:txBody>
      </p:sp>
      <p:pic>
        <p:nvPicPr>
          <p:cNvPr id="3" name="Picture 2">
            <a:extLst>
              <a:ext uri="{FF2B5EF4-FFF2-40B4-BE49-F238E27FC236}">
                <a16:creationId xmlns:a16="http://schemas.microsoft.com/office/drawing/2014/main" id="{1343032D-EE98-3F47-B1C8-7F14EF757C0E}"/>
              </a:ext>
            </a:extLst>
          </p:cNvPr>
          <p:cNvPicPr>
            <a:picLocks noChangeAspect="1"/>
          </p:cNvPicPr>
          <p:nvPr/>
        </p:nvPicPr>
        <p:blipFill>
          <a:blip r:embed="rId3"/>
          <a:stretch>
            <a:fillRect/>
          </a:stretch>
        </p:blipFill>
        <p:spPr>
          <a:xfrm>
            <a:off x="138803" y="1462089"/>
            <a:ext cx="8898595" cy="3948112"/>
          </a:xfrm>
          <a:prstGeom prst="rect">
            <a:avLst/>
          </a:prstGeom>
        </p:spPr>
      </p:pic>
    </p:spTree>
    <p:extLst>
      <p:ext uri="{BB962C8B-B14F-4D97-AF65-F5344CB8AC3E}">
        <p14:creationId xmlns:p14="http://schemas.microsoft.com/office/powerpoint/2010/main" val="40982804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71968" y="35412"/>
            <a:ext cx="8456612" cy="123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1pPr>
            <a:lvl2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2pPr>
            <a:lvl3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3pPr>
            <a:lvl4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4pPr>
            <a:lvl5pPr eaLnBrk="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solidFill>
                  <a:schemeClr val="tx1"/>
                </a:solidFill>
                <a:latin typeface="Arial" charset="0"/>
                <a:cs typeface="Arial Unicode MS" charset="0"/>
              </a:defRPr>
            </a:lvl9pPr>
          </a:lstStyle>
          <a:p>
            <a:pPr algn="ctr" eaLnBrk="1" hangingPunct="1">
              <a:lnSpc>
                <a:spcPct val="100000"/>
              </a:lnSpc>
              <a:buFont typeface="Times New Roman" pitchFamily="16" charset="0"/>
              <a:buNone/>
              <a:defRPr/>
            </a:pPr>
            <a:r>
              <a:rPr lang="en-US" altLang="en-US" sz="3200" b="1" dirty="0">
                <a:latin typeface="Times New Roman" panose="02020603050405020304" pitchFamily="18" charset="0"/>
                <a:cs typeface="Times New Roman" panose="02020603050405020304" pitchFamily="18" charset="0"/>
              </a:rPr>
              <a:t>Fall 2021 Student-Athlete GPA</a:t>
            </a:r>
            <a:r>
              <a:rPr lang="en-US" altLang="en-US" sz="3200" dirty="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6264A75E-3749-1444-BAD6-621A4B617C5A}"/>
              </a:ext>
            </a:extLst>
          </p:cNvPr>
          <p:cNvSpPr txBox="1"/>
          <p:nvPr/>
        </p:nvSpPr>
        <p:spPr>
          <a:xfrm>
            <a:off x="441207" y="5826491"/>
            <a:ext cx="8318688" cy="664797"/>
          </a:xfrm>
          <a:prstGeom prst="rect">
            <a:avLst/>
          </a:prstGeom>
          <a:noFill/>
        </p:spPr>
        <p:txBody>
          <a:bodyPr wrap="none" rtlCol="0">
            <a:spAutoFit/>
          </a:bodyPr>
          <a:lstStyle/>
          <a:p>
            <a:r>
              <a:rPr lang="en-US" sz="2000" dirty="0" err="1">
                <a:latin typeface="Times New Roman" panose="02020603050405020304" pitchFamily="18" charset="0"/>
                <a:cs typeface="Times New Roman" panose="02020603050405020304" pitchFamily="18" charset="0"/>
              </a:rPr>
              <a:t>UAlbany</a:t>
            </a:r>
            <a:r>
              <a:rPr lang="en-US" sz="2000" dirty="0">
                <a:latin typeface="Times New Roman" panose="02020603050405020304" pitchFamily="18" charset="0"/>
                <a:cs typeface="Times New Roman" panose="02020603050405020304" pitchFamily="18" charset="0"/>
              </a:rPr>
              <a:t> men’s undergraduate term GPA (2.89) and cumulative GPA (2.91)</a:t>
            </a:r>
          </a:p>
          <a:p>
            <a:r>
              <a:rPr lang="en-US" sz="2000" dirty="0" err="1">
                <a:latin typeface="Times New Roman" panose="02020603050405020304" pitchFamily="18" charset="0"/>
                <a:cs typeface="Times New Roman" panose="02020603050405020304" pitchFamily="18" charset="0"/>
              </a:rPr>
              <a:t>UAlbany</a:t>
            </a:r>
            <a:r>
              <a:rPr lang="en-US" sz="2000" dirty="0">
                <a:latin typeface="Times New Roman" panose="02020603050405020304" pitchFamily="18" charset="0"/>
                <a:cs typeface="Times New Roman" panose="02020603050405020304" pitchFamily="18" charset="0"/>
              </a:rPr>
              <a:t> women’s undergraduate term GPA (3.00) and cumulative GPA (3.05) </a:t>
            </a:r>
          </a:p>
        </p:txBody>
      </p:sp>
      <p:pic>
        <p:nvPicPr>
          <p:cNvPr id="3" name="Picture 2">
            <a:extLst>
              <a:ext uri="{FF2B5EF4-FFF2-40B4-BE49-F238E27FC236}">
                <a16:creationId xmlns:a16="http://schemas.microsoft.com/office/drawing/2014/main" id="{7437F7D5-3E47-0446-91FB-E19BFEA04584}"/>
              </a:ext>
            </a:extLst>
          </p:cNvPr>
          <p:cNvPicPr>
            <a:picLocks noChangeAspect="1"/>
          </p:cNvPicPr>
          <p:nvPr/>
        </p:nvPicPr>
        <p:blipFill>
          <a:blip r:embed="rId3"/>
          <a:stretch>
            <a:fillRect/>
          </a:stretch>
        </p:blipFill>
        <p:spPr>
          <a:xfrm>
            <a:off x="106601" y="1447800"/>
            <a:ext cx="8808799" cy="3908272"/>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4996"/>
            <a:ext cx="7924800" cy="793750"/>
          </a:xfrm>
        </p:spPr>
        <p:txBody>
          <a:bodyPr/>
          <a:lstStyle/>
          <a:p>
            <a:pPr algn="ctr"/>
            <a:r>
              <a:rPr lang="en-US" sz="3200" b="1" dirty="0">
                <a:solidFill>
                  <a:schemeClr val="tx1"/>
                </a:solidFill>
                <a:latin typeface="Times New Roman" panose="02020603050405020304" pitchFamily="18" charset="0"/>
                <a:cs typeface="Times New Roman" panose="02020603050405020304" pitchFamily="18" charset="0"/>
              </a:rPr>
              <a:t>Student-Athlete Average GPA Over Time</a:t>
            </a:r>
          </a:p>
        </p:txBody>
      </p:sp>
      <p:pic>
        <p:nvPicPr>
          <p:cNvPr id="3" name="Picture 2">
            <a:extLst>
              <a:ext uri="{FF2B5EF4-FFF2-40B4-BE49-F238E27FC236}">
                <a16:creationId xmlns:a16="http://schemas.microsoft.com/office/drawing/2014/main" id="{ECCFEA26-4D10-0E49-B77D-8B5D8A052F84}"/>
              </a:ext>
            </a:extLst>
          </p:cNvPr>
          <p:cNvPicPr>
            <a:picLocks noChangeAspect="1"/>
          </p:cNvPicPr>
          <p:nvPr/>
        </p:nvPicPr>
        <p:blipFill>
          <a:blip r:embed="rId2"/>
          <a:stretch>
            <a:fillRect/>
          </a:stretch>
        </p:blipFill>
        <p:spPr>
          <a:xfrm>
            <a:off x="1219200" y="899132"/>
            <a:ext cx="6705600" cy="5932390"/>
          </a:xfrm>
          <a:prstGeom prst="rect">
            <a:avLst/>
          </a:prstGeom>
        </p:spPr>
      </p:pic>
    </p:spTree>
    <p:extLst>
      <p:ext uri="{BB962C8B-B14F-4D97-AF65-F5344CB8AC3E}">
        <p14:creationId xmlns:p14="http://schemas.microsoft.com/office/powerpoint/2010/main" val="286554889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A048035E79CC4698952043F47459ED" ma:contentTypeVersion="8" ma:contentTypeDescription="Create a new document." ma:contentTypeScope="" ma:versionID="cb6b7e6fd82a1a0507a0bd9ff251ffe0">
  <xsd:schema xmlns:xsd="http://www.w3.org/2001/XMLSchema" xmlns:xs="http://www.w3.org/2001/XMLSchema" xmlns:p="http://schemas.microsoft.com/office/2006/metadata/properties" xmlns:ns2="6c57cd73-ddc5-4c2c-a3e6-946dd2ea0a97" xmlns:ns3="1f6ef8f0-55b3-4e7a-8968-d2998e518232" targetNamespace="http://schemas.microsoft.com/office/2006/metadata/properties" ma:root="true" ma:fieldsID="f6958708a09e7f860de2fdcf4b64b9d8" ns2:_="" ns3:_="">
    <xsd:import namespace="6c57cd73-ddc5-4c2c-a3e6-946dd2ea0a97"/>
    <xsd:import namespace="1f6ef8f0-55b3-4e7a-8968-d2998e51823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57cd73-ddc5-4c2c-a3e6-946dd2ea0a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6ef8f0-55b3-4e7a-8968-d2998e51823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C6B018-3E42-427E-BC87-7A966F4FBCD6}"/>
</file>

<file path=customXml/itemProps2.xml><?xml version="1.0" encoding="utf-8"?>
<ds:datastoreItem xmlns:ds="http://schemas.openxmlformats.org/officeDocument/2006/customXml" ds:itemID="{3C9AA6F9-C9BD-4311-B377-89CA9B1CE859}"/>
</file>

<file path=customXml/itemProps3.xml><?xml version="1.0" encoding="utf-8"?>
<ds:datastoreItem xmlns:ds="http://schemas.openxmlformats.org/officeDocument/2006/customXml" ds:itemID="{4A6C4ABE-18E4-4050-B0ED-29E8BEEF2510}"/>
</file>

<file path=docProps/app.xml><?xml version="1.0" encoding="utf-8"?>
<Properties xmlns="http://schemas.openxmlformats.org/officeDocument/2006/extended-properties" xmlns:vt="http://schemas.openxmlformats.org/officeDocument/2006/docPropsVTypes">
  <TotalTime>14939</TotalTime>
  <Words>1129</Words>
  <Application>Microsoft Macintosh PowerPoint</Application>
  <PresentationFormat>On-screen Show (4:3)</PresentationFormat>
  <Paragraphs>164</Paragraphs>
  <Slides>17</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Times New Roman</vt:lpstr>
      <vt:lpstr>Office Theme</vt:lpstr>
      <vt:lpstr>1_Office Theme</vt:lpstr>
      <vt:lpstr>PowerPoint Presentation</vt:lpstr>
      <vt:lpstr>PowerPoint Presentation</vt:lpstr>
      <vt:lpstr>PowerPoint Presentation</vt:lpstr>
      <vt:lpstr>Student-Athlete Majors, CAS</vt:lpstr>
      <vt:lpstr>PowerPoint Presentation</vt:lpstr>
      <vt:lpstr>Football, 2021-22</vt:lpstr>
      <vt:lpstr>PowerPoint Presentation</vt:lpstr>
      <vt:lpstr>PowerPoint Presentation</vt:lpstr>
      <vt:lpstr>Student-Athlete Average GPA Over Time</vt:lpstr>
      <vt:lpstr>PowerPoint Presentation</vt:lpstr>
      <vt:lpstr>PowerPoint Presentation</vt:lpstr>
      <vt:lpstr>PowerPoint Presentation</vt:lpstr>
      <vt:lpstr>America East Student-Athletes of the Year</vt:lpstr>
      <vt:lpstr>Academic Highlights: Spring 2021</vt:lpstr>
      <vt:lpstr>Academic Highlights: Fall 2021</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Teresa M</dc:creator>
  <cp:lastModifiedBy>Rousseau, David</cp:lastModifiedBy>
  <cp:revision>254</cp:revision>
  <cp:lastPrinted>2022-05-04T13:47:20Z</cp:lastPrinted>
  <dcterms:created xsi:type="dcterms:W3CDTF">1601-01-01T00:00:00Z</dcterms:created>
  <dcterms:modified xsi:type="dcterms:W3CDTF">2022-05-04T15:07:38Z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0x01010095A048035E79CC4698952043F47459ED</vt:lpwstr>
  </property>
</Properties>
</file>