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434" r:id="rId2"/>
    <p:sldId id="256" r:id="rId3"/>
    <p:sldId id="257" r:id="rId4"/>
    <p:sldId id="389" r:id="rId5"/>
    <p:sldId id="409" r:id="rId6"/>
    <p:sldId id="441" r:id="rId7"/>
    <p:sldId id="348" r:id="rId8"/>
    <p:sldId id="386" r:id="rId9"/>
    <p:sldId id="428" r:id="rId10"/>
    <p:sldId id="429" r:id="rId11"/>
    <p:sldId id="430" r:id="rId12"/>
    <p:sldId id="431" r:id="rId13"/>
    <p:sldId id="432" r:id="rId14"/>
    <p:sldId id="433" r:id="rId15"/>
    <p:sldId id="261" r:id="rId16"/>
    <p:sldId id="419" r:id="rId17"/>
    <p:sldId id="420" r:id="rId18"/>
    <p:sldId id="435" r:id="rId19"/>
    <p:sldId id="436" r:id="rId20"/>
    <p:sldId id="437" r:id="rId21"/>
    <p:sldId id="323" r:id="rId22"/>
    <p:sldId id="263" r:id="rId23"/>
    <p:sldId id="264" r:id="rId24"/>
    <p:sldId id="265" r:id="rId25"/>
    <p:sldId id="266" r:id="rId26"/>
    <p:sldId id="267" r:id="rId27"/>
    <p:sldId id="268" r:id="rId28"/>
    <p:sldId id="417" r:id="rId29"/>
    <p:sldId id="425" r:id="rId30"/>
    <p:sldId id="270" r:id="rId31"/>
    <p:sldId id="438" r:id="rId32"/>
    <p:sldId id="439" r:id="rId33"/>
    <p:sldId id="271" r:id="rId34"/>
    <p:sldId id="272" r:id="rId35"/>
    <p:sldId id="273" r:id="rId36"/>
    <p:sldId id="440" r:id="rId37"/>
    <p:sldId id="411" r:id="rId38"/>
    <p:sldId id="283" r:id="rId39"/>
    <p:sldId id="443" r:id="rId40"/>
    <p:sldId id="278" r:id="rId41"/>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13" autoAdjust="0"/>
  </p:normalViewPr>
  <p:slideViewPr>
    <p:cSldViewPr>
      <p:cViewPr>
        <p:scale>
          <a:sx n="94" d="100"/>
          <a:sy n="94" d="100"/>
        </p:scale>
        <p:origin x="-1114" y="-58"/>
      </p:cViewPr>
      <p:guideLst>
        <p:guide orient="horz" pos="2160"/>
        <p:guide pos="2880"/>
      </p:guideLst>
    </p:cSldViewPr>
  </p:slideViewPr>
  <p:notesTextViewPr>
    <p:cViewPr>
      <p:scale>
        <a:sx n="1" d="1"/>
        <a:sy n="1" d="1"/>
      </p:scale>
      <p:origin x="0" y="0"/>
    </p:cViewPr>
  </p:notesTextViewPr>
  <p:sorterViewPr>
    <p:cViewPr>
      <p:scale>
        <a:sx n="100" d="100"/>
        <a:sy n="100" d="100"/>
      </p:scale>
      <p:origin x="0" y="6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6700B152-0A6F-4930-8F27-83C2A87266D6}" type="datetimeFigureOut">
              <a:rPr lang="en-US" smtClean="0"/>
              <a:t>3/7/2016</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2DE6AB54-F8E6-4256-A257-83CF16C8192E}" type="slidenum">
              <a:rPr lang="en-US" smtClean="0"/>
              <a:t>‹#›</a:t>
            </a:fld>
            <a:endParaRPr lang="en-US"/>
          </a:p>
        </p:txBody>
      </p:sp>
    </p:spTree>
    <p:extLst>
      <p:ext uri="{BB962C8B-B14F-4D97-AF65-F5344CB8AC3E}">
        <p14:creationId xmlns:p14="http://schemas.microsoft.com/office/powerpoint/2010/main" val="3615562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691B01C2-9574-F740-93A2-C76DBAAA9E27}" type="datetimeFigureOut">
              <a:rPr lang="en-US" smtClean="0"/>
              <a:t>3/7/2016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9303C885-FEE7-504F-BDEA-1B7F4E479D85}" type="slidenum">
              <a:rPr lang="en-US" smtClean="0"/>
              <a:t>‹#›</a:t>
            </a:fld>
            <a:endParaRPr lang="en-US"/>
          </a:p>
        </p:txBody>
      </p:sp>
    </p:spTree>
    <p:extLst>
      <p:ext uri="{BB962C8B-B14F-4D97-AF65-F5344CB8AC3E}">
        <p14:creationId xmlns:p14="http://schemas.microsoft.com/office/powerpoint/2010/main" val="558629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a:t>
            </a:fld>
            <a:endParaRPr lang="en-US"/>
          </a:p>
        </p:txBody>
      </p:sp>
    </p:spTree>
    <p:extLst>
      <p:ext uri="{BB962C8B-B14F-4D97-AF65-F5344CB8AC3E}">
        <p14:creationId xmlns:p14="http://schemas.microsoft.com/office/powerpoint/2010/main" val="194740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77850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05268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17205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96867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8ACF1-6D51-47ED-80D3-E874F04F1B00}"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99331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38ACF1-6D51-47ED-80D3-E874F04F1B00}"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48615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38ACF1-6D51-47ED-80D3-E874F04F1B00}"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34501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8ACF1-6D51-47ED-80D3-E874F04F1B00}"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38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ACF1-6D51-47ED-80D3-E874F04F1B00}"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11404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1355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355679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8ACF1-6D51-47ED-80D3-E874F04F1B00}" type="datetimeFigureOut">
              <a:rPr lang="en-US" smtClean="0"/>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CD8AB-CF32-4FB6-A447-5BDFE23997D9}" type="slidenum">
              <a:rPr lang="en-US" smtClean="0"/>
              <a:t>‹#›</a:t>
            </a:fld>
            <a:endParaRPr lang="en-US"/>
          </a:p>
        </p:txBody>
      </p:sp>
    </p:spTree>
    <p:extLst>
      <p:ext uri="{BB962C8B-B14F-4D97-AF65-F5344CB8AC3E}">
        <p14:creationId xmlns:p14="http://schemas.microsoft.com/office/powerpoint/2010/main" val="1476388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sche.org/documents/Degree-and-Credit-Guidelines-062209-FINAL%5b1%5d.pdf" TargetMode="External"/><Relationship Id="rId2" Type="http://schemas.openxmlformats.org/officeDocument/2006/relationships/hyperlink" Target="http://www.suny.edu/sunypp/documents.cfm?doc_id=168" TargetMode="External"/><Relationship Id="rId1" Type="http://schemas.openxmlformats.org/officeDocument/2006/relationships/slideLayout" Target="../slideLayouts/slideLayout2.xml"/><Relationship Id="rId5" Type="http://schemas.openxmlformats.org/officeDocument/2006/relationships/hyperlink" Target="http://www.system.suny.edu/faculty" TargetMode="External"/><Relationship Id="rId4" Type="http://schemas.openxmlformats.org/officeDocument/2006/relationships/hyperlink" Target="http://www.msche.org/documents/CreditHourPolicyRev11201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mailto:GSAprog@albany.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gsainclusion@albany.edu"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www.albany.edu/undergraduateeducation/files/2016CampusImpactFormFINALEditable0208.pdf"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55601"/>
            <a:ext cx="6540765" cy="523220"/>
          </a:xfrm>
          <a:prstGeom prst="rect">
            <a:avLst/>
          </a:prstGeom>
          <a:noFill/>
        </p:spPr>
        <p:txBody>
          <a:bodyPr wrap="none" rtlCol="0">
            <a:spAutoFit/>
          </a:bodyPr>
          <a:lstStyle/>
          <a:p>
            <a:r>
              <a:rPr lang="en-US" sz="2800" b="1" dirty="0" smtClean="0">
                <a:solidFill>
                  <a:srgbClr val="0000CC"/>
                </a:solidFill>
                <a:cs typeface="Arial" panose="020B0604020202020204" pitchFamily="34" charset="0"/>
              </a:rPr>
              <a:t>Welcome to the 2015-16 University Senate</a:t>
            </a:r>
            <a:endParaRPr lang="en-US" sz="2800" b="1" dirty="0">
              <a:solidFill>
                <a:srgbClr val="0000CC"/>
              </a:solidFill>
              <a:cs typeface="Arial" panose="020B0604020202020204" pitchFamily="34" charset="0"/>
            </a:endParaRPr>
          </a:p>
        </p:txBody>
      </p:sp>
      <p:sp>
        <p:nvSpPr>
          <p:cNvPr id="5" name="TextBox 4"/>
          <p:cNvSpPr txBox="1"/>
          <p:nvPr/>
        </p:nvSpPr>
        <p:spPr>
          <a:xfrm>
            <a:off x="838200" y="1981200"/>
            <a:ext cx="6875472" cy="4093428"/>
          </a:xfrm>
          <a:prstGeom prst="rect">
            <a:avLst/>
          </a:prstGeom>
          <a:noFill/>
        </p:spPr>
        <p:txBody>
          <a:bodyPr wrap="none" rtlCol="0">
            <a:spAutoFit/>
          </a:bodyPr>
          <a:lstStyle/>
          <a:p>
            <a:r>
              <a:rPr lang="en-US" sz="2000" b="1" dirty="0" smtClean="0">
                <a:solidFill>
                  <a:srgbClr val="0000CC"/>
                </a:solidFill>
                <a:cs typeface="Arial" panose="020B0604020202020204" pitchFamily="34" charset="0"/>
              </a:rPr>
              <a:t>Campus Governance Leaders &amp; Council and Committee Chairs</a:t>
            </a:r>
          </a:p>
          <a:p>
            <a:pPr marL="342900" indent="-342900">
              <a:buFont typeface="Arial"/>
              <a:buChar char="•"/>
            </a:pPr>
            <a:r>
              <a:rPr lang="en-US" sz="2000" dirty="0" smtClean="0">
                <a:solidFill>
                  <a:srgbClr val="0000CC"/>
                </a:solidFill>
                <a:cs typeface="Arial" panose="020B0604020202020204" pitchFamily="34" charset="0"/>
              </a:rPr>
              <a:t>Please sign in</a:t>
            </a:r>
          </a:p>
          <a:p>
            <a:pPr marL="342900" indent="-342900">
              <a:buFont typeface="Arial"/>
              <a:buChar char="•"/>
            </a:pPr>
            <a:r>
              <a:rPr lang="en-US" sz="2000" dirty="0" smtClean="0">
                <a:solidFill>
                  <a:srgbClr val="0000CC"/>
                </a:solidFill>
                <a:cs typeface="Arial" panose="020B0604020202020204" pitchFamily="34" charset="0"/>
              </a:rPr>
              <a:t>Pick up your assigned </a:t>
            </a:r>
            <a:r>
              <a:rPr lang="en-US" sz="2000" dirty="0" err="1" smtClean="0">
                <a:solidFill>
                  <a:srgbClr val="0000CC"/>
                </a:solidFill>
                <a:cs typeface="Arial" panose="020B0604020202020204" pitchFamily="34" charset="0"/>
              </a:rPr>
              <a:t>iClicker</a:t>
            </a:r>
            <a:r>
              <a:rPr lang="en-US" sz="2000" dirty="0" smtClean="0">
                <a:solidFill>
                  <a:srgbClr val="0000CC"/>
                </a:solidFill>
                <a:cs typeface="Arial" panose="020B0604020202020204" pitchFamily="34" charset="0"/>
              </a:rPr>
              <a:t> </a:t>
            </a:r>
          </a:p>
          <a:p>
            <a:pPr marL="342900" indent="-342900">
              <a:buFont typeface="Arial"/>
              <a:buChar char="•"/>
            </a:pPr>
            <a:r>
              <a:rPr lang="en-US" sz="2000" dirty="0" smtClean="0">
                <a:solidFill>
                  <a:srgbClr val="0000CC"/>
                </a:solidFill>
                <a:cs typeface="Arial" panose="020B0604020202020204" pitchFamily="34" charset="0"/>
              </a:rPr>
              <a:t>Take a seat in the front</a:t>
            </a:r>
            <a:br>
              <a:rPr lang="en-US" sz="2000" dirty="0" smtClean="0">
                <a:solidFill>
                  <a:srgbClr val="0000CC"/>
                </a:solidFill>
                <a:cs typeface="Arial" panose="020B0604020202020204" pitchFamily="34" charset="0"/>
              </a:rPr>
            </a:br>
            <a:endParaRPr lang="en-US" sz="2000" dirty="0" smtClean="0">
              <a:solidFill>
                <a:srgbClr val="0000CC"/>
              </a:solidFill>
              <a:cs typeface="Arial" panose="020B0604020202020204" pitchFamily="34" charset="0"/>
            </a:endParaRPr>
          </a:p>
          <a:p>
            <a:r>
              <a:rPr lang="en-US" sz="2000" b="1" dirty="0">
                <a:solidFill>
                  <a:srgbClr val="0000CC"/>
                </a:solidFill>
                <a:cs typeface="Arial" panose="020B0604020202020204" pitchFamily="34" charset="0"/>
              </a:rPr>
              <a:t>Senators:</a:t>
            </a:r>
          </a:p>
          <a:p>
            <a:pPr marL="285750" indent="-285750">
              <a:buFont typeface="Arial" panose="020B0604020202020204" pitchFamily="34" charset="0"/>
              <a:buChar char="•"/>
            </a:pPr>
            <a:r>
              <a:rPr lang="en-US" sz="2000" dirty="0">
                <a:solidFill>
                  <a:srgbClr val="0000CC"/>
                </a:solidFill>
                <a:cs typeface="Arial" panose="020B0604020202020204" pitchFamily="34" charset="0"/>
              </a:rPr>
              <a:t>Please sign in</a:t>
            </a:r>
          </a:p>
          <a:p>
            <a:pPr marL="285750" indent="-285750">
              <a:buFont typeface="Arial" panose="020B0604020202020204" pitchFamily="34" charset="0"/>
              <a:buChar char="•"/>
            </a:pPr>
            <a:r>
              <a:rPr lang="en-US" sz="2000" dirty="0">
                <a:solidFill>
                  <a:srgbClr val="0000CC"/>
                </a:solidFill>
                <a:cs typeface="Arial" panose="020B0604020202020204" pitchFamily="34" charset="0"/>
              </a:rPr>
              <a:t>Pick up your assigned </a:t>
            </a:r>
            <a:r>
              <a:rPr lang="en-US" sz="2000" dirty="0" err="1">
                <a:solidFill>
                  <a:srgbClr val="0000CC"/>
                </a:solidFill>
                <a:cs typeface="Arial" panose="020B0604020202020204" pitchFamily="34" charset="0"/>
              </a:rPr>
              <a:t>iClicker</a:t>
            </a:r>
            <a:endParaRPr lang="en-US" sz="2000" dirty="0">
              <a:solidFill>
                <a:srgbClr val="0000CC"/>
              </a:solidFill>
              <a:cs typeface="Arial" panose="020B0604020202020204" pitchFamily="34" charset="0"/>
            </a:endParaRPr>
          </a:p>
          <a:p>
            <a:pPr marL="285750" indent="-285750">
              <a:buFont typeface="Arial" panose="020B0604020202020204" pitchFamily="34" charset="0"/>
              <a:buChar char="•"/>
            </a:pPr>
            <a:r>
              <a:rPr lang="en-US" sz="2000" dirty="0">
                <a:solidFill>
                  <a:srgbClr val="0000CC"/>
                </a:solidFill>
                <a:cs typeface="Arial" panose="020B0604020202020204" pitchFamily="34" charset="0"/>
              </a:rPr>
              <a:t>Take a seat in the chairs angled toward the </a:t>
            </a:r>
            <a:r>
              <a:rPr lang="en-US" sz="2000" dirty="0" smtClean="0">
                <a:solidFill>
                  <a:srgbClr val="0000CC"/>
                </a:solidFill>
                <a:cs typeface="Arial" panose="020B0604020202020204" pitchFamily="34" charset="0"/>
              </a:rPr>
              <a:t>center</a:t>
            </a:r>
          </a:p>
          <a:p>
            <a:endParaRPr lang="en-US" sz="2000" dirty="0" smtClean="0">
              <a:solidFill>
                <a:srgbClr val="0000CC"/>
              </a:solidFill>
              <a:cs typeface="Arial" panose="020B0604020202020204" pitchFamily="34" charset="0"/>
            </a:endParaRPr>
          </a:p>
          <a:p>
            <a:r>
              <a:rPr lang="en-US" sz="2000" b="1" dirty="0" smtClean="0">
                <a:solidFill>
                  <a:srgbClr val="0000CC"/>
                </a:solidFill>
                <a:cs typeface="Arial" panose="020B0604020202020204" pitchFamily="34" charset="0"/>
              </a:rPr>
              <a:t>Guests:</a:t>
            </a:r>
          </a:p>
          <a:p>
            <a:pPr marL="285750" indent="-285750">
              <a:buFont typeface="Arial" panose="020B0604020202020204" pitchFamily="34" charset="0"/>
              <a:buChar char="•"/>
            </a:pPr>
            <a:r>
              <a:rPr lang="en-US" sz="2000" dirty="0" smtClean="0">
                <a:solidFill>
                  <a:srgbClr val="0000CC"/>
                </a:solidFill>
                <a:cs typeface="Arial" panose="020B0604020202020204" pitchFamily="34" charset="0"/>
              </a:rPr>
              <a:t>please sign in</a:t>
            </a:r>
          </a:p>
          <a:p>
            <a:pPr marL="285750" indent="-285750">
              <a:buFont typeface="Arial" panose="020B0604020202020204" pitchFamily="34" charset="0"/>
              <a:buChar char="•"/>
            </a:pPr>
            <a:r>
              <a:rPr lang="en-US" sz="2000" dirty="0" smtClean="0">
                <a:solidFill>
                  <a:srgbClr val="0000CC"/>
                </a:solidFill>
                <a:cs typeface="Arial" panose="020B0604020202020204" pitchFamily="34" charset="0"/>
              </a:rPr>
              <a:t>take a seat in the </a:t>
            </a:r>
            <a:r>
              <a:rPr lang="en-US" sz="2000" smtClean="0">
                <a:solidFill>
                  <a:srgbClr val="0000CC"/>
                </a:solidFill>
                <a:cs typeface="Arial" panose="020B0604020202020204" pitchFamily="34" charset="0"/>
              </a:rPr>
              <a:t>chairs on side of </a:t>
            </a:r>
            <a:r>
              <a:rPr lang="en-US" sz="2000" dirty="0" smtClean="0">
                <a:solidFill>
                  <a:srgbClr val="0000CC"/>
                </a:solidFill>
                <a:cs typeface="Arial" panose="020B0604020202020204" pitchFamily="34" charset="0"/>
              </a:rPr>
              <a:t>the room</a:t>
            </a:r>
            <a:endParaRPr lang="en-US" sz="2000" dirty="0">
              <a:solidFill>
                <a:srgbClr val="0000CC"/>
              </a:solidFill>
              <a:cs typeface="Arial" panose="020B0604020202020204" pitchFamily="34" charset="0"/>
            </a:endParaRPr>
          </a:p>
        </p:txBody>
      </p:sp>
      <p:sp>
        <p:nvSpPr>
          <p:cNvPr id="7" name="TextBox 6"/>
          <p:cNvSpPr txBox="1"/>
          <p:nvPr/>
        </p:nvSpPr>
        <p:spPr>
          <a:xfrm>
            <a:off x="2819400" y="1066800"/>
            <a:ext cx="2787943" cy="369332"/>
          </a:xfrm>
          <a:prstGeom prst="rect">
            <a:avLst/>
          </a:prstGeom>
          <a:noFill/>
        </p:spPr>
        <p:txBody>
          <a:bodyPr wrap="none" rtlCol="0">
            <a:spAutoFit/>
          </a:bodyPr>
          <a:lstStyle/>
          <a:p>
            <a:r>
              <a:rPr lang="en-US" b="1" dirty="0" smtClean="0">
                <a:solidFill>
                  <a:srgbClr val="0000CC"/>
                </a:solidFill>
              </a:rPr>
              <a:t>Thank you for your service!</a:t>
            </a:r>
            <a:endParaRPr lang="en-US" b="1" dirty="0">
              <a:solidFill>
                <a:srgbClr val="0000CC"/>
              </a:solidFill>
            </a:endParaRPr>
          </a:p>
        </p:txBody>
      </p:sp>
    </p:spTree>
    <p:extLst>
      <p:ext uri="{BB962C8B-B14F-4D97-AF65-F5344CB8AC3E}">
        <p14:creationId xmlns:p14="http://schemas.microsoft.com/office/powerpoint/2010/main" val="3546985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marL="0" indent="0">
              <a:buNone/>
            </a:pPr>
            <a:r>
              <a:rPr lang="en-US" sz="1800" b="1">
                <a:solidFill>
                  <a:srgbClr val="0000CC"/>
                </a:solidFill>
              </a:rPr>
              <a:t>Applied Learning (coops, internships, service learning, etc).</a:t>
            </a:r>
            <a:r>
              <a:rPr lang="en-US" sz="1800">
                <a:solidFill>
                  <a:srgbClr val="0000CC"/>
                </a:solidFill>
              </a:rPr>
              <a:t> As you recall, the previous budget required SUNY to examine whether it should require an applied learning (AL) course for all degrees, but left the final decision up to each campus. The timeline requires reporting first by Feb 15 on all existing AL courses. The next installment (due April 15) covers further data collection, and campus initiatives for faculty engagement, and student engagement, and requires campus governance sign off on the document. These campus reports will then be put together by the Applied Learning Steering Committee (ALSC) for the overall SUNY plan that goes to the SUNY Board of Trustees at their meeting in June.  The ALSC consists of the SUNY Provost, Presidents of the UFS (SUNY Senate) and FCCC (Comm. College Council), selected Distinguished Professors and several others from SUNY Central. They will also formulate the guidelines for the final campus decisions and reports (which are due May 1, 2017). There will also be a SUNY-wide conference on applied learning in October of this year. </a:t>
            </a:r>
          </a:p>
          <a:p>
            <a:pPr marL="0" indent="0">
              <a:buNone/>
            </a:pPr>
            <a:r>
              <a:rPr lang="en-US" sz="1800">
                <a:solidFill>
                  <a:srgbClr val="0000CC"/>
                </a:solidFill>
              </a:rPr>
              <a:t>	</a:t>
            </a:r>
            <a:r>
              <a:rPr lang="en-US" sz="1800" smtClean="0">
                <a:solidFill>
                  <a:srgbClr val="0000CC"/>
                </a:solidFill>
              </a:rPr>
              <a:t>We </a:t>
            </a:r>
            <a:r>
              <a:rPr lang="en-US" sz="1800">
                <a:solidFill>
                  <a:srgbClr val="0000CC"/>
                </a:solidFill>
              </a:rPr>
              <a:t>had reports from Stony Brook detailing their efforts to group AL into 4 categories</a:t>
            </a:r>
            <a:r>
              <a:rPr lang="en-US" sz="1800" smtClean="0">
                <a:solidFill>
                  <a:srgbClr val="0000CC"/>
                </a:solidFill>
              </a:rPr>
              <a:t>:</a:t>
            </a:r>
          </a:p>
          <a:p>
            <a:pPr marL="0" indent="0">
              <a:buNone/>
            </a:pPr>
            <a:endParaRPr lang="en-US" sz="1800">
              <a:solidFill>
                <a:srgbClr val="0000CC"/>
              </a:solidFill>
            </a:endParaRPr>
          </a:p>
          <a:p>
            <a:pPr marL="0" indent="0">
              <a:buNone/>
            </a:pPr>
            <a:r>
              <a:rPr lang="en-US" sz="1800">
                <a:solidFill>
                  <a:srgbClr val="0000CC"/>
                </a:solidFill>
              </a:rPr>
              <a:t>EXP+ Experiential learning—service learning, now being implemented, and three others in planning HFA+ Humanities and Fine Arts, SBS+ Social and Behavioral Science, and STEM+. Oneonta reported on its efforts to shape the AL courses with the preparation of students, contracts outlining expectations and rubrics beforehand and reflections-type of essays required after completion. They feel that AL will enhance learning, encourage academic excellence and diversity, and could be used to attract better students. In addition, SUNY Central is developing software called “Internshop” that would seek to match employers with interns.</a:t>
            </a:r>
          </a:p>
          <a:p>
            <a:pPr marL="0" indent="0">
              <a:buNone/>
            </a:pPr>
            <a:endParaRPr lang="en-US"/>
          </a:p>
        </p:txBody>
      </p:sp>
    </p:spTree>
    <p:extLst>
      <p:ext uri="{BB962C8B-B14F-4D97-AF65-F5344CB8AC3E}">
        <p14:creationId xmlns:p14="http://schemas.microsoft.com/office/powerpoint/2010/main" val="3067032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a:bodyPr>
          <a:lstStyle/>
          <a:p>
            <a:pPr marL="0" indent="0">
              <a:buNone/>
            </a:pPr>
            <a:r>
              <a:rPr lang="en-US" sz="1800">
                <a:solidFill>
                  <a:srgbClr val="0000CC"/>
                </a:solidFill>
              </a:rPr>
              <a:t>The UFS has been very strongly involved in shaping AL because it involves a change in curriculum which is the primary responsibility of the faculty as stated in the official policies of the SUNY Board of Trustees, and thus an AL mandate should not just be imposed from above. As a result of UFS and FCCC Presidents’ lobbying last year, the AL initiative was changed from a legislative mandate to a local choice of each campus.  AL courses furnish great opportunities for students, but require considerable work and faculty support. Because of this, last April the UFS passed a resolution setting five guiding principles for AL courses. </a:t>
            </a:r>
          </a:p>
          <a:p>
            <a:pPr lvl="0"/>
            <a:r>
              <a:rPr lang="en-US" sz="1800">
                <a:solidFill>
                  <a:srgbClr val="0000CC"/>
                </a:solidFill>
              </a:rPr>
              <a:t>AL courses should be the responsibility of qualified faculty members of the departments within the relevant disciplines.</a:t>
            </a:r>
          </a:p>
          <a:p>
            <a:pPr lvl="0"/>
            <a:r>
              <a:rPr lang="en-US" sz="1800">
                <a:solidFill>
                  <a:srgbClr val="0000CC"/>
                </a:solidFill>
              </a:rPr>
              <a:t>Specific learning outcomes should be defined by faculty, who would also determine the role that such courses play in the curriculum for each major.</a:t>
            </a:r>
          </a:p>
          <a:p>
            <a:pPr lvl="0"/>
            <a:r>
              <a:rPr lang="en-US" sz="1800">
                <a:solidFill>
                  <a:srgbClr val="0000CC"/>
                </a:solidFill>
              </a:rPr>
              <a:t>AL courses should be delivered with academic rigor and educational effectiveness.</a:t>
            </a:r>
          </a:p>
          <a:p>
            <a:pPr lvl="0"/>
            <a:r>
              <a:rPr lang="en-US" sz="1800">
                <a:solidFill>
                  <a:srgbClr val="0000CC"/>
                </a:solidFill>
              </a:rPr>
              <a:t>Faculty compensation and scheduling should be commensurate with that of other credit-bearing courses.</a:t>
            </a:r>
          </a:p>
          <a:p>
            <a:pPr lvl="0"/>
            <a:r>
              <a:rPr lang="en-US" sz="1800">
                <a:solidFill>
                  <a:srgbClr val="0000CC"/>
                </a:solidFill>
              </a:rPr>
              <a:t>Implementation requires teamwork between faculty and student services personnel (Career Services Office on our campus).</a:t>
            </a:r>
          </a:p>
          <a:p>
            <a:r>
              <a:rPr lang="en-US" sz="1800">
                <a:solidFill>
                  <a:srgbClr val="0000CC"/>
                </a:solidFill>
              </a:rPr>
              <a:t>The final campus plans require approval of Campus Governance Leaders, and we hope that faculty will be fully engaged in this process and decision.</a:t>
            </a:r>
          </a:p>
          <a:p>
            <a:pPr marL="0" indent="0">
              <a:buNone/>
            </a:pPr>
            <a:endParaRPr lang="en-US" sz="1800"/>
          </a:p>
        </p:txBody>
      </p:sp>
    </p:spTree>
    <p:extLst>
      <p:ext uri="{BB962C8B-B14F-4D97-AF65-F5344CB8AC3E}">
        <p14:creationId xmlns:p14="http://schemas.microsoft.com/office/powerpoint/2010/main" val="264816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839200" cy="6477000"/>
          </a:xfrm>
        </p:spPr>
        <p:txBody>
          <a:bodyPr>
            <a:normAutofit fontScale="70000" lnSpcReduction="20000"/>
          </a:bodyPr>
          <a:lstStyle/>
          <a:p>
            <a:r>
              <a:rPr lang="en-US">
                <a:solidFill>
                  <a:srgbClr val="0000CC"/>
                </a:solidFill>
              </a:rPr>
              <a:t>Materials relating to AL can be found at the following places:</a:t>
            </a:r>
          </a:p>
          <a:p>
            <a:r>
              <a:rPr lang="en-US">
                <a:solidFill>
                  <a:srgbClr val="0000CC"/>
                </a:solidFill>
              </a:rPr>
              <a:t>	The SUNY Policy statement may be viewed at</a:t>
            </a:r>
          </a:p>
          <a:p>
            <a:r>
              <a:rPr lang="en-US">
                <a:solidFill>
                  <a:srgbClr val="0000CC"/>
                </a:solidFill>
              </a:rPr>
              <a:t>&lt;</a:t>
            </a:r>
            <a:r>
              <a:rPr lang="en-US" u="sng">
                <a:solidFill>
                  <a:srgbClr val="0000CC"/>
                </a:solidFill>
                <a:hlinkClick r:id="rId2"/>
              </a:rPr>
              <a:t>http://www.suny.edu/sunypp/documents.cfm?doc_id=168</a:t>
            </a:r>
            <a:r>
              <a:rPr lang="en-US">
                <a:solidFill>
                  <a:srgbClr val="0000CC"/>
                </a:solidFill>
              </a:rPr>
              <a:t>&gt;. “When life or work experience is to be credited as a concurrent portion of an academic program design, as in an internship, one semester credit hour will be awarded for each 40-45 clock-hour week of supervised academic activity that provides the learning considered necessary to program study.” </a:t>
            </a:r>
          </a:p>
          <a:p>
            <a:r>
              <a:rPr lang="en-US">
                <a:solidFill>
                  <a:srgbClr val="0000CC"/>
                </a:solidFill>
              </a:rPr>
              <a:t>	MSCHE provides specific guidance regarding internships in its advisory on “Degrees and Credits [Effective June 26, 2009] (</a:t>
            </a:r>
            <a:r>
              <a:rPr lang="en-US" u="sng">
                <a:solidFill>
                  <a:srgbClr val="0000CC"/>
                </a:solidFill>
                <a:hlinkClick r:id="rId3"/>
              </a:rPr>
              <a:t>http://www.msche.org/documents/Degree-and-Credit-Guidelines-062209-FINAL[1].pdf</a:t>
            </a:r>
            <a:r>
              <a:rPr lang="en-US">
                <a:solidFill>
                  <a:srgbClr val="0000CC"/>
                </a:solidFill>
              </a:rPr>
              <a:t>).” The Middle States Commission on Higher Education (MSCHE) expects its institutions to demonstrate the same consistencies.  Recognizing the wide variety of instructional methods, activities, and modes of delivery, it is important for courses to have “sufficient academic rigor, content, and depth” for transferability.  (Credit Hour Policy, Effective August 23, 2012, Rev. October 30, 2012, </a:t>
            </a:r>
          </a:p>
          <a:p>
            <a:r>
              <a:rPr lang="en-US" u="sng">
                <a:solidFill>
                  <a:srgbClr val="0000CC"/>
                </a:solidFill>
                <a:hlinkClick r:id="rId4"/>
              </a:rPr>
              <a:t>http://www.msche.org/documents/CreditHourPolicyRev112012.pdf</a:t>
            </a:r>
            <a:r>
              <a:rPr lang="en-US">
                <a:solidFill>
                  <a:srgbClr val="0000CC"/>
                </a:solidFill>
              </a:rPr>
              <a:t>).</a:t>
            </a:r>
          </a:p>
          <a:p>
            <a:r>
              <a:rPr lang="en-US">
                <a:solidFill>
                  <a:srgbClr val="0000CC"/>
                </a:solidFill>
              </a:rPr>
              <a:t>The UFS report on Service Learning and the UFS report on the SUNY Applied Learning Initiative can be found at: </a:t>
            </a:r>
            <a:r>
              <a:rPr lang="en-US" u="sng">
                <a:solidFill>
                  <a:srgbClr val="0000CC"/>
                </a:solidFill>
                <a:hlinkClick r:id="rId5"/>
              </a:rPr>
              <a:t>www.system.suny.edu/facult</a:t>
            </a:r>
            <a:r>
              <a:rPr lang="en-US">
                <a:solidFill>
                  <a:srgbClr val="0000CC"/>
                </a:solidFill>
              </a:rPr>
              <a:t>ysenate/plenary-meetings/#d.en.26351.</a:t>
            </a:r>
          </a:p>
          <a:p>
            <a:pPr marL="0" indent="0">
              <a:buNone/>
            </a:pPr>
            <a:endParaRPr lang="en-US">
              <a:solidFill>
                <a:srgbClr val="0000CC"/>
              </a:solidFill>
            </a:endParaRPr>
          </a:p>
        </p:txBody>
      </p:sp>
    </p:spTree>
    <p:extLst>
      <p:ext uri="{BB962C8B-B14F-4D97-AF65-F5344CB8AC3E}">
        <p14:creationId xmlns:p14="http://schemas.microsoft.com/office/powerpoint/2010/main" val="4095852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32500" lnSpcReduction="20000"/>
          </a:bodyPr>
          <a:lstStyle/>
          <a:p>
            <a:r>
              <a:rPr lang="en-US" sz="6200" b="1">
                <a:solidFill>
                  <a:srgbClr val="0000CC"/>
                </a:solidFill>
              </a:rPr>
              <a:t>PIP Awards. </a:t>
            </a:r>
            <a:r>
              <a:rPr lang="en-US" sz="6200">
                <a:solidFill>
                  <a:srgbClr val="0000CC"/>
                </a:solidFill>
              </a:rPr>
              <a:t>In recent SUNY announcements, UAlbany was awarded $1.5M for a data collection, intervention and retention program and $0.25M ($1M shared with other University Centers) for a joint data collection initiative. In the next month or so, announcements will be made for the EOP proposals and the capital funds proposals.</a:t>
            </a:r>
          </a:p>
          <a:p>
            <a:pPr marL="0" indent="0">
              <a:buNone/>
            </a:pPr>
            <a:r>
              <a:rPr lang="en-US" sz="6200" b="1">
                <a:solidFill>
                  <a:srgbClr val="0000CC"/>
                </a:solidFill>
              </a:rPr>
              <a:t>	</a:t>
            </a:r>
            <a:endParaRPr lang="en-US" sz="6200">
              <a:solidFill>
                <a:srgbClr val="0000CC"/>
              </a:solidFill>
            </a:endParaRPr>
          </a:p>
          <a:p>
            <a:r>
              <a:rPr lang="en-US" sz="6200" b="1">
                <a:solidFill>
                  <a:srgbClr val="0000CC"/>
                </a:solidFill>
              </a:rPr>
              <a:t>The Provost (Alex Cartwright) also addressed the UFS</a:t>
            </a:r>
            <a:r>
              <a:rPr lang="en-US" sz="6200">
                <a:solidFill>
                  <a:srgbClr val="0000CC"/>
                </a:solidFill>
              </a:rPr>
              <a:t>. He mentioned that the PIP programs of last fall would likely be continued next year, since most of the sources of funding would likely be in the new budget. The metrics of SUNY Excels will continue to gather data on our campuses’ effectiveness. He elaborated on the new PATH program (Predictive Analytics to Transform Higher Ed). This initiative will analyze the data gathered by the four University Centers with the recent $1M shared resource award for this purpose. The goal of 150,000 degrees and certificates is still being proposed, but with a new timeline of 2025/26. It is impossible to do it by 2020, since those students in four year programs would already have to be admitted to SUNY to finish in 2020</a:t>
            </a:r>
            <a:r>
              <a:rPr lang="en-US" sz="6200" smtClean="0">
                <a:solidFill>
                  <a:srgbClr val="0000CC"/>
                </a:solidFill>
              </a:rPr>
              <a:t>.</a:t>
            </a:r>
          </a:p>
          <a:p>
            <a:r>
              <a:rPr lang="en-US" sz="6200" b="1">
                <a:solidFill>
                  <a:srgbClr val="0000CC"/>
                </a:solidFill>
              </a:rPr>
              <a:t>Participation of Faculty Governance in Searches and Presidential Reviews. </a:t>
            </a:r>
            <a:r>
              <a:rPr lang="en-US" sz="6200">
                <a:solidFill>
                  <a:srgbClr val="0000CC"/>
                </a:solidFill>
              </a:rPr>
              <a:t>We asked that the chancellor require that the Campus Governance be allowed to choose the Faculty representatives on search committees for Presidential, provost and dean searches, instead of having administration select the faculty members. She said she would have the Provost look into this. In addition, SUNY Central conducts 360</a:t>
            </a:r>
            <a:r>
              <a:rPr lang="en-US" sz="6200" baseline="30000">
                <a:solidFill>
                  <a:srgbClr val="0000CC"/>
                </a:solidFill>
              </a:rPr>
              <a:t>o</a:t>
            </a:r>
            <a:r>
              <a:rPr lang="en-US" sz="6200">
                <a:solidFill>
                  <a:srgbClr val="0000CC"/>
                </a:solidFill>
              </a:rPr>
              <a:t> Reviews of campus presidents (about 6-7 per year) with inputs from all stakeholders. UFS would like Campus Governance and Student Associations to be allowed to write up their independent assessments, rather than having hand-picked faculty and students produce these documents</a:t>
            </a:r>
            <a:r>
              <a:rPr lang="en-US" sz="6200"/>
              <a:t>.</a:t>
            </a:r>
          </a:p>
          <a:p>
            <a:endParaRPr lang="en-US" sz="6200" smtClean="0"/>
          </a:p>
          <a:p>
            <a:endParaRPr lang="en-US" sz="6200"/>
          </a:p>
          <a:p>
            <a:endParaRPr lang="en-US" sz="6200"/>
          </a:p>
          <a:p>
            <a:endParaRPr lang="en-US"/>
          </a:p>
        </p:txBody>
      </p:sp>
    </p:spTree>
    <p:extLst>
      <p:ext uri="{BB962C8B-B14F-4D97-AF65-F5344CB8AC3E}">
        <p14:creationId xmlns:p14="http://schemas.microsoft.com/office/powerpoint/2010/main" val="4094949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248400"/>
          </a:xfrm>
        </p:spPr>
        <p:txBody>
          <a:bodyPr>
            <a:normAutofit fontScale="70000" lnSpcReduction="20000"/>
          </a:bodyPr>
          <a:lstStyle/>
          <a:p>
            <a:r>
              <a:rPr lang="en-US" b="1">
                <a:solidFill>
                  <a:srgbClr val="0000CC"/>
                </a:solidFill>
              </a:rPr>
              <a:t>Coming Events.</a:t>
            </a:r>
            <a:r>
              <a:rPr lang="en-US">
                <a:solidFill>
                  <a:srgbClr val="0000CC"/>
                </a:solidFill>
              </a:rPr>
              <a:t> There will be two opportunities for Undergraduates to present posters of their research this year. These occur at the Legislative Office Building in downtown Albany on Feb 24</a:t>
            </a:r>
            <a:r>
              <a:rPr lang="en-US" baseline="30000">
                <a:solidFill>
                  <a:srgbClr val="0000CC"/>
                </a:solidFill>
              </a:rPr>
              <a:t>th</a:t>
            </a:r>
            <a:r>
              <a:rPr lang="en-US">
                <a:solidFill>
                  <a:srgbClr val="0000CC"/>
                </a:solidFill>
              </a:rPr>
              <a:t> (for legislators), and on April 15 in Cobleskill at the Undergraduate Research Conference. There was some talk of combining these two in the future.</a:t>
            </a:r>
          </a:p>
          <a:p>
            <a:endParaRPr lang="en-US">
              <a:solidFill>
                <a:srgbClr val="0000CC"/>
              </a:solidFill>
            </a:endParaRPr>
          </a:p>
          <a:p>
            <a:r>
              <a:rPr lang="en-US" b="1">
                <a:solidFill>
                  <a:srgbClr val="0000CC"/>
                </a:solidFill>
              </a:rPr>
              <a:t>There were two resolution passed at the UFS Plenary on the topic of Diversity and Gender Inclusiveness</a:t>
            </a:r>
            <a:r>
              <a:rPr lang="en-US" b="1" smtClean="0">
                <a:solidFill>
                  <a:srgbClr val="0000CC"/>
                </a:solidFill>
              </a:rPr>
              <a:t>.</a:t>
            </a:r>
          </a:p>
          <a:p>
            <a:pPr marL="0" indent="0">
              <a:buNone/>
            </a:pPr>
            <a:endParaRPr lang="en-US">
              <a:solidFill>
                <a:srgbClr val="0000CC"/>
              </a:solidFill>
            </a:endParaRPr>
          </a:p>
          <a:p>
            <a:r>
              <a:rPr lang="en-US">
                <a:solidFill>
                  <a:srgbClr val="0000CC"/>
                </a:solidFill>
              </a:rPr>
              <a:t>The first asks that Campus Administrators ensure that at least one rest room per building be gender neutral: that is-- not labeled Men’s Restroom or Women’s Restroom, but just Restroom. Likewise for locker room facilities. </a:t>
            </a:r>
            <a:endParaRPr lang="en-US" smtClean="0">
              <a:solidFill>
                <a:srgbClr val="0000CC"/>
              </a:solidFill>
            </a:endParaRPr>
          </a:p>
          <a:p>
            <a:endParaRPr lang="en-US">
              <a:solidFill>
                <a:srgbClr val="0000CC"/>
              </a:solidFill>
            </a:endParaRPr>
          </a:p>
          <a:p>
            <a:r>
              <a:rPr lang="en-US">
                <a:solidFill>
                  <a:srgbClr val="0000CC"/>
                </a:solidFill>
              </a:rPr>
              <a:t>The second asks that students be allowed to use a “preferred name” separate from their legal name for non-legally binding purposes, such as campus ID or class lists, and to be allowed to list a different “preferred” gender.  </a:t>
            </a:r>
            <a:r>
              <a:rPr lang="en-US" baseline="30000">
                <a:solidFill>
                  <a:srgbClr val="0000CC"/>
                </a:solidFill>
              </a:rPr>
              <a:t> </a:t>
            </a:r>
            <a:endParaRPr lang="en-US">
              <a:solidFill>
                <a:srgbClr val="0000CC"/>
              </a:solidFill>
            </a:endParaRPr>
          </a:p>
          <a:p>
            <a:endParaRPr lang="en-US">
              <a:solidFill>
                <a:srgbClr val="0000CC"/>
              </a:solidFill>
            </a:endParaRPr>
          </a:p>
        </p:txBody>
      </p:sp>
    </p:spTree>
    <p:extLst>
      <p:ext uri="{BB962C8B-B14F-4D97-AF65-F5344CB8AC3E}">
        <p14:creationId xmlns:p14="http://schemas.microsoft.com/office/powerpoint/2010/main" val="2805633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153400" cy="369332"/>
          </a:xfrm>
          <a:prstGeom prst="rect">
            <a:avLst/>
          </a:prstGeom>
          <a:noFill/>
        </p:spPr>
        <p:txBody>
          <a:bodyPr wrap="square" rtlCol="0">
            <a:spAutoFit/>
          </a:bodyPr>
          <a:lstStyle/>
          <a:p>
            <a:r>
              <a:rPr lang="en-US" b="1" smtClean="0">
                <a:solidFill>
                  <a:srgbClr val="0000CC"/>
                </a:solidFill>
              </a:rPr>
              <a:t>Graduate Student Association Report --</a:t>
            </a:r>
            <a:r>
              <a:rPr lang="en-US" smtClean="0">
                <a:solidFill>
                  <a:srgbClr val="0000CC"/>
                </a:solidFill>
              </a:rPr>
              <a:t>Katherine </a:t>
            </a:r>
            <a:r>
              <a:rPr lang="en-US">
                <a:solidFill>
                  <a:srgbClr val="0000CC"/>
                </a:solidFill>
              </a:rPr>
              <a:t>Slye, GSA </a:t>
            </a:r>
            <a:r>
              <a:rPr lang="en-US" smtClean="0">
                <a:solidFill>
                  <a:srgbClr val="0000CC"/>
                </a:solidFill>
              </a:rPr>
              <a:t>President  ( 1 of 6) </a:t>
            </a:r>
            <a:endParaRPr lang="en-US" sz="1600" dirty="0" smtClean="0">
              <a:solidFill>
                <a:srgbClr val="0000CC"/>
              </a:solidFill>
            </a:endParaRPr>
          </a:p>
        </p:txBody>
      </p:sp>
      <p:sp>
        <p:nvSpPr>
          <p:cNvPr id="2" name="Rectangle 1"/>
          <p:cNvSpPr/>
          <p:nvPr/>
        </p:nvSpPr>
        <p:spPr>
          <a:xfrm>
            <a:off x="457200" y="612845"/>
            <a:ext cx="8458200" cy="6186309"/>
          </a:xfrm>
          <a:prstGeom prst="rect">
            <a:avLst/>
          </a:prstGeom>
        </p:spPr>
        <p:txBody>
          <a:bodyPr wrap="square">
            <a:spAutoFit/>
          </a:bodyPr>
          <a:lstStyle/>
          <a:p>
            <a:r>
              <a:rPr lang="en-US">
                <a:solidFill>
                  <a:srgbClr val="0000CC"/>
                </a:solidFill>
              </a:rPr>
              <a:t>Article 2, Section 8 of the Faculty Bylaws indicate - that the Governance Council may declare vacant a seat if a Senator misses 4 Senate meetings in one academic year. </a:t>
            </a:r>
          </a:p>
          <a:p>
            <a:r>
              <a:rPr lang="en-US">
                <a:solidFill>
                  <a:srgbClr val="0000CC"/>
                </a:solidFill>
              </a:rPr>
              <a:t>Senate Charter sections VIII.6.1 and X.1.5.3 indicate that anyone missing more than 4 consecutive council or committee meetings for the University Senate shall be replaced by a council or committee. </a:t>
            </a:r>
            <a:endParaRPr lang="en-US" smtClean="0">
              <a:solidFill>
                <a:srgbClr val="0000CC"/>
              </a:solidFill>
            </a:endParaRPr>
          </a:p>
          <a:p>
            <a:endParaRPr lang="en-US">
              <a:solidFill>
                <a:srgbClr val="0000CC"/>
              </a:solidFill>
            </a:endParaRPr>
          </a:p>
          <a:p>
            <a:r>
              <a:rPr lang="en-US">
                <a:solidFill>
                  <a:srgbClr val="0000CC"/>
                </a:solidFill>
              </a:rPr>
              <a:t>The Graduate Student Association does not have such specific parameters for determining whether a Senator seat can be declared vacant. Former Senator Tiffany Charles has brought this issue to light by missing, coming late to, and leaving exceedingly early from most Senate meetings last semester. She did attend council meetings, reported on some of them, but missed several of our team meetings (GSA equivalent of an SEC with the reps from each council reporting to each other). </a:t>
            </a:r>
            <a:endParaRPr lang="en-US" smtClean="0">
              <a:solidFill>
                <a:srgbClr val="0000CC"/>
              </a:solidFill>
            </a:endParaRPr>
          </a:p>
          <a:p>
            <a:endParaRPr lang="en-US">
              <a:solidFill>
                <a:srgbClr val="0000CC"/>
              </a:solidFill>
            </a:endParaRPr>
          </a:p>
          <a:p>
            <a:r>
              <a:rPr lang="en-US" smtClean="0">
                <a:solidFill>
                  <a:srgbClr val="0000CC"/>
                </a:solidFill>
              </a:rPr>
              <a:t>The </a:t>
            </a:r>
            <a:r>
              <a:rPr lang="en-US">
                <a:solidFill>
                  <a:srgbClr val="0000CC"/>
                </a:solidFill>
              </a:rPr>
              <a:t>GSA holds a high standard for its Senators because we take very seriously our representation in the University Senate and other governance structures. We also provide small stipends for these Senators through student fees. The degree of Ms. Charles' absenteeism last semester led several members of the Senate team to recommend that I as the new President request her resignation. She was not relieved from her position, she was not fired. The last communication received by the GSA President's email from Ms. Charles was on November 4, 2015 and the email I sent on December 8th asking for her resignation was never responded to. Her last communication with our Lead Senator was on October 26, 2015. After several weeks </a:t>
            </a:r>
            <a:r>
              <a:rPr lang="en-US" smtClean="0">
                <a:solidFill>
                  <a:srgbClr val="0000CC"/>
                </a:solidFill>
              </a:rPr>
              <a:t>of</a:t>
            </a:r>
            <a:endParaRPr lang="en-US">
              <a:solidFill>
                <a:srgbClr val="0000CC"/>
              </a:solidFill>
            </a:endParaRPr>
          </a:p>
        </p:txBody>
      </p:sp>
    </p:spTree>
    <p:extLst>
      <p:ext uri="{BB962C8B-B14F-4D97-AF65-F5344CB8AC3E}">
        <p14:creationId xmlns:p14="http://schemas.microsoft.com/office/powerpoint/2010/main" val="1859658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153400" cy="369332"/>
          </a:xfrm>
          <a:prstGeom prst="rect">
            <a:avLst/>
          </a:prstGeom>
          <a:noFill/>
        </p:spPr>
        <p:txBody>
          <a:bodyPr wrap="square" rtlCol="0">
            <a:spAutoFit/>
          </a:bodyPr>
          <a:lstStyle/>
          <a:p>
            <a:r>
              <a:rPr lang="en-US" b="1" smtClean="0">
                <a:solidFill>
                  <a:srgbClr val="0000CC"/>
                </a:solidFill>
              </a:rPr>
              <a:t>Graduate Student Association Report --</a:t>
            </a:r>
            <a:r>
              <a:rPr lang="en-US" smtClean="0">
                <a:solidFill>
                  <a:srgbClr val="0000CC"/>
                </a:solidFill>
              </a:rPr>
              <a:t>Katherine </a:t>
            </a:r>
            <a:r>
              <a:rPr lang="en-US">
                <a:solidFill>
                  <a:srgbClr val="0000CC"/>
                </a:solidFill>
              </a:rPr>
              <a:t>Slye, GSA </a:t>
            </a:r>
            <a:r>
              <a:rPr lang="en-US" smtClean="0">
                <a:solidFill>
                  <a:srgbClr val="0000CC"/>
                </a:solidFill>
              </a:rPr>
              <a:t>President (2 of 6)</a:t>
            </a:r>
            <a:endParaRPr lang="en-US" sz="1600" dirty="0" smtClean="0">
              <a:solidFill>
                <a:srgbClr val="0000CC"/>
              </a:solidFill>
            </a:endParaRPr>
          </a:p>
        </p:txBody>
      </p:sp>
      <p:sp>
        <p:nvSpPr>
          <p:cNvPr id="3" name="Rectangle 2"/>
          <p:cNvSpPr/>
          <p:nvPr/>
        </p:nvSpPr>
        <p:spPr>
          <a:xfrm>
            <a:off x="76200" y="762000"/>
            <a:ext cx="8991600" cy="338554"/>
          </a:xfrm>
          <a:prstGeom prst="rect">
            <a:avLst/>
          </a:prstGeom>
        </p:spPr>
        <p:txBody>
          <a:bodyPr wrap="square">
            <a:spAutoFit/>
          </a:bodyPr>
          <a:lstStyle/>
          <a:p>
            <a:endParaRPr lang="en-US" sz="1600">
              <a:solidFill>
                <a:srgbClr val="0000CC"/>
              </a:solidFill>
            </a:endParaRPr>
          </a:p>
        </p:txBody>
      </p:sp>
      <p:sp>
        <p:nvSpPr>
          <p:cNvPr id="4" name="Rectangle 3"/>
          <p:cNvSpPr/>
          <p:nvPr/>
        </p:nvSpPr>
        <p:spPr>
          <a:xfrm>
            <a:off x="304800" y="762000"/>
            <a:ext cx="8382000" cy="5909310"/>
          </a:xfrm>
          <a:prstGeom prst="rect">
            <a:avLst/>
          </a:prstGeom>
        </p:spPr>
        <p:txBody>
          <a:bodyPr wrap="square">
            <a:spAutoFit/>
          </a:bodyPr>
          <a:lstStyle/>
          <a:p>
            <a:r>
              <a:rPr lang="en-US">
                <a:solidFill>
                  <a:srgbClr val="0000CC"/>
                </a:solidFill>
              </a:rPr>
              <a:t>no response we put out a call for a new Senator on our listserv, which Ms. Charles should be receiving. I still heard nothing from her. </a:t>
            </a:r>
            <a:endParaRPr lang="en-US" smtClean="0">
              <a:solidFill>
                <a:srgbClr val="0000CC"/>
              </a:solidFill>
            </a:endParaRPr>
          </a:p>
          <a:p>
            <a:endParaRPr lang="en-US">
              <a:solidFill>
                <a:srgbClr val="0000CC"/>
              </a:solidFill>
            </a:endParaRPr>
          </a:p>
          <a:p>
            <a:r>
              <a:rPr lang="en-US">
                <a:solidFill>
                  <a:srgbClr val="0000CC"/>
                </a:solidFill>
              </a:rPr>
              <a:t>A new Senator was selected and put on our GSA Assembly agenda as a replacement appointment for our Assembly to confirm. Two days before the Assembly meeting at which the new Senator was to be confirmed we received notice from our Judicial Board that Ms. Charles sent them a message saying she had not resigned. At the meeting two days later I told the Assembly the exact timeline shared here. I indicated to them that Ms. Charles told another branch of our student government that she had not resigned but that the team of Senators had received no communications regarding this.  The Assembly made the decision that after nearly 8 weeks of no communications with the rest of the Senate team and with only a message being sent to our Judicial Board that they wished to appoint the replacement rather than take the chance of allowing Ms. Charles to continue. </a:t>
            </a:r>
            <a:endParaRPr lang="en-US" smtClean="0">
              <a:solidFill>
                <a:srgbClr val="0000CC"/>
              </a:solidFill>
            </a:endParaRPr>
          </a:p>
          <a:p>
            <a:endParaRPr lang="en-US">
              <a:solidFill>
                <a:srgbClr val="0000CC"/>
              </a:solidFill>
            </a:endParaRPr>
          </a:p>
          <a:p>
            <a:r>
              <a:rPr lang="en-US">
                <a:solidFill>
                  <a:srgbClr val="0000CC"/>
                </a:solidFill>
              </a:rPr>
              <a:t>As some of your know, Ms. Charles came to the GAC meeting the following Monday after the Assembly voted to fill her seat, which they determined to be vacant. Then she came to the Senate meeting questioning her replacement, clearly not understanding that the body that is in charge of her appointment is our GSA Assembly. This power of appointing our own representatives is given to us by the Faculty Bylaws. </a:t>
            </a:r>
          </a:p>
          <a:p>
            <a:endParaRPr lang="en-US">
              <a:solidFill>
                <a:srgbClr val="0000CC"/>
              </a:solidFill>
            </a:endParaRPr>
          </a:p>
        </p:txBody>
      </p:sp>
    </p:spTree>
    <p:extLst>
      <p:ext uri="{BB962C8B-B14F-4D97-AF65-F5344CB8AC3E}">
        <p14:creationId xmlns:p14="http://schemas.microsoft.com/office/powerpoint/2010/main" val="1139972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153400" cy="369332"/>
          </a:xfrm>
          <a:prstGeom prst="rect">
            <a:avLst/>
          </a:prstGeom>
          <a:noFill/>
        </p:spPr>
        <p:txBody>
          <a:bodyPr wrap="square" rtlCol="0">
            <a:spAutoFit/>
          </a:bodyPr>
          <a:lstStyle/>
          <a:p>
            <a:r>
              <a:rPr lang="en-US" b="1" smtClean="0">
                <a:solidFill>
                  <a:srgbClr val="0000CC"/>
                </a:solidFill>
              </a:rPr>
              <a:t>Graduate Student Association Report --</a:t>
            </a:r>
            <a:r>
              <a:rPr lang="en-US" smtClean="0">
                <a:solidFill>
                  <a:srgbClr val="0000CC"/>
                </a:solidFill>
              </a:rPr>
              <a:t>Katherine </a:t>
            </a:r>
            <a:r>
              <a:rPr lang="en-US">
                <a:solidFill>
                  <a:srgbClr val="0000CC"/>
                </a:solidFill>
              </a:rPr>
              <a:t>Slye, GSA </a:t>
            </a:r>
            <a:r>
              <a:rPr lang="en-US" smtClean="0">
                <a:solidFill>
                  <a:srgbClr val="0000CC"/>
                </a:solidFill>
              </a:rPr>
              <a:t>President (3 of 6)</a:t>
            </a:r>
            <a:endParaRPr lang="en-US" sz="1600" dirty="0" smtClean="0">
              <a:solidFill>
                <a:srgbClr val="0000CC"/>
              </a:solidFill>
            </a:endParaRPr>
          </a:p>
        </p:txBody>
      </p:sp>
      <p:sp>
        <p:nvSpPr>
          <p:cNvPr id="2" name="Rectangle 1"/>
          <p:cNvSpPr/>
          <p:nvPr/>
        </p:nvSpPr>
        <p:spPr>
          <a:xfrm>
            <a:off x="304800" y="685800"/>
            <a:ext cx="8229600" cy="6186309"/>
          </a:xfrm>
          <a:prstGeom prst="rect">
            <a:avLst/>
          </a:prstGeom>
        </p:spPr>
        <p:txBody>
          <a:bodyPr wrap="square">
            <a:spAutoFit/>
          </a:bodyPr>
          <a:lstStyle/>
          <a:p>
            <a:r>
              <a:rPr lang="en-US">
                <a:solidFill>
                  <a:srgbClr val="0000CC"/>
                </a:solidFill>
              </a:rPr>
              <a:t>Subsequent to Ms. Charles appearance at the Senate meeting the Judicial Board of our organization issued a judicial review ruling indicating that missing Senate meetings is not a clearly outlined as a responsibility of our Senators and has called into question whether her absenteeism can be considered a vacancy by our Assembly. The Assembly Speaker is currently preparing an appeal to this ruling on the grounds that the Assembly needs to have the power to declare vacancy otherwise officers and representatives can evade removal by simply refusing to respond to communications. </a:t>
            </a:r>
          </a:p>
          <a:p>
            <a:r>
              <a:rPr lang="en-US">
                <a:solidFill>
                  <a:srgbClr val="0000CC"/>
                </a:solidFill>
              </a:rPr>
              <a:t>While this issue has brought to light unfortunate oversights in our governing documents, we are proud to say that our internal processes are functioning very well to resolve the issue and in very productive ways. This process has resulted in helpful bylaw amendments to clarify and refine our governing documents. There is an important dialogue going on about balance of powers and reasonable expectations of our officers and representatives. Overall, we believe the handling of this conflict exemplifies how far the GSA has come in being able to handle such conflicts professionally and transparently. </a:t>
            </a:r>
            <a:endParaRPr lang="en-US" smtClean="0">
              <a:solidFill>
                <a:srgbClr val="0000CC"/>
              </a:solidFill>
            </a:endParaRPr>
          </a:p>
          <a:p>
            <a:endParaRPr lang="en-US">
              <a:solidFill>
                <a:srgbClr val="0000CC"/>
              </a:solidFill>
            </a:endParaRPr>
          </a:p>
          <a:p>
            <a:r>
              <a:rPr lang="en-US">
                <a:solidFill>
                  <a:srgbClr val="0000CC"/>
                </a:solidFill>
              </a:rPr>
              <a:t>We hope that our contributions in the Senate are received as professional and productive. But we know that every democratic organization has its wild cards. So we hope you evaluate our performance overall as graduate student Senators and while we acknowledge unfortunate moments of unprofessionalism, we hope we have inspired you to have confidence in our internal processes and organizational culture to deal with those moments of aberration in fair and productive ways. </a:t>
            </a:r>
          </a:p>
        </p:txBody>
      </p:sp>
    </p:spTree>
    <p:extLst>
      <p:ext uri="{BB962C8B-B14F-4D97-AF65-F5344CB8AC3E}">
        <p14:creationId xmlns:p14="http://schemas.microsoft.com/office/powerpoint/2010/main" val="787869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153400" cy="369332"/>
          </a:xfrm>
          <a:prstGeom prst="rect">
            <a:avLst/>
          </a:prstGeom>
          <a:noFill/>
        </p:spPr>
        <p:txBody>
          <a:bodyPr wrap="square" rtlCol="0">
            <a:spAutoFit/>
          </a:bodyPr>
          <a:lstStyle/>
          <a:p>
            <a:r>
              <a:rPr lang="en-US" b="1" smtClean="0">
                <a:solidFill>
                  <a:srgbClr val="0000CC"/>
                </a:solidFill>
              </a:rPr>
              <a:t>Graduate Student Association Report --</a:t>
            </a:r>
            <a:r>
              <a:rPr lang="en-US" smtClean="0">
                <a:solidFill>
                  <a:srgbClr val="0000CC"/>
                </a:solidFill>
              </a:rPr>
              <a:t>Katherine </a:t>
            </a:r>
            <a:r>
              <a:rPr lang="en-US">
                <a:solidFill>
                  <a:srgbClr val="0000CC"/>
                </a:solidFill>
              </a:rPr>
              <a:t>Slye, GSA </a:t>
            </a:r>
            <a:r>
              <a:rPr lang="en-US" smtClean="0">
                <a:solidFill>
                  <a:srgbClr val="0000CC"/>
                </a:solidFill>
              </a:rPr>
              <a:t>President (4 of </a:t>
            </a:r>
            <a:r>
              <a:rPr lang="en-US">
                <a:solidFill>
                  <a:srgbClr val="0000CC"/>
                </a:solidFill>
              </a:rPr>
              <a:t>6</a:t>
            </a:r>
            <a:r>
              <a:rPr lang="en-US" smtClean="0">
                <a:solidFill>
                  <a:srgbClr val="0000CC"/>
                </a:solidFill>
              </a:rPr>
              <a:t>)</a:t>
            </a:r>
            <a:endParaRPr lang="en-US" sz="1600" dirty="0" smtClean="0">
              <a:solidFill>
                <a:srgbClr val="0000CC"/>
              </a:solidFill>
            </a:endParaRPr>
          </a:p>
        </p:txBody>
      </p:sp>
      <p:sp>
        <p:nvSpPr>
          <p:cNvPr id="3" name="Rectangle 2"/>
          <p:cNvSpPr/>
          <p:nvPr/>
        </p:nvSpPr>
        <p:spPr>
          <a:xfrm>
            <a:off x="228600" y="762000"/>
            <a:ext cx="8610600" cy="6463308"/>
          </a:xfrm>
          <a:prstGeom prst="rect">
            <a:avLst/>
          </a:prstGeom>
        </p:spPr>
        <p:txBody>
          <a:bodyPr wrap="square">
            <a:spAutoFit/>
          </a:bodyPr>
          <a:lstStyle/>
          <a:p>
            <a:r>
              <a:rPr lang="en-US">
                <a:solidFill>
                  <a:srgbClr val="0000CC"/>
                </a:solidFill>
              </a:rPr>
              <a:t>Finally, since the Judicial Board ruling I have reached out to Ms. Charles once again and she has not responded. </a:t>
            </a:r>
          </a:p>
          <a:p>
            <a:r>
              <a:rPr lang="en-US" b="1">
                <a:solidFill>
                  <a:srgbClr val="0000CC"/>
                </a:solidFill>
              </a:rPr>
              <a:t>State Legislative Action Day</a:t>
            </a:r>
            <a:endParaRPr lang="en-US">
              <a:solidFill>
                <a:srgbClr val="0000CC"/>
              </a:solidFill>
            </a:endParaRPr>
          </a:p>
          <a:p>
            <a:r>
              <a:rPr lang="en-US">
                <a:solidFill>
                  <a:srgbClr val="0000CC"/>
                </a:solidFill>
              </a:rPr>
              <a:t>On March 5</a:t>
            </a:r>
            <a:r>
              <a:rPr lang="en-US" baseline="30000">
                <a:solidFill>
                  <a:srgbClr val="0000CC"/>
                </a:solidFill>
              </a:rPr>
              <a:t>th</a:t>
            </a:r>
            <a:r>
              <a:rPr lang="en-US">
                <a:solidFill>
                  <a:srgbClr val="0000CC"/>
                </a:solidFill>
              </a:rPr>
              <a:t>, we are holding a training for all volunteers who will be meeting with legislators on March 8</a:t>
            </a:r>
            <a:r>
              <a:rPr lang="en-US" baseline="30000">
                <a:solidFill>
                  <a:srgbClr val="0000CC"/>
                </a:solidFill>
              </a:rPr>
              <a:t>th</a:t>
            </a:r>
            <a:r>
              <a:rPr lang="en-US">
                <a:solidFill>
                  <a:srgbClr val="0000CC"/>
                </a:solidFill>
              </a:rPr>
              <a:t>. We will hear tips of how to lobby from activists who have lobbied in NYS as well as gain some peer knowledge from graduate students who have attended lobby days in Washington DC with the National Association of Graduate Student Professionals. We will also have topical trainings on our three issues: Stand with SUNY (Angela Wright, the Director of State Relations), Ban the Box (Dionna King, Community Organizer at the Education from the Inside out Coalition), and Divestment (Zach Dufresne, MPA Student, Rockefeller College).</a:t>
            </a:r>
          </a:p>
          <a:p>
            <a:r>
              <a:rPr lang="en-US">
                <a:solidFill>
                  <a:srgbClr val="0000CC"/>
                </a:solidFill>
              </a:rPr>
              <a:t> </a:t>
            </a:r>
          </a:p>
          <a:p>
            <a:r>
              <a:rPr lang="en-US">
                <a:solidFill>
                  <a:srgbClr val="0000CC"/>
                </a:solidFill>
              </a:rPr>
              <a:t>I will update you on how the Lobby Day goes on March 8</a:t>
            </a:r>
            <a:r>
              <a:rPr lang="en-US" baseline="30000">
                <a:solidFill>
                  <a:srgbClr val="0000CC"/>
                </a:solidFill>
              </a:rPr>
              <a:t>th</a:t>
            </a:r>
            <a:r>
              <a:rPr lang="en-US">
                <a:solidFill>
                  <a:srgbClr val="0000CC"/>
                </a:solidFill>
              </a:rPr>
              <a:t> at the April Senate Meeting.</a:t>
            </a:r>
          </a:p>
          <a:p>
            <a:r>
              <a:rPr lang="en-US" b="1">
                <a:solidFill>
                  <a:srgbClr val="0000CC"/>
                </a:solidFill>
              </a:rPr>
              <a:t>Programming Events</a:t>
            </a:r>
            <a:endParaRPr lang="en-US">
              <a:solidFill>
                <a:srgbClr val="0000CC"/>
              </a:solidFill>
            </a:endParaRPr>
          </a:p>
          <a:p>
            <a:r>
              <a:rPr lang="en-US">
                <a:solidFill>
                  <a:srgbClr val="0000CC"/>
                </a:solidFill>
              </a:rPr>
              <a:t>GSA is cosponsoring bringing in Sheri Fink for a conference on ethics and justice in the context of natural disasters with Sheri Fink. Fink does work on ethical decisions that emergency managers and health care providers face in the midst of disasters and other health crises. She has written about the people who were working in the hospitals in the wake of hurricane Katrina, as well as those dealing with the ebola crisis, and many other important topics. She has a PhD in neuroscience, is an MD, and now writes for the New York Times. She is perhaps best known for her book 5 Days at Memorial. More details on this event to come.</a:t>
            </a:r>
          </a:p>
          <a:p>
            <a:r>
              <a:rPr lang="en-US"/>
              <a:t> </a:t>
            </a:r>
          </a:p>
        </p:txBody>
      </p:sp>
    </p:spTree>
    <p:extLst>
      <p:ext uri="{BB962C8B-B14F-4D97-AF65-F5344CB8AC3E}">
        <p14:creationId xmlns:p14="http://schemas.microsoft.com/office/powerpoint/2010/main" val="3867144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153400" cy="369332"/>
          </a:xfrm>
          <a:prstGeom prst="rect">
            <a:avLst/>
          </a:prstGeom>
          <a:noFill/>
        </p:spPr>
        <p:txBody>
          <a:bodyPr wrap="square" rtlCol="0">
            <a:spAutoFit/>
          </a:bodyPr>
          <a:lstStyle/>
          <a:p>
            <a:r>
              <a:rPr lang="en-US" b="1" smtClean="0">
                <a:solidFill>
                  <a:srgbClr val="0000CC"/>
                </a:solidFill>
              </a:rPr>
              <a:t>Graduate Student Association Report --</a:t>
            </a:r>
            <a:r>
              <a:rPr lang="en-US" smtClean="0">
                <a:solidFill>
                  <a:srgbClr val="0000CC"/>
                </a:solidFill>
              </a:rPr>
              <a:t>Katherine </a:t>
            </a:r>
            <a:r>
              <a:rPr lang="en-US">
                <a:solidFill>
                  <a:srgbClr val="0000CC"/>
                </a:solidFill>
              </a:rPr>
              <a:t>Slye, GSA </a:t>
            </a:r>
            <a:r>
              <a:rPr lang="en-US" smtClean="0">
                <a:solidFill>
                  <a:srgbClr val="0000CC"/>
                </a:solidFill>
              </a:rPr>
              <a:t>President (</a:t>
            </a:r>
            <a:r>
              <a:rPr lang="en-US">
                <a:solidFill>
                  <a:srgbClr val="0000CC"/>
                </a:solidFill>
              </a:rPr>
              <a:t>5</a:t>
            </a:r>
            <a:r>
              <a:rPr lang="en-US" smtClean="0">
                <a:solidFill>
                  <a:srgbClr val="0000CC"/>
                </a:solidFill>
              </a:rPr>
              <a:t> of </a:t>
            </a:r>
            <a:r>
              <a:rPr lang="en-US">
                <a:solidFill>
                  <a:srgbClr val="0000CC"/>
                </a:solidFill>
              </a:rPr>
              <a:t>6</a:t>
            </a:r>
            <a:r>
              <a:rPr lang="en-US" smtClean="0">
                <a:solidFill>
                  <a:srgbClr val="0000CC"/>
                </a:solidFill>
              </a:rPr>
              <a:t>)</a:t>
            </a:r>
            <a:endParaRPr lang="en-US" sz="1600" dirty="0" smtClean="0">
              <a:solidFill>
                <a:srgbClr val="0000CC"/>
              </a:solidFill>
            </a:endParaRPr>
          </a:p>
        </p:txBody>
      </p:sp>
      <p:sp>
        <p:nvSpPr>
          <p:cNvPr id="3" name="Rectangle 2"/>
          <p:cNvSpPr/>
          <p:nvPr/>
        </p:nvSpPr>
        <p:spPr>
          <a:xfrm>
            <a:off x="228600" y="762000"/>
            <a:ext cx="8610600" cy="5355312"/>
          </a:xfrm>
          <a:prstGeom prst="rect">
            <a:avLst/>
          </a:prstGeom>
        </p:spPr>
        <p:txBody>
          <a:bodyPr wrap="square">
            <a:spAutoFit/>
          </a:bodyPr>
          <a:lstStyle/>
          <a:p>
            <a:r>
              <a:rPr lang="en-US"/>
              <a:t> </a:t>
            </a:r>
            <a:r>
              <a:rPr lang="en-US" i="1">
                <a:solidFill>
                  <a:srgbClr val="0000CC"/>
                </a:solidFill>
              </a:rPr>
              <a:t>April 5</a:t>
            </a:r>
            <a:r>
              <a:rPr lang="en-US">
                <a:solidFill>
                  <a:srgbClr val="0000CC"/>
                </a:solidFill>
              </a:rPr>
              <a:t> - Power Dialogue: The GSA will be helping put together the Power Dialogue event. These discussions will be occurring all over the country in response to the Executive Order that mandates each state to develop a Clean Power Plan to accomplish goals set at the climate negotiations in Paris. Richard Kaufman, the Chairman of Energy and Finance for NYS and a member of the Governor’s Executive Cabinet, will be coming to have an open dialogue about his plans to implement the Clean Power Plan with students. Additionally, Jared Snyder, Deputy Commissioner of the Office of Air Resources, Climate Change, and Energy at the NYS Department of Environmental Conservation will also be there to speak on his plans. This is a full day event. </a:t>
            </a:r>
          </a:p>
          <a:p>
            <a:r>
              <a:rPr lang="en-US">
                <a:solidFill>
                  <a:srgbClr val="0000CC"/>
                </a:solidFill>
              </a:rPr>
              <a:t>	2-4pm: Student Poster Session in the Campus Center Ballroom. The poster session will be for students that have any sort of environmental research that they would like to present. If you are interested in submitting a poster, please email </a:t>
            </a:r>
            <a:r>
              <a:rPr lang="en-US" u="sng">
                <a:solidFill>
                  <a:srgbClr val="0000CC"/>
                </a:solidFill>
                <a:hlinkClick r:id="rId2"/>
              </a:rPr>
              <a:t>GSAprog@albany.edu</a:t>
            </a:r>
            <a:r>
              <a:rPr lang="en-US">
                <a:solidFill>
                  <a:srgbClr val="0000CC"/>
                </a:solidFill>
              </a:rPr>
              <a:t>.</a:t>
            </a:r>
          </a:p>
          <a:p>
            <a:r>
              <a:rPr lang="en-US">
                <a:solidFill>
                  <a:srgbClr val="0000CC"/>
                </a:solidFill>
              </a:rPr>
              <a:t>	4-6pm: Student led workshops in the Assembly Hall, Fireside Lounge, and Campus Center Ballroom. So far there is a workshop planned describing the Clean Power Plan and what it means. We also have a collaboration between the Sustainability and Public Health RGSOs who will be putting on a workshop addressing the implications of the CPP on environmental justice. If you are interested in hosting a workshop, please email me at </a:t>
            </a:r>
            <a:r>
              <a:rPr lang="en-US" u="sng">
                <a:solidFill>
                  <a:srgbClr val="0000CC"/>
                </a:solidFill>
                <a:hlinkClick r:id="rId2"/>
              </a:rPr>
              <a:t>GSAprog@albany.edu</a:t>
            </a:r>
            <a:r>
              <a:rPr lang="en-US" smtClean="0">
                <a:solidFill>
                  <a:srgbClr val="0000CC"/>
                </a:solidFill>
              </a:rPr>
              <a:t>.</a:t>
            </a:r>
            <a:endParaRPr lang="en-US">
              <a:solidFill>
                <a:srgbClr val="0000CC"/>
              </a:solidFill>
            </a:endParaRPr>
          </a:p>
        </p:txBody>
      </p:sp>
    </p:spTree>
    <p:extLst>
      <p:ext uri="{BB962C8B-B14F-4D97-AF65-F5344CB8AC3E}">
        <p14:creationId xmlns:p14="http://schemas.microsoft.com/office/powerpoint/2010/main" val="1952775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04698" y="76200"/>
            <a:ext cx="2728952" cy="646331"/>
          </a:xfrm>
          <a:prstGeom prst="rect">
            <a:avLst/>
          </a:prstGeom>
          <a:noFill/>
        </p:spPr>
        <p:txBody>
          <a:bodyPr wrap="none" rtlCol="0">
            <a:spAutoFit/>
          </a:bodyPr>
          <a:lstStyle/>
          <a:p>
            <a:pPr algn="ctr"/>
            <a:r>
              <a:rPr lang="en-US" b="1" smtClean="0">
                <a:solidFill>
                  <a:srgbClr val="0000CC"/>
                </a:solidFill>
              </a:rPr>
              <a:t>University Senate</a:t>
            </a:r>
            <a:endParaRPr lang="en-US" b="1" dirty="0" smtClean="0">
              <a:solidFill>
                <a:srgbClr val="0000CC"/>
              </a:solidFill>
            </a:endParaRPr>
          </a:p>
          <a:p>
            <a:pPr algn="ctr"/>
            <a:r>
              <a:rPr lang="en-US" b="1" smtClean="0">
                <a:solidFill>
                  <a:srgbClr val="0000CC"/>
                </a:solidFill>
              </a:rPr>
              <a:t>Monday, February 8,  2016</a:t>
            </a:r>
            <a:endParaRPr lang="en-US" b="1" dirty="0" smtClean="0">
              <a:solidFill>
                <a:srgbClr val="0000CC"/>
              </a:solidFill>
            </a:endParaRPr>
          </a:p>
        </p:txBody>
      </p:sp>
      <p:sp>
        <p:nvSpPr>
          <p:cNvPr id="5" name="TextBox 4"/>
          <p:cNvSpPr txBox="1"/>
          <p:nvPr/>
        </p:nvSpPr>
        <p:spPr>
          <a:xfrm>
            <a:off x="152401" y="685800"/>
            <a:ext cx="8915400" cy="5663089"/>
          </a:xfrm>
          <a:prstGeom prst="rect">
            <a:avLst/>
          </a:prstGeom>
          <a:noFill/>
          <a:ln>
            <a:solidFill>
              <a:schemeClr val="tx2">
                <a:lumMod val="75000"/>
              </a:schemeClr>
            </a:solidFill>
          </a:ln>
        </p:spPr>
        <p:txBody>
          <a:bodyPr wrap="square" rtlCol="0">
            <a:spAutoFit/>
          </a:bodyPr>
          <a:lstStyle/>
          <a:p>
            <a:pPr lvl="0"/>
            <a:r>
              <a:rPr lang="en-US" b="1" smtClean="0">
                <a:solidFill>
                  <a:srgbClr val="0000CC"/>
                </a:solidFill>
              </a:rPr>
              <a:t>Approval of SEC Minutes of  </a:t>
            </a:r>
            <a:r>
              <a:rPr lang="en-US" smtClean="0">
                <a:solidFill>
                  <a:srgbClr val="0000CC"/>
                </a:solidFill>
              </a:rPr>
              <a:t>February 8, 2016</a:t>
            </a:r>
            <a:endParaRPr lang="en-US" sz="2000" smtClean="0">
              <a:solidFill>
                <a:srgbClr val="0000CC"/>
              </a:solidFill>
            </a:endParaRPr>
          </a:p>
          <a:p>
            <a:r>
              <a:rPr lang="en-US" smtClean="0">
                <a:solidFill>
                  <a:srgbClr val="0000CC"/>
                </a:solidFill>
              </a:rPr>
              <a:t> </a:t>
            </a:r>
            <a:endParaRPr lang="en-US" sz="2000" b="1" smtClean="0">
              <a:solidFill>
                <a:srgbClr val="0000CC"/>
              </a:solidFill>
            </a:endParaRPr>
          </a:p>
          <a:p>
            <a:pPr lvl="0"/>
            <a:r>
              <a:rPr lang="en-US" b="1" smtClean="0">
                <a:solidFill>
                  <a:srgbClr val="0000CC"/>
                </a:solidFill>
              </a:rPr>
              <a:t>Provost’s Report – </a:t>
            </a:r>
            <a:r>
              <a:rPr lang="en-US" smtClean="0">
                <a:solidFill>
                  <a:srgbClr val="0000CC"/>
                </a:solidFill>
              </a:rPr>
              <a:t>James Stellar</a:t>
            </a:r>
            <a:endParaRPr lang="en-US" sz="2000" b="1" smtClean="0">
              <a:solidFill>
                <a:srgbClr val="0000CC"/>
              </a:solidFill>
            </a:endParaRPr>
          </a:p>
          <a:p>
            <a:r>
              <a:rPr lang="en-US" b="1" smtClean="0">
                <a:solidFill>
                  <a:srgbClr val="0000CC"/>
                </a:solidFill>
              </a:rPr>
              <a:t> </a:t>
            </a:r>
          </a:p>
          <a:p>
            <a:r>
              <a:rPr lang="en-US" b="1">
                <a:solidFill>
                  <a:srgbClr val="0000CC"/>
                </a:solidFill>
              </a:rPr>
              <a:t>Report on Public Engagement Initiatives –</a:t>
            </a:r>
            <a:r>
              <a:rPr lang="en-US">
                <a:solidFill>
                  <a:srgbClr val="0000CC"/>
                </a:solidFill>
              </a:rPr>
              <a:t>Darrell Wheeler, Dean of Social </a:t>
            </a:r>
            <a:r>
              <a:rPr lang="en-US" smtClean="0">
                <a:solidFill>
                  <a:srgbClr val="0000CC"/>
                </a:solidFill>
              </a:rPr>
              <a:t>Welfare                                                				     and </a:t>
            </a:r>
            <a:r>
              <a:rPr lang="en-US">
                <a:solidFill>
                  <a:srgbClr val="0000CC"/>
                </a:solidFill>
              </a:rPr>
              <a:t>Vice </a:t>
            </a:r>
            <a:r>
              <a:rPr lang="en-US" smtClean="0">
                <a:solidFill>
                  <a:srgbClr val="0000CC"/>
                </a:solidFill>
              </a:rPr>
              <a:t>Provost </a:t>
            </a:r>
            <a:r>
              <a:rPr lang="en-US">
                <a:solidFill>
                  <a:srgbClr val="0000CC"/>
                </a:solidFill>
              </a:rPr>
              <a:t>for Student Engagement</a:t>
            </a:r>
            <a:endParaRPr lang="en-US" b="1">
              <a:solidFill>
                <a:srgbClr val="0000CC"/>
              </a:solidFill>
            </a:endParaRPr>
          </a:p>
          <a:p>
            <a:r>
              <a:rPr lang="en-US">
                <a:solidFill>
                  <a:srgbClr val="0000CC"/>
                </a:solidFill>
              </a:rPr>
              <a:t> </a:t>
            </a:r>
            <a:endParaRPr lang="en-US" b="1">
              <a:solidFill>
                <a:srgbClr val="0000CC"/>
              </a:solidFill>
            </a:endParaRPr>
          </a:p>
          <a:p>
            <a:r>
              <a:rPr lang="en-US" b="1">
                <a:solidFill>
                  <a:srgbClr val="0000CC"/>
                </a:solidFill>
              </a:rPr>
              <a:t>Report from Applied Learning Steering Committee --</a:t>
            </a:r>
            <a:r>
              <a:rPr lang="en-US">
                <a:solidFill>
                  <a:srgbClr val="0000CC"/>
                </a:solidFill>
              </a:rPr>
              <a:t>Linda Krzykowski, </a:t>
            </a:r>
            <a:r>
              <a:rPr lang="en-US" smtClean="0">
                <a:solidFill>
                  <a:srgbClr val="0000CC"/>
                </a:solidFill>
              </a:rPr>
              <a:t>Debra </a:t>
            </a:r>
            <a:r>
              <a:rPr lang="en-US">
                <a:solidFill>
                  <a:srgbClr val="0000CC"/>
                </a:solidFill>
              </a:rPr>
              <a:t>Gelinas, </a:t>
            </a:r>
            <a:endParaRPr lang="en-US" smtClean="0">
              <a:solidFill>
                <a:srgbClr val="0000CC"/>
              </a:solidFill>
            </a:endParaRPr>
          </a:p>
          <a:p>
            <a:endParaRPr lang="en-US">
              <a:solidFill>
                <a:srgbClr val="0000CC"/>
              </a:solidFill>
            </a:endParaRPr>
          </a:p>
          <a:p>
            <a:r>
              <a:rPr lang="en-US" b="1" smtClean="0">
                <a:solidFill>
                  <a:srgbClr val="0000CC"/>
                </a:solidFill>
              </a:rPr>
              <a:t>Senate Chair’s Report – </a:t>
            </a:r>
            <a:r>
              <a:rPr lang="en-US" smtClean="0">
                <a:solidFill>
                  <a:srgbClr val="0000CC"/>
                </a:solidFill>
              </a:rPr>
              <a:t>Cynthia Fox</a:t>
            </a:r>
            <a:endParaRPr lang="en-US" sz="2000" b="1" smtClean="0">
              <a:solidFill>
                <a:srgbClr val="0000CC"/>
              </a:solidFill>
            </a:endParaRPr>
          </a:p>
          <a:p>
            <a:endParaRPr lang="en-US" b="1" smtClean="0">
              <a:solidFill>
                <a:srgbClr val="0000CC"/>
              </a:solidFill>
            </a:endParaRPr>
          </a:p>
          <a:p>
            <a:r>
              <a:rPr lang="en-US" b="1" smtClean="0">
                <a:solidFill>
                  <a:srgbClr val="0000CC"/>
                </a:solidFill>
              </a:rPr>
              <a:t>Other reports </a:t>
            </a:r>
            <a:endParaRPr lang="en-US" smtClean="0">
              <a:solidFill>
                <a:srgbClr val="0000CC"/>
              </a:solidFill>
            </a:endParaRPr>
          </a:p>
          <a:p>
            <a:endParaRPr lang="en-US" b="1" smtClean="0">
              <a:solidFill>
                <a:srgbClr val="0000CC"/>
              </a:solidFill>
            </a:endParaRPr>
          </a:p>
          <a:p>
            <a:r>
              <a:rPr lang="en-US" b="1" smtClean="0">
                <a:solidFill>
                  <a:srgbClr val="0000CC"/>
                </a:solidFill>
              </a:rPr>
              <a:t>Approval </a:t>
            </a:r>
            <a:r>
              <a:rPr lang="en-US" b="1">
                <a:solidFill>
                  <a:srgbClr val="0000CC"/>
                </a:solidFill>
              </a:rPr>
              <a:t>of Changes in Council Memberships</a:t>
            </a:r>
          </a:p>
          <a:p>
            <a:endParaRPr lang="en-US" b="1" smtClean="0">
              <a:solidFill>
                <a:srgbClr val="0000CC"/>
              </a:solidFill>
            </a:endParaRPr>
          </a:p>
          <a:p>
            <a:r>
              <a:rPr lang="en-US" b="1" smtClean="0">
                <a:solidFill>
                  <a:srgbClr val="0000CC"/>
                </a:solidFill>
              </a:rPr>
              <a:t>New </a:t>
            </a:r>
            <a:r>
              <a:rPr lang="en-US" b="1">
                <a:solidFill>
                  <a:srgbClr val="0000CC"/>
                </a:solidFill>
              </a:rPr>
              <a:t>Business</a:t>
            </a:r>
            <a:endParaRPr lang="en-US">
              <a:solidFill>
                <a:srgbClr val="0000CC"/>
              </a:solidFill>
            </a:endParaRPr>
          </a:p>
          <a:p>
            <a:r>
              <a:rPr lang="en-US" b="1">
                <a:solidFill>
                  <a:srgbClr val="0000CC"/>
                </a:solidFill>
              </a:rPr>
              <a:t> </a:t>
            </a:r>
            <a:r>
              <a:rPr lang="en-US" b="1" smtClean="0">
                <a:solidFill>
                  <a:srgbClr val="0000CC"/>
                </a:solidFill>
              </a:rPr>
              <a:t>     </a:t>
            </a:r>
            <a:r>
              <a:rPr lang="en-US" cap="small">
                <a:solidFill>
                  <a:srgbClr val="0000CC"/>
                </a:solidFill>
              </a:rPr>
              <a:t>A.   PROPOSAL TO ESTABLISH A GRADUATE CERTIFICATE PROGRAM IN TESOL </a:t>
            </a:r>
            <a:endParaRPr lang="en-US">
              <a:solidFill>
                <a:srgbClr val="0000CC"/>
              </a:solidFill>
            </a:endParaRPr>
          </a:p>
          <a:p>
            <a:r>
              <a:rPr lang="en-US" cap="small">
                <a:solidFill>
                  <a:srgbClr val="0000CC"/>
                </a:solidFill>
              </a:rPr>
              <a:t>              </a:t>
            </a:r>
            <a:r>
              <a:rPr lang="en-US" cap="small" smtClean="0">
                <a:solidFill>
                  <a:srgbClr val="0000CC"/>
                </a:solidFill>
              </a:rPr>
              <a:t>ONLINE</a:t>
            </a:r>
          </a:p>
          <a:p>
            <a:r>
              <a:rPr lang="en-US" b="1" smtClean="0">
                <a:solidFill>
                  <a:srgbClr val="0000CC"/>
                </a:solidFill>
              </a:rPr>
              <a:t>Adjournment</a:t>
            </a:r>
            <a:endParaRPr lang="en-US" smtClean="0">
              <a:solidFill>
                <a:srgbClr val="0000CC"/>
              </a:solidFill>
            </a:endParaRPr>
          </a:p>
          <a:p>
            <a:pPr marL="285750" lvl="0" indent="-285750">
              <a:buFont typeface="Arial" panose="020B0604020202020204" pitchFamily="34" charset="0"/>
              <a:buChar char="•"/>
            </a:pPr>
            <a:endParaRPr lang="en-US" sz="2000" b="1" dirty="0">
              <a:solidFill>
                <a:srgbClr val="0000CC"/>
              </a:solidFill>
            </a:endParaRPr>
          </a:p>
        </p:txBody>
      </p:sp>
    </p:spTree>
    <p:extLst>
      <p:ext uri="{BB962C8B-B14F-4D97-AF65-F5344CB8AC3E}">
        <p14:creationId xmlns:p14="http://schemas.microsoft.com/office/powerpoint/2010/main" val="3362383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153400" cy="369332"/>
          </a:xfrm>
          <a:prstGeom prst="rect">
            <a:avLst/>
          </a:prstGeom>
          <a:noFill/>
        </p:spPr>
        <p:txBody>
          <a:bodyPr wrap="square" rtlCol="0">
            <a:spAutoFit/>
          </a:bodyPr>
          <a:lstStyle/>
          <a:p>
            <a:r>
              <a:rPr lang="en-US" b="1" smtClean="0">
                <a:solidFill>
                  <a:srgbClr val="0000CC"/>
                </a:solidFill>
              </a:rPr>
              <a:t>Graduate Student Association Report --</a:t>
            </a:r>
            <a:r>
              <a:rPr lang="en-US" smtClean="0">
                <a:solidFill>
                  <a:srgbClr val="0000CC"/>
                </a:solidFill>
              </a:rPr>
              <a:t>Katherine </a:t>
            </a:r>
            <a:r>
              <a:rPr lang="en-US">
                <a:solidFill>
                  <a:srgbClr val="0000CC"/>
                </a:solidFill>
              </a:rPr>
              <a:t>Slye, GSA </a:t>
            </a:r>
            <a:r>
              <a:rPr lang="en-US" smtClean="0">
                <a:solidFill>
                  <a:srgbClr val="0000CC"/>
                </a:solidFill>
              </a:rPr>
              <a:t>President (6 of </a:t>
            </a:r>
            <a:r>
              <a:rPr lang="en-US">
                <a:solidFill>
                  <a:srgbClr val="0000CC"/>
                </a:solidFill>
              </a:rPr>
              <a:t>6</a:t>
            </a:r>
            <a:r>
              <a:rPr lang="en-US" smtClean="0">
                <a:solidFill>
                  <a:srgbClr val="0000CC"/>
                </a:solidFill>
              </a:rPr>
              <a:t>)</a:t>
            </a:r>
            <a:endParaRPr lang="en-US" sz="1600" dirty="0" smtClean="0">
              <a:solidFill>
                <a:srgbClr val="0000CC"/>
              </a:solidFill>
            </a:endParaRPr>
          </a:p>
        </p:txBody>
      </p:sp>
      <p:sp>
        <p:nvSpPr>
          <p:cNvPr id="3" name="Rectangle 2"/>
          <p:cNvSpPr/>
          <p:nvPr/>
        </p:nvSpPr>
        <p:spPr>
          <a:xfrm>
            <a:off x="228600" y="762000"/>
            <a:ext cx="8610600" cy="369332"/>
          </a:xfrm>
          <a:prstGeom prst="rect">
            <a:avLst/>
          </a:prstGeom>
        </p:spPr>
        <p:txBody>
          <a:bodyPr wrap="square">
            <a:spAutoFit/>
          </a:bodyPr>
          <a:lstStyle/>
          <a:p>
            <a:r>
              <a:rPr lang="en-US"/>
              <a:t> </a:t>
            </a:r>
          </a:p>
        </p:txBody>
      </p:sp>
      <p:sp>
        <p:nvSpPr>
          <p:cNvPr id="2" name="Rectangle 1"/>
          <p:cNvSpPr/>
          <p:nvPr/>
        </p:nvSpPr>
        <p:spPr>
          <a:xfrm>
            <a:off x="228600" y="685800"/>
            <a:ext cx="8686800" cy="6463308"/>
          </a:xfrm>
          <a:prstGeom prst="rect">
            <a:avLst/>
          </a:prstGeom>
        </p:spPr>
        <p:txBody>
          <a:bodyPr wrap="square">
            <a:spAutoFit/>
          </a:bodyPr>
          <a:lstStyle/>
          <a:p>
            <a:r>
              <a:rPr lang="en-US" b="1">
                <a:solidFill>
                  <a:srgbClr val="0000CC"/>
                </a:solidFill>
              </a:rPr>
              <a:t>Diversity conference</a:t>
            </a:r>
            <a:endParaRPr lang="en-US">
              <a:solidFill>
                <a:srgbClr val="0000CC"/>
              </a:solidFill>
            </a:endParaRPr>
          </a:p>
          <a:p>
            <a:r>
              <a:rPr lang="en-US">
                <a:solidFill>
                  <a:srgbClr val="0000CC"/>
                </a:solidFill>
              </a:rPr>
              <a:t>This year the GSA Equity and Inclusion committee will be holding a one-day conference on April 23rd, 2016 at the SUNY Albany campus. The topic of the conference concerns bridging the gap between activism and academia, a significant topic, particularly now, as students, professors, as well as others face challenges on their campuses in regards to race, gender, religion, socio-economic status, disabilities, and other issues. Currently, the Committee looks to engage professors and other social activists in this event. They are still looking to book individuals for the event, but have a list of people to invite and will be contacting them soon. If you are interested in being involved or contributing, please contact our Equity and Inclusion Chair, Amani Edwards, at </a:t>
            </a:r>
            <a:r>
              <a:rPr lang="en-US" u="sng">
                <a:solidFill>
                  <a:srgbClr val="0000CC"/>
                </a:solidFill>
                <a:hlinkClick r:id="rId2"/>
              </a:rPr>
              <a:t>gsainclusion@albany.edu</a:t>
            </a:r>
            <a:r>
              <a:rPr lang="en-US">
                <a:solidFill>
                  <a:srgbClr val="0000CC"/>
                </a:solidFill>
              </a:rPr>
              <a:t>. </a:t>
            </a:r>
          </a:p>
          <a:p>
            <a:r>
              <a:rPr lang="en-US">
                <a:solidFill>
                  <a:srgbClr val="0000CC"/>
                </a:solidFill>
              </a:rPr>
              <a:t> </a:t>
            </a:r>
          </a:p>
          <a:p>
            <a:r>
              <a:rPr lang="en-US" b="1">
                <a:solidFill>
                  <a:srgbClr val="0000CC"/>
                </a:solidFill>
              </a:rPr>
              <a:t>Nagps LAD and Regional Conference</a:t>
            </a:r>
            <a:endParaRPr lang="en-US">
              <a:solidFill>
                <a:srgbClr val="0000CC"/>
              </a:solidFill>
            </a:endParaRPr>
          </a:p>
          <a:p>
            <a:r>
              <a:rPr lang="en-US">
                <a:solidFill>
                  <a:srgbClr val="0000CC"/>
                </a:solidFill>
              </a:rPr>
              <a:t>We will be sending between 2 and 4 people to each of these events. The LAD is similar to the State LAD we are holding on March 8</a:t>
            </a:r>
            <a:r>
              <a:rPr lang="en-US" baseline="30000">
                <a:solidFill>
                  <a:srgbClr val="0000CC"/>
                </a:solidFill>
              </a:rPr>
              <a:t>th</a:t>
            </a:r>
            <a:r>
              <a:rPr lang="en-US">
                <a:solidFill>
                  <a:srgbClr val="0000CC"/>
                </a:solidFill>
              </a:rPr>
              <a:t>, except it is a 2 day training in DC followed by meetings with national legislators. The regional conference is an opportunity for graduate students from the Northeast Region of the country to come together to share best practices, learn from one another, and give feedback on ideas and ways of doing in student government. </a:t>
            </a:r>
          </a:p>
          <a:p>
            <a:r>
              <a:rPr lang="en-US" b="1" smtClean="0">
                <a:solidFill>
                  <a:srgbClr val="0000CC"/>
                </a:solidFill>
              </a:rPr>
              <a:t>Election </a:t>
            </a:r>
            <a:r>
              <a:rPr lang="en-US" b="1">
                <a:solidFill>
                  <a:srgbClr val="0000CC"/>
                </a:solidFill>
              </a:rPr>
              <a:t>information</a:t>
            </a:r>
            <a:endParaRPr lang="en-US">
              <a:solidFill>
                <a:srgbClr val="0000CC"/>
              </a:solidFill>
            </a:endParaRPr>
          </a:p>
          <a:p>
            <a:r>
              <a:rPr lang="en-US">
                <a:solidFill>
                  <a:srgbClr val="0000CC"/>
                </a:solidFill>
              </a:rPr>
              <a:t>The GSA is holding elections for our Executive Board, Lead Senator, and University Council Representative positions in March or April. Once the elections are concluded, I will report the results.  </a:t>
            </a:r>
          </a:p>
          <a:p>
            <a:r>
              <a:rPr lang="en-US">
                <a:solidFill>
                  <a:srgbClr val="0000CC"/>
                </a:solidFill>
              </a:rPr>
              <a:t> </a:t>
            </a:r>
          </a:p>
        </p:txBody>
      </p:sp>
    </p:spTree>
    <p:extLst>
      <p:ext uri="{BB962C8B-B14F-4D97-AF65-F5344CB8AC3E}">
        <p14:creationId xmlns:p14="http://schemas.microsoft.com/office/powerpoint/2010/main" val="1748525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609600"/>
            <a:ext cx="7564378" cy="369332"/>
          </a:xfrm>
          <a:prstGeom prst="rect">
            <a:avLst/>
          </a:prstGeom>
          <a:noFill/>
        </p:spPr>
        <p:txBody>
          <a:bodyPr wrap="none" rtlCol="0">
            <a:spAutoFit/>
          </a:bodyPr>
          <a:lstStyle/>
          <a:p>
            <a:r>
              <a:rPr lang="en-US" b="1" dirty="0" smtClean="0">
                <a:solidFill>
                  <a:srgbClr val="0000CC"/>
                </a:solidFill>
              </a:rPr>
              <a:t>Student Association Report – </a:t>
            </a:r>
            <a:r>
              <a:rPr lang="en-US" dirty="0" err="1">
                <a:solidFill>
                  <a:srgbClr val="0000CC"/>
                </a:solidFill>
              </a:rPr>
              <a:t>Jarius</a:t>
            </a:r>
            <a:r>
              <a:rPr lang="en-US" dirty="0">
                <a:solidFill>
                  <a:srgbClr val="0000CC"/>
                </a:solidFill>
              </a:rPr>
              <a:t> </a:t>
            </a:r>
            <a:r>
              <a:rPr lang="en-US" dirty="0" err="1">
                <a:solidFill>
                  <a:srgbClr val="0000CC"/>
                </a:solidFill>
              </a:rPr>
              <a:t>Jemmot</a:t>
            </a:r>
            <a:r>
              <a:rPr lang="en-US" dirty="0">
                <a:solidFill>
                  <a:srgbClr val="0000CC"/>
                </a:solidFill>
              </a:rPr>
              <a:t> I , Student Association President </a:t>
            </a:r>
            <a:endParaRPr lang="en-US" sz="1600" dirty="0">
              <a:solidFill>
                <a:srgbClr val="0000CC"/>
              </a:solidFill>
            </a:endParaRPr>
          </a:p>
        </p:txBody>
      </p:sp>
      <p:sp>
        <p:nvSpPr>
          <p:cNvPr id="2" name="TextBox 1"/>
          <p:cNvSpPr txBox="1"/>
          <p:nvPr/>
        </p:nvSpPr>
        <p:spPr>
          <a:xfrm>
            <a:off x="457200" y="1143000"/>
            <a:ext cx="3276600" cy="369332"/>
          </a:xfrm>
          <a:prstGeom prst="rect">
            <a:avLst/>
          </a:prstGeom>
          <a:noFill/>
        </p:spPr>
        <p:txBody>
          <a:bodyPr wrap="square" rtlCol="0">
            <a:spAutoFit/>
          </a:bodyPr>
          <a:lstStyle/>
          <a:p>
            <a:pPr marL="285750" indent="-285750">
              <a:buFont typeface="Arial" panose="020B0604020202020204" pitchFamily="34" charset="0"/>
              <a:buChar char="•"/>
            </a:pPr>
            <a:r>
              <a:rPr lang="en-US" smtClean="0">
                <a:solidFill>
                  <a:srgbClr val="0000CC"/>
                </a:solidFill>
              </a:rPr>
              <a:t>No response. </a:t>
            </a:r>
            <a:endParaRPr lang="en-US">
              <a:solidFill>
                <a:srgbClr val="0000CC"/>
              </a:solidFill>
            </a:endParaRPr>
          </a:p>
        </p:txBody>
      </p:sp>
    </p:spTree>
    <p:extLst>
      <p:ext uri="{BB962C8B-B14F-4D97-AF65-F5344CB8AC3E}">
        <p14:creationId xmlns:p14="http://schemas.microsoft.com/office/powerpoint/2010/main" val="1153309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2742739" cy="369332"/>
          </a:xfrm>
          <a:prstGeom prst="rect">
            <a:avLst/>
          </a:prstGeom>
          <a:noFill/>
        </p:spPr>
        <p:txBody>
          <a:bodyPr wrap="none" rtlCol="0">
            <a:spAutoFit/>
          </a:bodyPr>
          <a:lstStyle/>
          <a:p>
            <a:r>
              <a:rPr lang="en-US" b="1" dirty="0" smtClean="0">
                <a:solidFill>
                  <a:srgbClr val="0000CC"/>
                </a:solidFill>
              </a:rPr>
              <a:t>CAA – </a:t>
            </a:r>
            <a:r>
              <a:rPr lang="en-US" dirty="0" smtClean="0">
                <a:solidFill>
                  <a:srgbClr val="0000CC"/>
                </a:solidFill>
              </a:rPr>
              <a:t>James Mower,  Chair</a:t>
            </a:r>
          </a:p>
        </p:txBody>
      </p:sp>
      <p:sp>
        <p:nvSpPr>
          <p:cNvPr id="6" name="TextBox 5"/>
          <p:cNvSpPr txBox="1"/>
          <p:nvPr/>
        </p:nvSpPr>
        <p:spPr>
          <a:xfrm>
            <a:off x="381000" y="990600"/>
            <a:ext cx="8229600" cy="1200329"/>
          </a:xfrm>
          <a:prstGeom prst="rect">
            <a:avLst/>
          </a:prstGeom>
          <a:noFill/>
        </p:spPr>
        <p:txBody>
          <a:bodyPr wrap="square" rtlCol="0">
            <a:spAutoFit/>
          </a:bodyPr>
          <a:lstStyle/>
          <a:p>
            <a:r>
              <a:rPr lang="en-US">
                <a:solidFill>
                  <a:srgbClr val="0000CC"/>
                </a:solidFill>
              </a:rPr>
              <a:t>The next CAA will occur on March 22. At that time, the Council will vote to approve the reviews presented by the General Education Assessment Committee and the Academic Program Review Committee.</a:t>
            </a:r>
          </a:p>
          <a:p>
            <a:r>
              <a:rPr lang="en-US" b="1">
                <a:solidFill>
                  <a:srgbClr val="0000CC"/>
                </a:solidFill>
              </a:rPr>
              <a:t> </a:t>
            </a:r>
            <a:endParaRPr lang="en-US">
              <a:solidFill>
                <a:srgbClr val="0000CC"/>
              </a:solidFill>
            </a:endParaRPr>
          </a:p>
        </p:txBody>
      </p:sp>
    </p:spTree>
    <p:extLst>
      <p:ext uri="{BB962C8B-B14F-4D97-AF65-F5344CB8AC3E}">
        <p14:creationId xmlns:p14="http://schemas.microsoft.com/office/powerpoint/2010/main" val="3696602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6705600" cy="369332"/>
          </a:xfrm>
          <a:prstGeom prst="rect">
            <a:avLst/>
          </a:prstGeom>
          <a:noFill/>
        </p:spPr>
        <p:txBody>
          <a:bodyPr wrap="square" rtlCol="0">
            <a:spAutoFit/>
          </a:bodyPr>
          <a:lstStyle/>
          <a:p>
            <a:r>
              <a:rPr lang="en-US" b="1" smtClean="0">
                <a:solidFill>
                  <a:srgbClr val="0000CC"/>
                </a:solidFill>
              </a:rPr>
              <a:t>CAFFECoR </a:t>
            </a:r>
            <a:r>
              <a:rPr lang="en-US" b="1" dirty="0" smtClean="0">
                <a:solidFill>
                  <a:srgbClr val="0000CC"/>
                </a:solidFill>
              </a:rPr>
              <a:t>– </a:t>
            </a:r>
            <a:r>
              <a:rPr lang="en-US" dirty="0" smtClean="0">
                <a:solidFill>
                  <a:srgbClr val="0000CC"/>
                </a:solidFill>
              </a:rPr>
              <a:t>Carol Jewell</a:t>
            </a:r>
            <a:r>
              <a:rPr lang="en-US" smtClean="0">
                <a:solidFill>
                  <a:srgbClr val="0000CC"/>
                </a:solidFill>
              </a:rPr>
              <a:t>, Chair</a:t>
            </a:r>
            <a:endParaRPr lang="en-US" dirty="0" smtClean="0">
              <a:solidFill>
                <a:srgbClr val="0000CC"/>
              </a:solidFill>
            </a:endParaRPr>
          </a:p>
        </p:txBody>
      </p:sp>
      <p:sp>
        <p:nvSpPr>
          <p:cNvPr id="3" name="Rectangle 2"/>
          <p:cNvSpPr/>
          <p:nvPr/>
        </p:nvSpPr>
        <p:spPr>
          <a:xfrm>
            <a:off x="381000" y="609600"/>
            <a:ext cx="8382000" cy="369332"/>
          </a:xfrm>
          <a:prstGeom prst="rect">
            <a:avLst/>
          </a:prstGeom>
        </p:spPr>
        <p:txBody>
          <a:bodyPr wrap="square">
            <a:spAutoFit/>
          </a:bodyPr>
          <a:lstStyle/>
          <a:p>
            <a:pPr lvl="0"/>
            <a:r>
              <a:rPr lang="en-US">
                <a:solidFill>
                  <a:srgbClr val="0000CC"/>
                </a:solidFill>
              </a:rPr>
              <a:t> </a:t>
            </a:r>
            <a:endParaRPr lang="en-US"/>
          </a:p>
        </p:txBody>
      </p:sp>
      <p:sp>
        <p:nvSpPr>
          <p:cNvPr id="2" name="Rectangle 1"/>
          <p:cNvSpPr/>
          <p:nvPr/>
        </p:nvSpPr>
        <p:spPr>
          <a:xfrm>
            <a:off x="381000" y="838200"/>
            <a:ext cx="8305800" cy="3693319"/>
          </a:xfrm>
          <a:prstGeom prst="rect">
            <a:avLst/>
          </a:prstGeom>
        </p:spPr>
        <p:txBody>
          <a:bodyPr wrap="square">
            <a:spAutoFit/>
          </a:bodyPr>
          <a:lstStyle/>
          <a:p>
            <a:pPr lvl="0"/>
            <a:r>
              <a:rPr lang="en-US" b="1">
                <a:solidFill>
                  <a:srgbClr val="0000CC"/>
                </a:solidFill>
              </a:rPr>
              <a:t>Informational</a:t>
            </a:r>
          </a:p>
          <a:p>
            <a:r>
              <a:rPr lang="en-US">
                <a:solidFill>
                  <a:srgbClr val="0000CC"/>
                </a:solidFill>
              </a:rPr>
              <a:t> </a:t>
            </a:r>
          </a:p>
          <a:p>
            <a:r>
              <a:rPr lang="en-US">
                <a:solidFill>
                  <a:srgbClr val="0000CC"/>
                </a:solidFill>
              </a:rPr>
              <a:t>CAFFECoR is continuing to discuss Academic Freedom policies, via email, rather than in hard-to-schedule in-person meetings.</a:t>
            </a:r>
          </a:p>
          <a:p>
            <a:r>
              <a:rPr lang="en-US">
                <a:solidFill>
                  <a:srgbClr val="0000CC"/>
                </a:solidFill>
              </a:rPr>
              <a:t> </a:t>
            </a:r>
          </a:p>
          <a:p>
            <a:pPr lvl="0"/>
            <a:r>
              <a:rPr lang="en-US" b="1">
                <a:solidFill>
                  <a:srgbClr val="0000CC"/>
                </a:solidFill>
              </a:rPr>
              <a:t>Reports of Actions</a:t>
            </a:r>
          </a:p>
          <a:p>
            <a:r>
              <a:rPr lang="en-US">
                <a:solidFill>
                  <a:srgbClr val="0000CC"/>
                </a:solidFill>
              </a:rPr>
              <a:t> </a:t>
            </a:r>
          </a:p>
          <a:p>
            <a:r>
              <a:rPr lang="en-US">
                <a:solidFill>
                  <a:srgbClr val="0000CC"/>
                </a:solidFill>
              </a:rPr>
              <a:t>CAFFECoR continues to plan for the Academic Freedom Forum to be held on March 25, 2016; we are finalizing the panelists, creating a flyer, etc.</a:t>
            </a:r>
          </a:p>
          <a:p>
            <a:r>
              <a:rPr lang="en-US">
                <a:solidFill>
                  <a:srgbClr val="0000CC"/>
                </a:solidFill>
              </a:rPr>
              <a:t> </a:t>
            </a:r>
          </a:p>
          <a:p>
            <a:pPr lvl="0"/>
            <a:r>
              <a:rPr lang="en-US" b="1">
                <a:solidFill>
                  <a:srgbClr val="0000CC"/>
                </a:solidFill>
              </a:rPr>
              <a:t>Recommendations for Actions</a:t>
            </a:r>
          </a:p>
          <a:p>
            <a:r>
              <a:rPr lang="en-US">
                <a:solidFill>
                  <a:srgbClr val="0000CC"/>
                </a:solidFill>
              </a:rPr>
              <a:t> </a:t>
            </a:r>
          </a:p>
          <a:p>
            <a:r>
              <a:rPr lang="en-US">
                <a:solidFill>
                  <a:srgbClr val="0000CC"/>
                </a:solidFill>
              </a:rPr>
              <a:t>N/A</a:t>
            </a:r>
            <a:endParaRPr lang="en-US">
              <a:solidFill>
                <a:srgbClr val="0000CC"/>
              </a:solidFill>
              <a:effectLst/>
            </a:endParaRPr>
          </a:p>
        </p:txBody>
      </p:sp>
    </p:spTree>
    <p:extLst>
      <p:ext uri="{BB962C8B-B14F-4D97-AF65-F5344CB8AC3E}">
        <p14:creationId xmlns:p14="http://schemas.microsoft.com/office/powerpoint/2010/main" val="3504383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3022943"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CERS – </a:t>
            </a:r>
            <a:r>
              <a:rPr lang="en-US" dirty="0" smtClean="0">
                <a:solidFill>
                  <a:srgbClr val="0000CC"/>
                </a:solidFill>
              </a:rPr>
              <a:t>Michael </a:t>
            </a:r>
            <a:r>
              <a:rPr lang="en-US" dirty="0" err="1" smtClean="0">
                <a:solidFill>
                  <a:srgbClr val="0000CC"/>
                </a:solidFill>
              </a:rPr>
              <a:t>Jerison</a:t>
            </a:r>
            <a:r>
              <a:rPr lang="en-US" dirty="0" smtClean="0">
                <a:solidFill>
                  <a:srgbClr val="0000CC"/>
                </a:solidFill>
              </a:rPr>
              <a:t>,  Chair</a:t>
            </a:r>
          </a:p>
        </p:txBody>
      </p:sp>
      <p:sp>
        <p:nvSpPr>
          <p:cNvPr id="6" name="TextBox 5"/>
          <p:cNvSpPr txBox="1"/>
          <p:nvPr/>
        </p:nvSpPr>
        <p:spPr>
          <a:xfrm>
            <a:off x="381000" y="1219200"/>
            <a:ext cx="8229600" cy="369332"/>
          </a:xfrm>
          <a:prstGeom prst="rect">
            <a:avLst/>
          </a:prstGeom>
          <a:noFill/>
        </p:spPr>
        <p:txBody>
          <a:bodyPr wrap="square" rtlCol="0">
            <a:spAutoFit/>
          </a:bodyPr>
          <a:lstStyle/>
          <a:p>
            <a:pPr marL="285750" indent="-285750">
              <a:buFont typeface="Arial" panose="020B0604020202020204" pitchFamily="34" charset="0"/>
              <a:buChar char="•"/>
            </a:pPr>
            <a:r>
              <a:rPr lang="en-US" smtClean="0">
                <a:solidFill>
                  <a:srgbClr val="0000CC"/>
                </a:solidFill>
              </a:rPr>
              <a:t>Nothing to report.</a:t>
            </a:r>
            <a:endParaRPr lang="en-US" dirty="0">
              <a:solidFill>
                <a:srgbClr val="0000CC"/>
              </a:solidFill>
            </a:endParaRPr>
          </a:p>
        </p:txBody>
      </p:sp>
    </p:spTree>
    <p:extLst>
      <p:ext uri="{BB962C8B-B14F-4D97-AF65-F5344CB8AC3E}">
        <p14:creationId xmlns:p14="http://schemas.microsoft.com/office/powerpoint/2010/main" val="4194327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28600"/>
            <a:ext cx="2765565"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COR – </a:t>
            </a:r>
            <a:r>
              <a:rPr lang="en-US" dirty="0" smtClean="0">
                <a:solidFill>
                  <a:srgbClr val="0000CC"/>
                </a:solidFill>
              </a:rPr>
              <a:t>Daniele </a:t>
            </a:r>
            <a:r>
              <a:rPr lang="en-US" dirty="0" err="1" smtClean="0">
                <a:solidFill>
                  <a:srgbClr val="0000CC"/>
                </a:solidFill>
              </a:rPr>
              <a:t>Fabris</a:t>
            </a:r>
            <a:r>
              <a:rPr lang="en-US" dirty="0" smtClean="0">
                <a:solidFill>
                  <a:srgbClr val="0000CC"/>
                </a:solidFill>
              </a:rPr>
              <a:t>, Chair</a:t>
            </a:r>
          </a:p>
        </p:txBody>
      </p:sp>
      <p:sp>
        <p:nvSpPr>
          <p:cNvPr id="6" name="TextBox 5"/>
          <p:cNvSpPr txBox="1"/>
          <p:nvPr/>
        </p:nvSpPr>
        <p:spPr>
          <a:xfrm>
            <a:off x="304800" y="914400"/>
            <a:ext cx="8458200" cy="369332"/>
          </a:xfrm>
          <a:prstGeom prst="rect">
            <a:avLst/>
          </a:prstGeom>
          <a:noFill/>
        </p:spPr>
        <p:txBody>
          <a:bodyPr wrap="square" rtlCol="0">
            <a:spAutoFit/>
          </a:bodyPr>
          <a:lstStyle/>
          <a:p>
            <a:pPr marL="285750" indent="-285750">
              <a:buFont typeface="Arial" panose="020B0604020202020204" pitchFamily="34" charset="0"/>
              <a:buChar char="•"/>
            </a:pPr>
            <a:r>
              <a:rPr lang="en-US" smtClean="0">
                <a:solidFill>
                  <a:srgbClr val="0000CC"/>
                </a:solidFill>
              </a:rPr>
              <a:t>Nothing to report. Next </a:t>
            </a:r>
            <a:r>
              <a:rPr lang="en-US">
                <a:solidFill>
                  <a:srgbClr val="0000CC"/>
                </a:solidFill>
              </a:rPr>
              <a:t>meeting is on March 11.</a:t>
            </a:r>
            <a:endParaRPr lang="en-US" dirty="0">
              <a:solidFill>
                <a:srgbClr val="0000CC"/>
              </a:solidFill>
            </a:endParaRPr>
          </a:p>
        </p:txBody>
      </p:sp>
    </p:spTree>
    <p:extLst>
      <p:ext uri="{BB962C8B-B14F-4D97-AF65-F5344CB8AC3E}">
        <p14:creationId xmlns:p14="http://schemas.microsoft.com/office/powerpoint/2010/main" val="2287174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2687082"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CPCA – </a:t>
            </a:r>
            <a:r>
              <a:rPr lang="en-US" dirty="0" smtClean="0">
                <a:solidFill>
                  <a:srgbClr val="0000CC"/>
                </a:solidFill>
              </a:rPr>
              <a:t>Lynn Warner, Chair</a:t>
            </a:r>
          </a:p>
        </p:txBody>
      </p:sp>
      <p:sp>
        <p:nvSpPr>
          <p:cNvPr id="3" name="Rectangle 2"/>
          <p:cNvSpPr/>
          <p:nvPr/>
        </p:nvSpPr>
        <p:spPr>
          <a:xfrm>
            <a:off x="533400" y="1066800"/>
            <a:ext cx="6934200" cy="1477328"/>
          </a:xfrm>
          <a:prstGeom prst="rect">
            <a:avLst/>
          </a:prstGeom>
        </p:spPr>
        <p:txBody>
          <a:bodyPr wrap="square">
            <a:spAutoFit/>
          </a:bodyPr>
          <a:lstStyle/>
          <a:p>
            <a:r>
              <a:rPr lang="en-US">
                <a:solidFill>
                  <a:srgbClr val="0000CC"/>
                </a:solidFill>
              </a:rPr>
              <a:t>Feb 1 - Reviewed 2 tenure and promotion cases</a:t>
            </a:r>
          </a:p>
          <a:p>
            <a:r>
              <a:rPr lang="en-US">
                <a:solidFill>
                  <a:srgbClr val="0000CC"/>
                </a:solidFill>
              </a:rPr>
              <a:t>Feb 8 - Reviewed 1 tenure and promotion case, 1 promotion case</a:t>
            </a:r>
          </a:p>
          <a:p>
            <a:r>
              <a:rPr lang="en-US">
                <a:solidFill>
                  <a:srgbClr val="0000CC"/>
                </a:solidFill>
              </a:rPr>
              <a:t>Feb 22 - Reviewed 2 promotion cases</a:t>
            </a:r>
          </a:p>
          <a:p>
            <a:r>
              <a:rPr lang="en-US">
                <a:solidFill>
                  <a:srgbClr val="0000CC"/>
                </a:solidFill>
              </a:rPr>
              <a:t>Meetings are scheduled for March 7 and March 21, cases TBD</a:t>
            </a:r>
          </a:p>
          <a:p>
            <a:r>
              <a:rPr lang="en-US">
                <a:solidFill>
                  <a:srgbClr val="0000CC"/>
                </a:solidFill>
              </a:rPr>
              <a:t> </a:t>
            </a:r>
          </a:p>
        </p:txBody>
      </p:sp>
    </p:spTree>
    <p:extLst>
      <p:ext uri="{BB962C8B-B14F-4D97-AF65-F5344CB8AC3E}">
        <p14:creationId xmlns:p14="http://schemas.microsoft.com/office/powerpoint/2010/main" val="3182085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2939523"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GAC – </a:t>
            </a:r>
            <a:r>
              <a:rPr lang="en-US" dirty="0" smtClean="0">
                <a:solidFill>
                  <a:srgbClr val="0000CC"/>
                </a:solidFill>
              </a:rPr>
              <a:t>Ronald </a:t>
            </a:r>
            <a:r>
              <a:rPr lang="en-US" dirty="0" err="1" smtClean="0">
                <a:solidFill>
                  <a:srgbClr val="0000CC"/>
                </a:solidFill>
              </a:rPr>
              <a:t>Toseland</a:t>
            </a:r>
            <a:r>
              <a:rPr lang="en-US" dirty="0" smtClean="0">
                <a:solidFill>
                  <a:srgbClr val="0000CC"/>
                </a:solidFill>
              </a:rPr>
              <a:t>, Chair</a:t>
            </a:r>
            <a:endParaRPr lang="en-US" sz="1600" dirty="0" smtClean="0">
              <a:solidFill>
                <a:srgbClr val="0000CC"/>
              </a:solidFill>
            </a:endParaRPr>
          </a:p>
        </p:txBody>
      </p:sp>
      <p:sp>
        <p:nvSpPr>
          <p:cNvPr id="6" name="TextBox 5"/>
          <p:cNvSpPr txBox="1"/>
          <p:nvPr/>
        </p:nvSpPr>
        <p:spPr>
          <a:xfrm>
            <a:off x="457200" y="1066800"/>
            <a:ext cx="8229600" cy="923330"/>
          </a:xfrm>
          <a:prstGeom prst="rect">
            <a:avLst/>
          </a:prstGeom>
          <a:noFill/>
        </p:spPr>
        <p:txBody>
          <a:bodyPr wrap="square" rtlCol="0">
            <a:spAutoFit/>
          </a:bodyPr>
          <a:lstStyle/>
          <a:p>
            <a:r>
              <a:rPr lang="en-US">
                <a:solidFill>
                  <a:srgbClr val="0000CC"/>
                </a:solidFill>
              </a:rPr>
              <a:t>At its meeting of 2/8/16 the GAC approved program title changes for two graduate programs (C.A.S. and Ph.D.) in Literacy and a curriculum change for the M.S. program in Applied Chemistry.</a:t>
            </a:r>
          </a:p>
        </p:txBody>
      </p:sp>
    </p:spTree>
    <p:extLst>
      <p:ext uri="{BB962C8B-B14F-4D97-AF65-F5344CB8AC3E}">
        <p14:creationId xmlns:p14="http://schemas.microsoft.com/office/powerpoint/2010/main" val="3615306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3463640" cy="369332"/>
          </a:xfrm>
          <a:prstGeom prst="rect">
            <a:avLst/>
          </a:prstGeom>
          <a:noFill/>
        </p:spPr>
        <p:txBody>
          <a:bodyPr wrap="none" rtlCol="0">
            <a:spAutoFit/>
          </a:bodyPr>
          <a:lstStyle/>
          <a:p>
            <a:r>
              <a:rPr lang="en-US" b="1" smtClean="0">
                <a:solidFill>
                  <a:srgbClr val="0000CC"/>
                </a:solidFill>
              </a:rPr>
              <a:t>GOV – </a:t>
            </a:r>
            <a:r>
              <a:rPr lang="en-US" smtClean="0">
                <a:solidFill>
                  <a:srgbClr val="0000CC"/>
                </a:solidFill>
              </a:rPr>
              <a:t>James Collins</a:t>
            </a:r>
            <a:r>
              <a:rPr lang="en-US" b="1" smtClean="0">
                <a:solidFill>
                  <a:srgbClr val="0000CC"/>
                </a:solidFill>
              </a:rPr>
              <a:t>, </a:t>
            </a:r>
            <a:r>
              <a:rPr lang="en-US" smtClean="0">
                <a:solidFill>
                  <a:srgbClr val="0000CC"/>
                </a:solidFill>
              </a:rPr>
              <a:t>Chair  (1 of 2)</a:t>
            </a:r>
            <a:endParaRPr lang="en-US" sz="1600" dirty="0" smtClean="0">
              <a:solidFill>
                <a:srgbClr val="0000CC"/>
              </a:solidFill>
            </a:endParaRPr>
          </a:p>
        </p:txBody>
      </p:sp>
      <p:sp>
        <p:nvSpPr>
          <p:cNvPr id="6" name="TextBox 5"/>
          <p:cNvSpPr txBox="1"/>
          <p:nvPr/>
        </p:nvSpPr>
        <p:spPr>
          <a:xfrm>
            <a:off x="457200" y="685800"/>
            <a:ext cx="8305800" cy="6370975"/>
          </a:xfrm>
          <a:prstGeom prst="rect">
            <a:avLst/>
          </a:prstGeom>
          <a:noFill/>
        </p:spPr>
        <p:txBody>
          <a:bodyPr wrap="square" rtlCol="0">
            <a:spAutoFit/>
          </a:bodyPr>
          <a:lstStyle/>
          <a:p>
            <a:r>
              <a:rPr lang="en-US" b="1">
                <a:solidFill>
                  <a:srgbClr val="0000CC"/>
                </a:solidFill>
              </a:rPr>
              <a:t>Old business:</a:t>
            </a:r>
            <a:endParaRPr lang="en-US" sz="1600">
              <a:solidFill>
                <a:srgbClr val="0000CC"/>
              </a:solidFill>
            </a:endParaRPr>
          </a:p>
          <a:p>
            <a:r>
              <a:rPr lang="en-US">
                <a:solidFill>
                  <a:srgbClr val="0000CC"/>
                </a:solidFill>
              </a:rPr>
              <a:t>Since the last Senate meeting, the Governance Council has met twice. Its two primary committees are working on several projects: </a:t>
            </a:r>
            <a:endParaRPr lang="en-US" smtClean="0">
              <a:solidFill>
                <a:srgbClr val="0000CC"/>
              </a:solidFill>
            </a:endParaRPr>
          </a:p>
          <a:p>
            <a:endParaRPr lang="en-US" sz="1600">
              <a:solidFill>
                <a:srgbClr val="0000CC"/>
              </a:solidFill>
            </a:endParaRPr>
          </a:p>
          <a:p>
            <a:pPr lvl="0"/>
            <a:r>
              <a:rPr lang="en-US" u="sng">
                <a:solidFill>
                  <a:srgbClr val="0000CC"/>
                </a:solidFill>
              </a:rPr>
              <a:t>Committee on Assessment of Governance and Consultation</a:t>
            </a:r>
            <a:r>
              <a:rPr lang="en-US">
                <a:solidFill>
                  <a:srgbClr val="0000CC"/>
                </a:solidFill>
              </a:rPr>
              <a:t>: Has finished its biennial survey of Shared Governance, will discuss at the next Council meeting on 02/29/16 and report to the next Senate meeting</a:t>
            </a:r>
            <a:r>
              <a:rPr lang="en-US" smtClean="0">
                <a:solidFill>
                  <a:srgbClr val="0000CC"/>
                </a:solidFill>
              </a:rPr>
              <a:t>.</a:t>
            </a:r>
          </a:p>
          <a:p>
            <a:pPr lvl="0"/>
            <a:endParaRPr lang="en-US" sz="1600">
              <a:solidFill>
                <a:srgbClr val="0000CC"/>
              </a:solidFill>
            </a:endParaRPr>
          </a:p>
          <a:p>
            <a:pPr lvl="0"/>
            <a:r>
              <a:rPr lang="en-US" u="sng">
                <a:solidFill>
                  <a:srgbClr val="0000CC"/>
                </a:solidFill>
              </a:rPr>
              <a:t>Committee on Liaison &amp; Election</a:t>
            </a:r>
            <a:r>
              <a:rPr lang="en-US">
                <a:solidFill>
                  <a:srgbClr val="0000CC"/>
                </a:solidFill>
              </a:rPr>
              <a:t>: </a:t>
            </a:r>
            <a:endParaRPr lang="en-US" sz="1600">
              <a:solidFill>
                <a:srgbClr val="0000CC"/>
              </a:solidFill>
            </a:endParaRPr>
          </a:p>
          <a:p>
            <a:pPr marL="742950" lvl="1" indent="-285750">
              <a:buFont typeface="Arial" panose="020B0604020202020204" pitchFamily="34" charset="0"/>
              <a:buChar char="•"/>
            </a:pPr>
            <a:r>
              <a:rPr lang="en-US">
                <a:solidFill>
                  <a:srgbClr val="0000CC"/>
                </a:solidFill>
              </a:rPr>
              <a:t>Continues developing specialized listservs for particular Senate constituents (i.e. part-time faculty and emeritus). </a:t>
            </a:r>
            <a:endParaRPr lang="en-US" sz="1600">
              <a:solidFill>
                <a:srgbClr val="0000CC"/>
              </a:solidFill>
            </a:endParaRPr>
          </a:p>
          <a:p>
            <a:pPr marL="742950" lvl="1" indent="-285750">
              <a:buFont typeface="Arial" panose="020B0604020202020204" pitchFamily="34" charset="0"/>
              <a:buChar char="•"/>
            </a:pPr>
            <a:r>
              <a:rPr lang="en-US">
                <a:solidFill>
                  <a:srgbClr val="0000CC"/>
                </a:solidFill>
              </a:rPr>
              <a:t>The committee has finalized an introduction for the University Senate website.</a:t>
            </a:r>
            <a:endParaRPr lang="en-US" sz="1600">
              <a:solidFill>
                <a:srgbClr val="0000CC"/>
              </a:solidFill>
            </a:endParaRPr>
          </a:p>
          <a:p>
            <a:pPr marL="742950" lvl="1" indent="-285750">
              <a:buFont typeface="Arial" panose="020B0604020202020204" pitchFamily="34" charset="0"/>
              <a:buChar char="•"/>
            </a:pPr>
            <a:r>
              <a:rPr lang="en-US">
                <a:solidFill>
                  <a:srgbClr val="0000CC"/>
                </a:solidFill>
              </a:rPr>
              <a:t>It has helped organize and schedule three Senate forums on Academic Freedom (March 25), Contingent Concerns (April 5), and Sustainability in the University Curriculum (April 18). </a:t>
            </a:r>
            <a:endParaRPr lang="en-US" smtClean="0">
              <a:solidFill>
                <a:srgbClr val="0000CC"/>
              </a:solidFill>
            </a:endParaRPr>
          </a:p>
          <a:p>
            <a:pPr marL="742950" lvl="1" indent="-285750">
              <a:buFont typeface="Arial" panose="020B0604020202020204" pitchFamily="34" charset="0"/>
              <a:buChar char="•"/>
            </a:pPr>
            <a:r>
              <a:rPr lang="en-US" smtClean="0">
                <a:solidFill>
                  <a:srgbClr val="0000CC"/>
                </a:solidFill>
              </a:rPr>
              <a:t>It </a:t>
            </a:r>
            <a:r>
              <a:rPr lang="en-US">
                <a:solidFill>
                  <a:srgbClr val="0000CC"/>
                </a:solidFill>
              </a:rPr>
              <a:t>is also organizing nominations for the Senate’s annual elections.</a:t>
            </a:r>
            <a:endParaRPr lang="en-US" sz="1600">
              <a:solidFill>
                <a:srgbClr val="0000CC"/>
              </a:solidFill>
            </a:endParaRPr>
          </a:p>
          <a:p>
            <a:endParaRPr lang="en-US" smtClean="0">
              <a:solidFill>
                <a:srgbClr val="0000CC"/>
              </a:solidFill>
            </a:endParaRPr>
          </a:p>
          <a:p>
            <a:r>
              <a:rPr lang="en-US" smtClean="0">
                <a:solidFill>
                  <a:srgbClr val="0000CC"/>
                </a:solidFill>
              </a:rPr>
              <a:t>The </a:t>
            </a:r>
            <a:r>
              <a:rPr lang="en-US">
                <a:solidFill>
                  <a:srgbClr val="0000CC"/>
                </a:solidFill>
              </a:rPr>
              <a:t>Council is recruiting members and preparing nomination lists for the following Senate and University committees:</a:t>
            </a:r>
            <a:endParaRPr lang="en-US" sz="1600">
              <a:solidFill>
                <a:srgbClr val="0000CC"/>
              </a:solidFill>
            </a:endParaRPr>
          </a:p>
          <a:p>
            <a:pPr lvl="0"/>
            <a:r>
              <a:rPr lang="en-US" smtClean="0">
                <a:solidFill>
                  <a:srgbClr val="0000CC"/>
                </a:solidFill>
              </a:rPr>
              <a:t>	Committee </a:t>
            </a:r>
            <a:r>
              <a:rPr lang="en-US">
                <a:solidFill>
                  <a:srgbClr val="0000CC"/>
                </a:solidFill>
              </a:rPr>
              <a:t>on Resources and Planning (UPPC)</a:t>
            </a:r>
            <a:endParaRPr lang="en-US" sz="1600">
              <a:solidFill>
                <a:srgbClr val="0000CC"/>
              </a:solidFill>
            </a:endParaRPr>
          </a:p>
          <a:p>
            <a:pPr lvl="0"/>
            <a:r>
              <a:rPr lang="en-US" smtClean="0">
                <a:solidFill>
                  <a:srgbClr val="0000CC"/>
                </a:solidFill>
              </a:rPr>
              <a:t>	Facilities </a:t>
            </a:r>
            <a:r>
              <a:rPr lang="en-US">
                <a:solidFill>
                  <a:srgbClr val="0000CC"/>
                </a:solidFill>
              </a:rPr>
              <a:t>Committee (UPPC)</a:t>
            </a:r>
            <a:endParaRPr lang="en-US" sz="1600">
              <a:solidFill>
                <a:srgbClr val="0000CC"/>
              </a:solidFill>
            </a:endParaRPr>
          </a:p>
          <a:p>
            <a:pPr lvl="0"/>
            <a:r>
              <a:rPr lang="en-US" smtClean="0">
                <a:solidFill>
                  <a:srgbClr val="0000CC"/>
                </a:solidFill>
              </a:rPr>
              <a:t>	The </a:t>
            </a:r>
            <a:r>
              <a:rPr lang="en-US">
                <a:solidFill>
                  <a:srgbClr val="0000CC"/>
                </a:solidFill>
              </a:rPr>
              <a:t>President’s Advisory Committee on Campus Security.</a:t>
            </a:r>
            <a:endParaRPr lang="en-US" sz="1600">
              <a:solidFill>
                <a:srgbClr val="0000CC"/>
              </a:solidFill>
            </a:endParaRPr>
          </a:p>
          <a:p>
            <a:pPr lvl="1"/>
            <a:endParaRPr lang="en-US" sz="1600">
              <a:solidFill>
                <a:srgbClr val="0000CC"/>
              </a:solidFill>
            </a:endParaRPr>
          </a:p>
        </p:txBody>
      </p:sp>
    </p:spTree>
    <p:extLst>
      <p:ext uri="{BB962C8B-B14F-4D97-AF65-F5344CB8AC3E}">
        <p14:creationId xmlns:p14="http://schemas.microsoft.com/office/powerpoint/2010/main" val="1413290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3463640" cy="369332"/>
          </a:xfrm>
          <a:prstGeom prst="rect">
            <a:avLst/>
          </a:prstGeom>
          <a:noFill/>
        </p:spPr>
        <p:txBody>
          <a:bodyPr wrap="none" rtlCol="0">
            <a:spAutoFit/>
          </a:bodyPr>
          <a:lstStyle/>
          <a:p>
            <a:r>
              <a:rPr lang="en-US" b="1" smtClean="0">
                <a:solidFill>
                  <a:srgbClr val="0000CC"/>
                </a:solidFill>
              </a:rPr>
              <a:t>GOV – </a:t>
            </a:r>
            <a:r>
              <a:rPr lang="en-US" smtClean="0">
                <a:solidFill>
                  <a:srgbClr val="0000CC"/>
                </a:solidFill>
              </a:rPr>
              <a:t>James Collins</a:t>
            </a:r>
            <a:r>
              <a:rPr lang="en-US" b="1" smtClean="0">
                <a:solidFill>
                  <a:srgbClr val="0000CC"/>
                </a:solidFill>
              </a:rPr>
              <a:t>, </a:t>
            </a:r>
            <a:r>
              <a:rPr lang="en-US" smtClean="0">
                <a:solidFill>
                  <a:srgbClr val="0000CC"/>
                </a:solidFill>
              </a:rPr>
              <a:t>Chair  (2 of 2)</a:t>
            </a:r>
            <a:endParaRPr lang="en-US" sz="1600" dirty="0" smtClean="0">
              <a:solidFill>
                <a:srgbClr val="0000CC"/>
              </a:solidFill>
            </a:endParaRPr>
          </a:p>
        </p:txBody>
      </p:sp>
      <p:sp>
        <p:nvSpPr>
          <p:cNvPr id="6" name="TextBox 5"/>
          <p:cNvSpPr txBox="1"/>
          <p:nvPr/>
        </p:nvSpPr>
        <p:spPr>
          <a:xfrm>
            <a:off x="457200" y="685800"/>
            <a:ext cx="8305800" cy="1631216"/>
          </a:xfrm>
          <a:prstGeom prst="rect">
            <a:avLst/>
          </a:prstGeom>
          <a:noFill/>
        </p:spPr>
        <p:txBody>
          <a:bodyPr wrap="square" rtlCol="0">
            <a:spAutoFit/>
          </a:bodyPr>
          <a:lstStyle/>
          <a:p>
            <a:r>
              <a:rPr lang="en-US" sz="2000" b="1">
                <a:solidFill>
                  <a:srgbClr val="0000CC"/>
                </a:solidFill>
              </a:rPr>
              <a:t>New business: </a:t>
            </a:r>
            <a:endParaRPr lang="en-US" sz="2000">
              <a:solidFill>
                <a:srgbClr val="0000CC"/>
              </a:solidFill>
            </a:endParaRPr>
          </a:p>
          <a:p>
            <a:r>
              <a:rPr lang="en-US" sz="2000">
                <a:solidFill>
                  <a:srgbClr val="0000CC"/>
                </a:solidFill>
              </a:rPr>
              <a:t> </a:t>
            </a:r>
          </a:p>
          <a:p>
            <a:r>
              <a:rPr lang="en-US" sz="2000">
                <a:solidFill>
                  <a:srgbClr val="0000CC"/>
                </a:solidFill>
              </a:rPr>
              <a:t>The Council will consider and vote upon a resolution on Emeritus faculty at its meeting on February 29, and will report the results to the next Senate meeting</a:t>
            </a:r>
            <a:r>
              <a:rPr lang="en-US" sz="2000"/>
              <a:t>. </a:t>
            </a:r>
          </a:p>
        </p:txBody>
      </p:sp>
    </p:spTree>
    <p:extLst>
      <p:ext uri="{BB962C8B-B14F-4D97-AF65-F5344CB8AC3E}">
        <p14:creationId xmlns:p14="http://schemas.microsoft.com/office/powerpoint/2010/main" val="2502914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1000"/>
            <a:ext cx="5181600" cy="923330"/>
          </a:xfrm>
          <a:prstGeom prst="rect">
            <a:avLst/>
          </a:prstGeom>
          <a:noFill/>
        </p:spPr>
        <p:txBody>
          <a:bodyPr wrap="square" rtlCol="0">
            <a:spAutoFit/>
          </a:bodyPr>
          <a:lstStyle/>
          <a:p>
            <a:pPr lvl="0"/>
            <a:r>
              <a:rPr lang="en-US" b="1" smtClean="0">
                <a:solidFill>
                  <a:srgbClr val="0000CC"/>
                </a:solidFill>
              </a:rPr>
              <a:t>Approval </a:t>
            </a:r>
            <a:r>
              <a:rPr lang="en-US" b="1" dirty="0" smtClean="0">
                <a:solidFill>
                  <a:srgbClr val="0000CC"/>
                </a:solidFill>
              </a:rPr>
              <a:t>of Minutes </a:t>
            </a:r>
            <a:r>
              <a:rPr lang="en-US" smtClean="0">
                <a:solidFill>
                  <a:srgbClr val="0000CC"/>
                </a:solidFill>
              </a:rPr>
              <a:t>of</a:t>
            </a:r>
            <a:r>
              <a:rPr lang="en-US" b="1" smtClean="0">
                <a:solidFill>
                  <a:srgbClr val="0000CC"/>
                </a:solidFill>
              </a:rPr>
              <a:t> </a:t>
            </a:r>
            <a:r>
              <a:rPr lang="en-US">
                <a:solidFill>
                  <a:srgbClr val="0000CC"/>
                </a:solidFill>
              </a:rPr>
              <a:t> </a:t>
            </a:r>
            <a:r>
              <a:rPr lang="en-US" smtClean="0">
                <a:solidFill>
                  <a:srgbClr val="0000CC"/>
                </a:solidFill>
              </a:rPr>
              <a:t>February 8, 2016</a:t>
            </a:r>
            <a:endParaRPr lang="en-US" sz="2000" dirty="0">
              <a:solidFill>
                <a:srgbClr val="0000CC"/>
              </a:solidFill>
            </a:endParaRPr>
          </a:p>
          <a:p>
            <a:endParaRPr lang="en-US" b="1" dirty="0">
              <a:solidFill>
                <a:srgbClr val="000099"/>
              </a:solidFill>
            </a:endParaRPr>
          </a:p>
          <a:p>
            <a:endParaRPr lang="en-US" b="1" dirty="0" smtClean="0">
              <a:solidFill>
                <a:srgbClr val="000099"/>
              </a:solidFill>
            </a:endParaRPr>
          </a:p>
        </p:txBody>
      </p:sp>
    </p:spTree>
    <p:extLst>
      <p:ext uri="{BB962C8B-B14F-4D97-AF65-F5344CB8AC3E}">
        <p14:creationId xmlns:p14="http://schemas.microsoft.com/office/powerpoint/2010/main" val="127859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38862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LISC – </a:t>
            </a:r>
            <a:r>
              <a:rPr lang="en-US" dirty="0" smtClean="0">
                <a:solidFill>
                  <a:srgbClr val="0000CC"/>
                </a:solidFill>
              </a:rPr>
              <a:t>David </a:t>
            </a:r>
            <a:r>
              <a:rPr lang="en-US" dirty="0" err="1" smtClean="0">
                <a:solidFill>
                  <a:srgbClr val="0000CC"/>
                </a:solidFill>
              </a:rPr>
              <a:t>Mamorella</a:t>
            </a:r>
            <a:r>
              <a:rPr lang="en-US" smtClean="0">
                <a:solidFill>
                  <a:srgbClr val="0000CC"/>
                </a:solidFill>
              </a:rPr>
              <a:t>, Chair ( 1 of 3)</a:t>
            </a:r>
            <a:endParaRPr lang="en-US" dirty="0" smtClean="0">
              <a:solidFill>
                <a:srgbClr val="0000CC"/>
              </a:solidFill>
            </a:endParaRPr>
          </a:p>
        </p:txBody>
      </p:sp>
      <p:sp>
        <p:nvSpPr>
          <p:cNvPr id="3" name="TextBox 2"/>
          <p:cNvSpPr txBox="1"/>
          <p:nvPr/>
        </p:nvSpPr>
        <p:spPr>
          <a:xfrm>
            <a:off x="304800" y="838200"/>
            <a:ext cx="8305800" cy="5632311"/>
          </a:xfrm>
          <a:prstGeom prst="rect">
            <a:avLst/>
          </a:prstGeom>
          <a:noFill/>
        </p:spPr>
        <p:txBody>
          <a:bodyPr wrap="square" rtlCol="0">
            <a:spAutoFit/>
          </a:bodyPr>
          <a:lstStyle/>
          <a:p>
            <a:r>
              <a:rPr lang="en-US" b="1" u="sng">
                <a:solidFill>
                  <a:srgbClr val="0000CC"/>
                </a:solidFill>
              </a:rPr>
              <a:t>Libraries Report – Rebecca L. Mugridge (Interim Dean of Libraries)</a:t>
            </a:r>
            <a:br>
              <a:rPr lang="en-US" b="1" u="sng">
                <a:solidFill>
                  <a:srgbClr val="0000CC"/>
                </a:solidFill>
              </a:rPr>
            </a:br>
            <a:r>
              <a:rPr lang="en-US" b="1">
                <a:solidFill>
                  <a:srgbClr val="0000CC"/>
                </a:solidFill>
              </a:rPr>
              <a:t>Facilities</a:t>
            </a:r>
            <a:r>
              <a:rPr lang="en-US">
                <a:solidFill>
                  <a:srgbClr val="0000CC"/>
                </a:solidFill>
              </a:rPr>
              <a:t>. Peter Recore-Migirditch, Mary Van Ullen and I met with Errol Millington, Riki Brown, and Bill Dosch to continue our discussion of the use of Libraries’ space for the permanent placement of other units on campus that support students. They’re going to investigate our proposals including the installation of compact shelving in the basement of the Science Library, and the potential use of the 2</a:t>
            </a:r>
            <a:r>
              <a:rPr lang="en-US" baseline="30000">
                <a:solidFill>
                  <a:srgbClr val="0000CC"/>
                </a:solidFill>
              </a:rPr>
              <a:t>nd</a:t>
            </a:r>
            <a:r>
              <a:rPr lang="en-US">
                <a:solidFill>
                  <a:srgbClr val="0000CC"/>
                </a:solidFill>
              </a:rPr>
              <a:t> floor stacks area in the Science Library for the other units. </a:t>
            </a:r>
          </a:p>
          <a:p>
            <a:r>
              <a:rPr lang="en-US" b="1">
                <a:solidFill>
                  <a:srgbClr val="0000CC"/>
                </a:solidFill>
              </a:rPr>
              <a:t> </a:t>
            </a:r>
            <a:endParaRPr lang="en-US">
              <a:solidFill>
                <a:srgbClr val="0000CC"/>
              </a:solidFill>
            </a:endParaRPr>
          </a:p>
          <a:p>
            <a:r>
              <a:rPr lang="en-US" b="1">
                <a:solidFill>
                  <a:srgbClr val="0000CC"/>
                </a:solidFill>
              </a:rPr>
              <a:t>Library hours</a:t>
            </a:r>
            <a:r>
              <a:rPr lang="en-US">
                <a:solidFill>
                  <a:srgbClr val="0000CC"/>
                </a:solidFill>
              </a:rPr>
              <a:t>. In response to a Student Advisory Board request, the Libraries are forming a Library Hours Task Force that will be charged with reviewing the current library usage and making a recommendation regarding the hours that the Libraries are open. Of particular interest to graduate students are weekends during intersessions. The Task Force’s report will be due June 30, 2016.</a:t>
            </a:r>
          </a:p>
          <a:p>
            <a:r>
              <a:rPr lang="en-US" b="1">
                <a:solidFill>
                  <a:srgbClr val="0000CC"/>
                </a:solidFill>
              </a:rPr>
              <a:t>Faculty searches.</a:t>
            </a:r>
            <a:r>
              <a:rPr lang="en-US">
                <a:solidFill>
                  <a:srgbClr val="0000CC"/>
                </a:solidFill>
              </a:rPr>
              <a:t> The search committee for the Access Services &amp; Information Commons Evening Associate position has identified three candidates to bring in for interviews; they are being scheduled for February 16-18. The Reference Librarian position has been posted; applications will be accepted through March 9. The Interactive Media Center paperwork was submitted last week (for Budget, HR, and ODI approval). The search committee will be chaired by Elaine Lasda-Bergman, and includes Kate Latal, Chris Loh, and Tom Bessette (from ITS). </a:t>
            </a:r>
          </a:p>
        </p:txBody>
      </p:sp>
    </p:spTree>
    <p:extLst>
      <p:ext uri="{BB962C8B-B14F-4D97-AF65-F5344CB8AC3E}">
        <p14:creationId xmlns:p14="http://schemas.microsoft.com/office/powerpoint/2010/main" val="3196990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43434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LISC – </a:t>
            </a:r>
            <a:r>
              <a:rPr lang="en-US" dirty="0" smtClean="0">
                <a:solidFill>
                  <a:srgbClr val="0000CC"/>
                </a:solidFill>
              </a:rPr>
              <a:t>David </a:t>
            </a:r>
            <a:r>
              <a:rPr lang="en-US" dirty="0" err="1" smtClean="0">
                <a:solidFill>
                  <a:srgbClr val="0000CC"/>
                </a:solidFill>
              </a:rPr>
              <a:t>Mamorella</a:t>
            </a:r>
            <a:r>
              <a:rPr lang="en-US" smtClean="0">
                <a:solidFill>
                  <a:srgbClr val="0000CC"/>
                </a:solidFill>
              </a:rPr>
              <a:t>, Chair ( 2 of 3) </a:t>
            </a:r>
            <a:endParaRPr lang="en-US" dirty="0" smtClean="0">
              <a:solidFill>
                <a:srgbClr val="0000CC"/>
              </a:solidFill>
            </a:endParaRPr>
          </a:p>
        </p:txBody>
      </p:sp>
      <p:sp>
        <p:nvSpPr>
          <p:cNvPr id="3" name="TextBox 2"/>
          <p:cNvSpPr txBox="1"/>
          <p:nvPr/>
        </p:nvSpPr>
        <p:spPr>
          <a:xfrm>
            <a:off x="304800" y="457200"/>
            <a:ext cx="8305800" cy="6463308"/>
          </a:xfrm>
          <a:prstGeom prst="rect">
            <a:avLst/>
          </a:prstGeom>
          <a:noFill/>
        </p:spPr>
        <p:txBody>
          <a:bodyPr wrap="square" rtlCol="0">
            <a:spAutoFit/>
          </a:bodyPr>
          <a:lstStyle/>
          <a:p>
            <a:r>
              <a:rPr lang="en-US" b="1">
                <a:solidFill>
                  <a:srgbClr val="0000CC"/>
                </a:solidFill>
              </a:rPr>
              <a:t>Student Advisory Board (SAB)</a:t>
            </a:r>
            <a:r>
              <a:rPr lang="en-US">
                <a:solidFill>
                  <a:srgbClr val="0000CC"/>
                </a:solidFill>
              </a:rPr>
              <a:t>. The third SAB meeting was held February 8, with 22 students and seven library staff in attendance. Lynn Mayer from ITS was also present. The two new co-chairs of the Board were introduced: Kelsy O’Brien and Allison Hosier, both from the Information Literacy Department. The discussion focused on two areas: the splash page for the Information Commons (IC) computers, and the configuration of the Libraries’ reference desk. Lynn Mayer and Deborah Bernnard led the discussion on the splash page. The Libraries are proposing making the Libraries website be the splash page for the IC computers. The feedback on this issue will be incorporated into another mock up and we will present this again at a future meeting. </a:t>
            </a:r>
            <a:br>
              <a:rPr lang="en-US">
                <a:solidFill>
                  <a:srgbClr val="0000CC"/>
                </a:solidFill>
              </a:rPr>
            </a:br>
            <a:endParaRPr lang="en-US" smtClean="0">
              <a:solidFill>
                <a:srgbClr val="0000CC"/>
              </a:solidFill>
            </a:endParaRPr>
          </a:p>
          <a:p>
            <a:r>
              <a:rPr lang="en-US" b="1" smtClean="0">
                <a:solidFill>
                  <a:srgbClr val="0000CC"/>
                </a:solidFill>
              </a:rPr>
              <a:t>Conversations </a:t>
            </a:r>
            <a:r>
              <a:rPr lang="en-US" b="1">
                <a:solidFill>
                  <a:srgbClr val="0000CC"/>
                </a:solidFill>
              </a:rPr>
              <a:t>in Standish</a:t>
            </a:r>
            <a:r>
              <a:rPr lang="en-US">
                <a:solidFill>
                  <a:srgbClr val="0000CC"/>
                </a:solidFill>
              </a:rPr>
              <a:t>. The Libraries will be hosting a number of these conversations with faculty this semester. These events are intended to spotlight faculty research. Upcoming conversations include:</a:t>
            </a:r>
          </a:p>
          <a:p>
            <a:pPr lvl="1"/>
            <a:r>
              <a:rPr lang="en-US" b="1">
                <a:solidFill>
                  <a:srgbClr val="0000CC"/>
                </a:solidFill>
              </a:rPr>
              <a:t>Rabi Musah, Chemistry Department</a:t>
            </a:r>
            <a:endParaRPr lang="en-US">
              <a:solidFill>
                <a:srgbClr val="0000CC"/>
              </a:solidFill>
            </a:endParaRPr>
          </a:p>
          <a:p>
            <a:pPr lvl="1"/>
            <a:r>
              <a:rPr lang="en-US">
                <a:solidFill>
                  <a:srgbClr val="0000CC"/>
                </a:solidFill>
              </a:rPr>
              <a:t>Smokes, Chews and Brews: The Dangers and Crackdown on Legal Plant Highs</a:t>
            </a:r>
          </a:p>
          <a:p>
            <a:pPr lvl="1"/>
            <a:r>
              <a:rPr lang="en-US">
                <a:solidFill>
                  <a:srgbClr val="0000CC"/>
                </a:solidFill>
              </a:rPr>
              <a:t>February 24, 2016 12:35-1:30pm</a:t>
            </a:r>
          </a:p>
          <a:p>
            <a:pPr lvl="1"/>
            <a:r>
              <a:rPr lang="en-US" b="1" smtClean="0">
                <a:solidFill>
                  <a:srgbClr val="0000CC"/>
                </a:solidFill>
              </a:rPr>
              <a:t>James </a:t>
            </a:r>
            <a:r>
              <a:rPr lang="en-US" b="1">
                <a:solidFill>
                  <a:srgbClr val="0000CC"/>
                </a:solidFill>
              </a:rPr>
              <a:t>Stellar, Provost</a:t>
            </a:r>
            <a:endParaRPr lang="en-US">
              <a:solidFill>
                <a:srgbClr val="0000CC"/>
              </a:solidFill>
            </a:endParaRPr>
          </a:p>
          <a:p>
            <a:pPr lvl="1"/>
            <a:r>
              <a:rPr lang="en-US">
                <a:solidFill>
                  <a:srgbClr val="0000CC"/>
                </a:solidFill>
              </a:rPr>
              <a:t>Your Brain: Unconscious Decision-making and How it Affects Your Life and Learning</a:t>
            </a:r>
          </a:p>
          <a:p>
            <a:pPr lvl="1"/>
            <a:r>
              <a:rPr lang="en-US">
                <a:solidFill>
                  <a:srgbClr val="0000CC"/>
                </a:solidFill>
              </a:rPr>
              <a:t>March 2, 2016 </a:t>
            </a:r>
            <a:r>
              <a:rPr lang="en-US" smtClean="0">
                <a:solidFill>
                  <a:srgbClr val="0000CC"/>
                </a:solidFill>
              </a:rPr>
              <a:t>12:35-1:30pm </a:t>
            </a:r>
            <a:endParaRPr lang="en-US">
              <a:solidFill>
                <a:srgbClr val="0000CC"/>
              </a:solidFill>
            </a:endParaRPr>
          </a:p>
          <a:p>
            <a:r>
              <a:rPr lang="en-US" b="1">
                <a:solidFill>
                  <a:srgbClr val="0000CC"/>
                </a:solidFill>
              </a:rPr>
              <a:t> </a:t>
            </a:r>
            <a:r>
              <a:rPr lang="en-US" b="1" smtClean="0">
                <a:solidFill>
                  <a:srgbClr val="0000CC"/>
                </a:solidFill>
              </a:rPr>
              <a:t>       Rick </a:t>
            </a:r>
            <a:r>
              <a:rPr lang="en-US" b="1">
                <a:solidFill>
                  <a:srgbClr val="0000CC"/>
                </a:solidFill>
              </a:rPr>
              <a:t>Fogarty, History Department</a:t>
            </a:r>
            <a:endParaRPr lang="en-US">
              <a:solidFill>
                <a:srgbClr val="0000CC"/>
              </a:solidFill>
            </a:endParaRPr>
          </a:p>
          <a:p>
            <a:r>
              <a:rPr lang="en-US" smtClean="0">
                <a:solidFill>
                  <a:srgbClr val="0000CC"/>
                </a:solidFill>
              </a:rPr>
              <a:t>        What </a:t>
            </a:r>
            <a:r>
              <a:rPr lang="en-US">
                <a:solidFill>
                  <a:srgbClr val="0000CC"/>
                </a:solidFill>
              </a:rPr>
              <a:t>Can 1916 Tell Us About 2016?  Europe, Islam, and the Middle East</a:t>
            </a:r>
          </a:p>
          <a:p>
            <a:r>
              <a:rPr lang="en-US" smtClean="0">
                <a:solidFill>
                  <a:srgbClr val="0000CC"/>
                </a:solidFill>
              </a:rPr>
              <a:t>        April </a:t>
            </a:r>
            <a:r>
              <a:rPr lang="en-US">
                <a:solidFill>
                  <a:srgbClr val="0000CC"/>
                </a:solidFill>
              </a:rPr>
              <a:t>6, 2016 12:35-1:30pm </a:t>
            </a:r>
          </a:p>
        </p:txBody>
      </p:sp>
    </p:spTree>
    <p:extLst>
      <p:ext uri="{BB962C8B-B14F-4D97-AF65-F5344CB8AC3E}">
        <p14:creationId xmlns:p14="http://schemas.microsoft.com/office/powerpoint/2010/main" val="4101917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40386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LISC – </a:t>
            </a:r>
            <a:r>
              <a:rPr lang="en-US" dirty="0" smtClean="0">
                <a:solidFill>
                  <a:srgbClr val="0000CC"/>
                </a:solidFill>
              </a:rPr>
              <a:t>David </a:t>
            </a:r>
            <a:r>
              <a:rPr lang="en-US" dirty="0" err="1" smtClean="0">
                <a:solidFill>
                  <a:srgbClr val="0000CC"/>
                </a:solidFill>
              </a:rPr>
              <a:t>Mamorella</a:t>
            </a:r>
            <a:r>
              <a:rPr lang="en-US" smtClean="0">
                <a:solidFill>
                  <a:srgbClr val="0000CC"/>
                </a:solidFill>
              </a:rPr>
              <a:t>, Chair ( 3 of 3) </a:t>
            </a:r>
            <a:endParaRPr lang="en-US" dirty="0" smtClean="0">
              <a:solidFill>
                <a:srgbClr val="0000CC"/>
              </a:solidFill>
            </a:endParaRPr>
          </a:p>
        </p:txBody>
      </p:sp>
      <p:sp>
        <p:nvSpPr>
          <p:cNvPr id="3" name="TextBox 2"/>
          <p:cNvSpPr txBox="1"/>
          <p:nvPr/>
        </p:nvSpPr>
        <p:spPr>
          <a:xfrm>
            <a:off x="304800" y="457200"/>
            <a:ext cx="8305800" cy="5632311"/>
          </a:xfrm>
          <a:prstGeom prst="rect">
            <a:avLst/>
          </a:prstGeom>
          <a:noFill/>
        </p:spPr>
        <p:txBody>
          <a:bodyPr wrap="square" rtlCol="0">
            <a:spAutoFit/>
          </a:bodyPr>
          <a:lstStyle/>
          <a:p>
            <a:r>
              <a:rPr lang="en-US" b="1" u="sng">
                <a:solidFill>
                  <a:srgbClr val="0000CC"/>
                </a:solidFill>
              </a:rPr>
              <a:t>ITS Report – Simeon Ananou (VP/CIO, ITS)</a:t>
            </a:r>
            <a:endParaRPr lang="en-US" sz="1600">
              <a:solidFill>
                <a:srgbClr val="0000CC"/>
              </a:solidFill>
            </a:endParaRPr>
          </a:p>
          <a:p>
            <a:pPr lvl="0"/>
            <a:endParaRPr lang="en-US" smtClean="0">
              <a:solidFill>
                <a:srgbClr val="0000CC"/>
              </a:solidFill>
            </a:endParaRPr>
          </a:p>
          <a:p>
            <a:pPr lvl="0"/>
            <a:r>
              <a:rPr lang="en-US" smtClean="0">
                <a:solidFill>
                  <a:srgbClr val="0000CC"/>
                </a:solidFill>
              </a:rPr>
              <a:t>Simeon </a:t>
            </a:r>
            <a:r>
              <a:rPr lang="en-US">
                <a:solidFill>
                  <a:srgbClr val="0000CC"/>
                </a:solidFill>
              </a:rPr>
              <a:t>Ananou was hired as our new VP/CIO and started on 2/1/2016.</a:t>
            </a:r>
            <a:endParaRPr lang="en-US" sz="1600">
              <a:solidFill>
                <a:srgbClr val="0000CC"/>
              </a:solidFill>
            </a:endParaRPr>
          </a:p>
          <a:p>
            <a:pPr lvl="0"/>
            <a:r>
              <a:rPr lang="en-US">
                <a:solidFill>
                  <a:srgbClr val="0000CC"/>
                </a:solidFill>
              </a:rPr>
              <a:t>He feels the University has great untapped potential, one example being OneDrive.</a:t>
            </a:r>
            <a:endParaRPr lang="en-US" sz="1600">
              <a:solidFill>
                <a:srgbClr val="0000CC"/>
              </a:solidFill>
            </a:endParaRPr>
          </a:p>
          <a:p>
            <a:pPr lvl="0"/>
            <a:r>
              <a:rPr lang="en-US">
                <a:solidFill>
                  <a:srgbClr val="0000CC"/>
                </a:solidFill>
              </a:rPr>
              <a:t>He feels OneDrive is being underutilized, so expect promotional material via email and other table set ups in the coming months.</a:t>
            </a:r>
            <a:endParaRPr lang="en-US" sz="1600">
              <a:solidFill>
                <a:srgbClr val="0000CC"/>
              </a:solidFill>
            </a:endParaRPr>
          </a:p>
          <a:p>
            <a:pPr lvl="0"/>
            <a:r>
              <a:rPr lang="en-US">
                <a:solidFill>
                  <a:srgbClr val="0000CC"/>
                </a:solidFill>
              </a:rPr>
              <a:t>He is conducting a report on how much DropBox is getting used by the University.</a:t>
            </a:r>
            <a:endParaRPr lang="en-US" sz="1600">
              <a:solidFill>
                <a:srgbClr val="0000CC"/>
              </a:solidFill>
            </a:endParaRPr>
          </a:p>
          <a:p>
            <a:pPr lvl="1"/>
            <a:r>
              <a:rPr lang="en-US">
                <a:solidFill>
                  <a:srgbClr val="0000CC"/>
                </a:solidFill>
              </a:rPr>
              <a:t>DropBox does NOT protect intellectual property when you put something on there, whereas we have an agreement with OneDrive that the IP is ours. It helps protect our research.</a:t>
            </a:r>
            <a:endParaRPr lang="en-US" sz="1600">
              <a:solidFill>
                <a:srgbClr val="0000CC"/>
              </a:solidFill>
            </a:endParaRPr>
          </a:p>
          <a:p>
            <a:pPr lvl="0"/>
            <a:r>
              <a:rPr lang="en-US">
                <a:solidFill>
                  <a:srgbClr val="0000CC"/>
                </a:solidFill>
              </a:rPr>
              <a:t>University network has been upgraded from 1GB to 10GB.</a:t>
            </a:r>
            <a:endParaRPr lang="en-US" sz="1600">
              <a:solidFill>
                <a:srgbClr val="0000CC"/>
              </a:solidFill>
            </a:endParaRPr>
          </a:p>
          <a:p>
            <a:pPr lvl="0"/>
            <a:endParaRPr lang="en-US" smtClean="0">
              <a:solidFill>
                <a:srgbClr val="0000CC"/>
              </a:solidFill>
            </a:endParaRPr>
          </a:p>
          <a:p>
            <a:pPr lvl="0"/>
            <a:r>
              <a:rPr lang="en-US" smtClean="0">
                <a:solidFill>
                  <a:srgbClr val="0000CC"/>
                </a:solidFill>
              </a:rPr>
              <a:t>Plans </a:t>
            </a:r>
            <a:r>
              <a:rPr lang="en-US">
                <a:solidFill>
                  <a:srgbClr val="0000CC"/>
                </a:solidFill>
              </a:rPr>
              <a:t>to strengthen the information security are underway through awareness, not punitive measures.</a:t>
            </a:r>
            <a:endParaRPr lang="en-US" sz="1600">
              <a:solidFill>
                <a:srgbClr val="0000CC"/>
              </a:solidFill>
            </a:endParaRPr>
          </a:p>
          <a:p>
            <a:pPr lvl="0"/>
            <a:endParaRPr lang="en-US" smtClean="0">
              <a:solidFill>
                <a:srgbClr val="0000CC"/>
              </a:solidFill>
            </a:endParaRPr>
          </a:p>
          <a:p>
            <a:pPr lvl="0"/>
            <a:r>
              <a:rPr lang="en-US" smtClean="0">
                <a:solidFill>
                  <a:srgbClr val="0000CC"/>
                </a:solidFill>
              </a:rPr>
              <a:t>He’s </a:t>
            </a:r>
            <a:r>
              <a:rPr lang="en-US">
                <a:solidFill>
                  <a:srgbClr val="0000CC"/>
                </a:solidFill>
              </a:rPr>
              <a:t>hoping to use data analytics to understand student behavior on campus in an effort to help boost student success.</a:t>
            </a:r>
            <a:endParaRPr lang="en-US" sz="1600">
              <a:solidFill>
                <a:srgbClr val="0000CC"/>
              </a:solidFill>
            </a:endParaRPr>
          </a:p>
          <a:p>
            <a:pPr lvl="0"/>
            <a:endParaRPr lang="en-US" smtClean="0">
              <a:solidFill>
                <a:srgbClr val="0000CC"/>
              </a:solidFill>
            </a:endParaRPr>
          </a:p>
          <a:p>
            <a:pPr lvl="0"/>
            <a:r>
              <a:rPr lang="en-US" smtClean="0">
                <a:solidFill>
                  <a:srgbClr val="0000CC"/>
                </a:solidFill>
              </a:rPr>
              <a:t>Very </a:t>
            </a:r>
            <a:r>
              <a:rPr lang="en-US">
                <a:solidFill>
                  <a:srgbClr val="0000CC"/>
                </a:solidFill>
              </a:rPr>
              <a:t>interested in engaging the student community. </a:t>
            </a:r>
            <a:endParaRPr lang="en-US" sz="1600">
              <a:solidFill>
                <a:srgbClr val="0000CC"/>
              </a:solidFill>
            </a:endParaRPr>
          </a:p>
          <a:p>
            <a:r>
              <a:rPr lang="en-US">
                <a:solidFill>
                  <a:srgbClr val="0000CC"/>
                </a:solidFill>
              </a:rPr>
              <a:t> </a:t>
            </a:r>
            <a:endParaRPr lang="en-US" sz="1600">
              <a:solidFill>
                <a:srgbClr val="0000CC"/>
              </a:solidFill>
            </a:endParaRPr>
          </a:p>
        </p:txBody>
      </p:sp>
    </p:spTree>
    <p:extLst>
      <p:ext uri="{BB962C8B-B14F-4D97-AF65-F5344CB8AC3E}">
        <p14:creationId xmlns:p14="http://schemas.microsoft.com/office/powerpoint/2010/main" val="2337155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4860754"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smtClean="0">
              <a:solidFill>
                <a:srgbClr val="000099"/>
              </a:solidFill>
            </a:endParaRPr>
          </a:p>
          <a:p>
            <a:r>
              <a:rPr lang="en-US" b="1" dirty="0" smtClean="0">
                <a:solidFill>
                  <a:srgbClr val="0000CC"/>
                </a:solidFill>
              </a:rPr>
              <a:t>UAC – </a:t>
            </a:r>
            <a:r>
              <a:rPr lang="en-US" dirty="0" smtClean="0">
                <a:solidFill>
                  <a:srgbClr val="0000CC"/>
                </a:solidFill>
              </a:rPr>
              <a:t>Karen </a:t>
            </a:r>
            <a:r>
              <a:rPr lang="en-US" dirty="0" err="1" smtClean="0">
                <a:solidFill>
                  <a:srgbClr val="0000CC"/>
                </a:solidFill>
              </a:rPr>
              <a:t>Kiorpes</a:t>
            </a:r>
            <a:r>
              <a:rPr lang="en-US" dirty="0" smtClean="0">
                <a:solidFill>
                  <a:srgbClr val="0000CC"/>
                </a:solidFill>
              </a:rPr>
              <a:t> and Christy Smith, </a:t>
            </a:r>
            <a:r>
              <a:rPr lang="en-US" dirty="0">
                <a:solidFill>
                  <a:srgbClr val="0000CC"/>
                </a:solidFill>
              </a:rPr>
              <a:t>Co-Chairs</a:t>
            </a:r>
            <a:r>
              <a:rPr lang="en-US" b="1" dirty="0" smtClean="0">
                <a:solidFill>
                  <a:srgbClr val="0000CC"/>
                </a:solidFill>
              </a:rPr>
              <a:t> </a:t>
            </a:r>
          </a:p>
        </p:txBody>
      </p:sp>
      <p:sp>
        <p:nvSpPr>
          <p:cNvPr id="6" name="TextBox 5"/>
          <p:cNvSpPr txBox="1"/>
          <p:nvPr/>
        </p:nvSpPr>
        <p:spPr>
          <a:xfrm>
            <a:off x="304800" y="990600"/>
            <a:ext cx="8229600" cy="5078313"/>
          </a:xfrm>
          <a:prstGeom prst="rect">
            <a:avLst/>
          </a:prstGeom>
          <a:noFill/>
        </p:spPr>
        <p:txBody>
          <a:bodyPr wrap="square" rtlCol="0">
            <a:spAutoFit/>
          </a:bodyPr>
          <a:lstStyle/>
          <a:p>
            <a:r>
              <a:rPr lang="en-US">
                <a:solidFill>
                  <a:srgbClr val="0000CC"/>
                </a:solidFill>
              </a:rPr>
              <a:t>The UAC met on February 18, 2016.</a:t>
            </a:r>
          </a:p>
          <a:p>
            <a:r>
              <a:rPr lang="en-US" i="1">
                <a:solidFill>
                  <a:srgbClr val="0000CC"/>
                </a:solidFill>
              </a:rPr>
              <a:t>The Curriculum and Honors Committee</a:t>
            </a:r>
            <a:r>
              <a:rPr lang="en-US">
                <a:solidFill>
                  <a:srgbClr val="0000CC"/>
                </a:solidFill>
              </a:rPr>
              <a:t> Chair, Jason Cotugno, reported the committee met on 2/9/16 to review the CEHC proposal for the major and will meet again today to continue the review. He presented initial information on the CEHC proposal for a major even though Curriculum and Honors has not finished its review. </a:t>
            </a:r>
          </a:p>
          <a:p>
            <a:r>
              <a:rPr lang="en-US">
                <a:solidFill>
                  <a:srgbClr val="0000CC"/>
                </a:solidFill>
              </a:rPr>
              <a:t> </a:t>
            </a:r>
          </a:p>
          <a:p>
            <a:r>
              <a:rPr lang="en-US">
                <a:solidFill>
                  <a:srgbClr val="0000CC"/>
                </a:solidFill>
              </a:rPr>
              <a:t>UAC members were supportive of the core courses as appropriate and cohesive. Concerns were raised about the logistics of offering the program where there may be high demand for the Core courses and the major itself based on the positive response to the CEHC minor approved last May. Focus should shift to adding sections of the core to the schedule of classes. CEHC needs to maintain close coordination with the Advisement Services Center regarding appropriate freshman maps and course availability issues. Discussion will continue at future meetings and as C&amp;H releases their feedback on the proposal.</a:t>
            </a:r>
          </a:p>
          <a:p>
            <a:r>
              <a:rPr lang="en-US">
                <a:solidFill>
                  <a:srgbClr val="0000CC"/>
                </a:solidFill>
              </a:rPr>
              <a:t> </a:t>
            </a:r>
          </a:p>
          <a:p>
            <a:r>
              <a:rPr lang="en-US">
                <a:solidFill>
                  <a:srgbClr val="0000CC"/>
                </a:solidFill>
              </a:rPr>
              <a:t>UAC reviewed the competency plan revisions submitted by INF in response to previous recommendations by UAC and unanimously approved the plan.</a:t>
            </a:r>
            <a:br>
              <a:rPr lang="en-US">
                <a:solidFill>
                  <a:srgbClr val="0000CC"/>
                </a:solidFill>
              </a:rPr>
            </a:br>
            <a:endParaRPr lang="en-US">
              <a:solidFill>
                <a:srgbClr val="0000CC"/>
              </a:solidFill>
            </a:endParaRPr>
          </a:p>
        </p:txBody>
      </p:sp>
    </p:spTree>
    <p:extLst>
      <p:ext uri="{BB962C8B-B14F-4D97-AF65-F5344CB8AC3E}">
        <p14:creationId xmlns:p14="http://schemas.microsoft.com/office/powerpoint/2010/main" val="21735826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4876800" cy="615553"/>
          </a:xfrm>
          <a:prstGeom prst="rect">
            <a:avLst/>
          </a:prstGeom>
          <a:noFill/>
        </p:spPr>
        <p:txBody>
          <a:bodyPr wrap="square" rtlCol="0">
            <a:spAutoFit/>
          </a:bodyPr>
          <a:lstStyle/>
          <a:p>
            <a:endParaRPr lang="en-US" sz="1600" b="1" dirty="0">
              <a:solidFill>
                <a:srgbClr val="000099"/>
              </a:solidFill>
            </a:endParaRPr>
          </a:p>
          <a:p>
            <a:r>
              <a:rPr lang="en-US" b="1" dirty="0" smtClean="0">
                <a:solidFill>
                  <a:srgbClr val="0000CC"/>
                </a:solidFill>
              </a:rPr>
              <a:t>ULC – </a:t>
            </a:r>
            <a:r>
              <a:rPr lang="en-US" dirty="0" smtClean="0">
                <a:solidFill>
                  <a:srgbClr val="0000CC"/>
                </a:solidFill>
              </a:rPr>
              <a:t>Michael Jaromin</a:t>
            </a:r>
            <a:r>
              <a:rPr lang="en-US" smtClean="0">
                <a:solidFill>
                  <a:srgbClr val="0000CC"/>
                </a:solidFill>
              </a:rPr>
              <a:t>, Chair</a:t>
            </a:r>
            <a:endParaRPr lang="en-US" dirty="0" smtClean="0">
              <a:solidFill>
                <a:srgbClr val="0000CC"/>
              </a:solidFill>
            </a:endParaRPr>
          </a:p>
        </p:txBody>
      </p:sp>
      <p:sp>
        <p:nvSpPr>
          <p:cNvPr id="6" name="TextBox 5"/>
          <p:cNvSpPr txBox="1"/>
          <p:nvPr/>
        </p:nvSpPr>
        <p:spPr>
          <a:xfrm>
            <a:off x="381000" y="958805"/>
            <a:ext cx="8229600" cy="369332"/>
          </a:xfrm>
          <a:prstGeom prst="rect">
            <a:avLst/>
          </a:prstGeom>
          <a:noFill/>
        </p:spPr>
        <p:txBody>
          <a:bodyPr wrap="square" rtlCol="0">
            <a:spAutoFit/>
          </a:bodyPr>
          <a:lstStyle/>
          <a:p>
            <a:pPr marL="285750" indent="-285750">
              <a:buFont typeface="Arial" panose="020B0604020202020204" pitchFamily="34" charset="0"/>
              <a:buChar char="•"/>
            </a:pPr>
            <a:r>
              <a:rPr lang="en-US" smtClean="0">
                <a:solidFill>
                  <a:srgbClr val="0000CC"/>
                </a:solidFill>
              </a:rPr>
              <a:t>Nothing to report.</a:t>
            </a:r>
            <a:endParaRPr lang="en-US">
              <a:solidFill>
                <a:srgbClr val="0000CC"/>
              </a:solidFill>
            </a:endParaRPr>
          </a:p>
        </p:txBody>
      </p:sp>
    </p:spTree>
    <p:extLst>
      <p:ext uri="{BB962C8B-B14F-4D97-AF65-F5344CB8AC3E}">
        <p14:creationId xmlns:p14="http://schemas.microsoft.com/office/powerpoint/2010/main" val="1386351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56388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UPPC – </a:t>
            </a:r>
            <a:r>
              <a:rPr lang="en-US" dirty="0" err="1" smtClean="0">
                <a:solidFill>
                  <a:srgbClr val="0000CC"/>
                </a:solidFill>
              </a:rPr>
              <a:t>Joette</a:t>
            </a:r>
            <a:r>
              <a:rPr lang="en-US" dirty="0" smtClean="0">
                <a:solidFill>
                  <a:srgbClr val="0000CC"/>
                </a:solidFill>
              </a:rPr>
              <a:t> </a:t>
            </a:r>
            <a:r>
              <a:rPr lang="en-US" dirty="0" err="1" smtClean="0">
                <a:solidFill>
                  <a:srgbClr val="0000CC"/>
                </a:solidFill>
              </a:rPr>
              <a:t>Stefl</a:t>
            </a:r>
            <a:r>
              <a:rPr lang="en-US" dirty="0" smtClean="0">
                <a:solidFill>
                  <a:srgbClr val="0000CC"/>
                </a:solidFill>
              </a:rPr>
              <a:t>-Mabry</a:t>
            </a:r>
            <a:r>
              <a:rPr lang="en-US" smtClean="0">
                <a:solidFill>
                  <a:srgbClr val="0000CC"/>
                </a:solidFill>
              </a:rPr>
              <a:t>,  Chair (1 of 2)</a:t>
            </a:r>
            <a:endParaRPr lang="en-US" dirty="0" smtClean="0">
              <a:solidFill>
                <a:srgbClr val="0000CC"/>
              </a:solidFill>
            </a:endParaRPr>
          </a:p>
        </p:txBody>
      </p:sp>
      <p:sp>
        <p:nvSpPr>
          <p:cNvPr id="9" name="TextBox 8"/>
          <p:cNvSpPr txBox="1"/>
          <p:nvPr/>
        </p:nvSpPr>
        <p:spPr>
          <a:xfrm>
            <a:off x="228600" y="990600"/>
            <a:ext cx="8229600" cy="5632311"/>
          </a:xfrm>
          <a:prstGeom prst="rect">
            <a:avLst/>
          </a:prstGeom>
          <a:noFill/>
        </p:spPr>
        <p:txBody>
          <a:bodyPr wrap="square" rtlCol="0">
            <a:spAutoFit/>
          </a:bodyPr>
          <a:lstStyle/>
          <a:p>
            <a:pPr lvl="0"/>
            <a:r>
              <a:rPr lang="en-US" b="1">
                <a:solidFill>
                  <a:srgbClr val="0000CC"/>
                </a:solidFill>
              </a:rPr>
              <a:t>Informational</a:t>
            </a:r>
          </a:p>
          <a:p>
            <a:r>
              <a:rPr lang="en-US">
                <a:solidFill>
                  <a:srgbClr val="0000CC"/>
                </a:solidFill>
              </a:rPr>
              <a:t> </a:t>
            </a:r>
          </a:p>
          <a:p>
            <a:pPr lvl="0"/>
            <a:r>
              <a:rPr lang="en-US">
                <a:solidFill>
                  <a:srgbClr val="0000CC"/>
                </a:solidFill>
              </a:rPr>
              <a:t>UPPC met on January 21</a:t>
            </a:r>
            <a:r>
              <a:rPr lang="en-US" baseline="30000">
                <a:solidFill>
                  <a:srgbClr val="0000CC"/>
                </a:solidFill>
              </a:rPr>
              <a:t>st</a:t>
            </a:r>
            <a:r>
              <a:rPr lang="en-US">
                <a:solidFill>
                  <a:srgbClr val="0000CC"/>
                </a:solidFill>
              </a:rPr>
              <a:t>, 2016</a:t>
            </a:r>
          </a:p>
          <a:p>
            <a:pPr lvl="0"/>
            <a:r>
              <a:rPr lang="en-US">
                <a:solidFill>
                  <a:srgbClr val="0000CC"/>
                </a:solidFill>
              </a:rPr>
              <a:t>Suggestions made by SEC members re: the Campus Impact form have been integrated into the updated form The revised Campus Impact Form has been posted to the Program Development sections of Faculty Resources on the Undergraduate Education website: </a:t>
            </a:r>
            <a:r>
              <a:rPr lang="en-US" u="sng">
                <a:solidFill>
                  <a:srgbClr val="0000CC"/>
                </a:solidFill>
                <a:hlinkClick r:id="rId2"/>
              </a:rPr>
              <a:t>http://www.albany.edu/undergraduateeducation/files/2016CampusImpactFormFINALEditable0208.pdf</a:t>
            </a:r>
            <a:r>
              <a:rPr lang="en-US">
                <a:solidFill>
                  <a:srgbClr val="0000CC"/>
                </a:solidFill>
              </a:rPr>
              <a:t> </a:t>
            </a:r>
            <a:endParaRPr lang="en-US" smtClean="0">
              <a:solidFill>
                <a:srgbClr val="0000CC"/>
              </a:solidFill>
            </a:endParaRPr>
          </a:p>
          <a:p>
            <a:pPr lvl="0"/>
            <a:r>
              <a:rPr lang="en-US">
                <a:solidFill>
                  <a:srgbClr val="0000CC"/>
                </a:solidFill>
              </a:rPr>
              <a:t/>
            </a:r>
            <a:br>
              <a:rPr lang="en-US">
                <a:solidFill>
                  <a:srgbClr val="0000CC"/>
                </a:solidFill>
              </a:rPr>
            </a:br>
            <a:r>
              <a:rPr lang="en-US">
                <a:solidFill>
                  <a:srgbClr val="0000CC"/>
                </a:solidFill>
              </a:rPr>
              <a:t>The revised Campus Impact Form has now been posted to the Senate  website. </a:t>
            </a:r>
          </a:p>
          <a:p>
            <a:pPr lvl="0"/>
            <a:r>
              <a:rPr lang="en-US">
                <a:solidFill>
                  <a:srgbClr val="0000CC"/>
                </a:solidFill>
              </a:rPr>
              <a:t>The Chair of UPPC received an email from Celine Forsyth, Office of Undergraduate Education on February 8, 2016 explaining that the proposal for a new program in Emergency Preparedness, Homeland Security and Cybersecurity had been submitted to the Office of Undergraduate Education for review and submission to UAC. The purpose of her email was to notify me that resource implications cited in the Campus Impact Form submitted in September had not been changed. As there were no changes the proposal does not need to be reviewed again by UPPC. </a:t>
            </a:r>
            <a:br>
              <a:rPr lang="en-US">
                <a:solidFill>
                  <a:srgbClr val="0000CC"/>
                </a:solidFill>
              </a:rPr>
            </a:br>
            <a:endParaRPr lang="en-US">
              <a:solidFill>
                <a:srgbClr val="0000CC"/>
              </a:solidFill>
            </a:endParaRPr>
          </a:p>
          <a:p>
            <a:pPr marL="400050" indent="-400050">
              <a:buAutoNum type="romanUcPeriod"/>
            </a:pPr>
            <a:endParaRPr lang="en-US"/>
          </a:p>
        </p:txBody>
      </p:sp>
    </p:spTree>
    <p:extLst>
      <p:ext uri="{BB962C8B-B14F-4D97-AF65-F5344CB8AC3E}">
        <p14:creationId xmlns:p14="http://schemas.microsoft.com/office/powerpoint/2010/main" val="1175169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3290068"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UPPC – </a:t>
            </a:r>
            <a:r>
              <a:rPr lang="en-US" dirty="0" err="1" smtClean="0">
                <a:solidFill>
                  <a:srgbClr val="0000CC"/>
                </a:solidFill>
              </a:rPr>
              <a:t>Joette</a:t>
            </a:r>
            <a:r>
              <a:rPr lang="en-US" dirty="0" smtClean="0">
                <a:solidFill>
                  <a:srgbClr val="0000CC"/>
                </a:solidFill>
              </a:rPr>
              <a:t> </a:t>
            </a:r>
            <a:r>
              <a:rPr lang="en-US" dirty="0" err="1" smtClean="0">
                <a:solidFill>
                  <a:srgbClr val="0000CC"/>
                </a:solidFill>
              </a:rPr>
              <a:t>Stefl</a:t>
            </a:r>
            <a:r>
              <a:rPr lang="en-US" dirty="0" smtClean="0">
                <a:solidFill>
                  <a:srgbClr val="0000CC"/>
                </a:solidFill>
              </a:rPr>
              <a:t>-Mabry,  Chair</a:t>
            </a:r>
          </a:p>
        </p:txBody>
      </p:sp>
      <p:sp>
        <p:nvSpPr>
          <p:cNvPr id="9" name="TextBox 8"/>
          <p:cNvSpPr txBox="1"/>
          <p:nvPr/>
        </p:nvSpPr>
        <p:spPr>
          <a:xfrm>
            <a:off x="304800" y="914400"/>
            <a:ext cx="8229600" cy="2862322"/>
          </a:xfrm>
          <a:prstGeom prst="rect">
            <a:avLst/>
          </a:prstGeom>
          <a:noFill/>
        </p:spPr>
        <p:txBody>
          <a:bodyPr wrap="square" rtlCol="0">
            <a:spAutoFit/>
          </a:bodyPr>
          <a:lstStyle/>
          <a:p>
            <a:pPr lvl="0"/>
            <a:r>
              <a:rPr lang="en-US" b="1">
                <a:solidFill>
                  <a:srgbClr val="0000CC"/>
                </a:solidFill>
              </a:rPr>
              <a:t>Reports of Actions</a:t>
            </a:r>
          </a:p>
          <a:p>
            <a:r>
              <a:rPr lang="en-US">
                <a:solidFill>
                  <a:srgbClr val="0000CC"/>
                </a:solidFill>
              </a:rPr>
              <a:t> </a:t>
            </a:r>
          </a:p>
          <a:p>
            <a:pPr lvl="0"/>
            <a:r>
              <a:rPr lang="en-US">
                <a:solidFill>
                  <a:srgbClr val="0000CC"/>
                </a:solidFill>
              </a:rPr>
              <a:t>UPPC voted to conditionally approve a proposal to establish a new Master of Science program in Data Science, from the Department of Mathematics and Statistics. UPPC is waiting for the revised proposal. </a:t>
            </a:r>
            <a:br>
              <a:rPr lang="en-US">
                <a:solidFill>
                  <a:srgbClr val="0000CC"/>
                </a:solidFill>
              </a:rPr>
            </a:br>
            <a:endParaRPr lang="en-US">
              <a:solidFill>
                <a:srgbClr val="0000CC"/>
              </a:solidFill>
            </a:endParaRPr>
          </a:p>
          <a:p>
            <a:pPr lvl="0"/>
            <a:r>
              <a:rPr lang="en-US" b="1">
                <a:solidFill>
                  <a:srgbClr val="0000CC"/>
                </a:solidFill>
              </a:rPr>
              <a:t>Recommended Actions</a:t>
            </a:r>
          </a:p>
          <a:p>
            <a:r>
              <a:rPr lang="en-US">
                <a:solidFill>
                  <a:srgbClr val="0000CC"/>
                </a:solidFill>
              </a:rPr>
              <a:t> </a:t>
            </a:r>
          </a:p>
          <a:p>
            <a:r>
              <a:rPr lang="en-US" b="1">
                <a:solidFill>
                  <a:srgbClr val="0000CC"/>
                </a:solidFill>
              </a:rPr>
              <a:t>	</a:t>
            </a:r>
            <a:r>
              <a:rPr lang="en-US">
                <a:solidFill>
                  <a:srgbClr val="0000CC"/>
                </a:solidFill>
              </a:rPr>
              <a:t>N/A</a:t>
            </a:r>
          </a:p>
          <a:p>
            <a:pPr marL="400050" indent="-400050">
              <a:buAutoNum type="romanUcPeriod"/>
            </a:pPr>
            <a:endParaRPr lang="en-US"/>
          </a:p>
        </p:txBody>
      </p:sp>
    </p:spTree>
    <p:extLst>
      <p:ext uri="{BB962C8B-B14F-4D97-AF65-F5344CB8AC3E}">
        <p14:creationId xmlns:p14="http://schemas.microsoft.com/office/powerpoint/2010/main" val="39339375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04800"/>
            <a:ext cx="8077200" cy="646331"/>
          </a:xfrm>
          <a:prstGeom prst="rect">
            <a:avLst/>
          </a:prstGeom>
        </p:spPr>
        <p:txBody>
          <a:bodyPr wrap="square">
            <a:spAutoFit/>
          </a:bodyPr>
          <a:lstStyle/>
          <a:p>
            <a:r>
              <a:rPr lang="en-US" smtClean="0">
                <a:solidFill>
                  <a:srgbClr val="0000CC"/>
                </a:solidFill>
              </a:rPr>
              <a:t> </a:t>
            </a:r>
            <a:r>
              <a:rPr lang="en-US" b="1"/>
              <a:t> </a:t>
            </a:r>
            <a:r>
              <a:rPr lang="en-US" b="1">
                <a:solidFill>
                  <a:srgbClr val="0000CC"/>
                </a:solidFill>
              </a:rPr>
              <a:t>Approval of Changes in Council Memberships</a:t>
            </a:r>
          </a:p>
          <a:p>
            <a:endParaRPr lang="en-US"/>
          </a:p>
        </p:txBody>
      </p:sp>
    </p:spTree>
    <p:extLst>
      <p:ext uri="{BB962C8B-B14F-4D97-AF65-F5344CB8AC3E}">
        <p14:creationId xmlns:p14="http://schemas.microsoft.com/office/powerpoint/2010/main" val="5778447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76200"/>
            <a:ext cx="7924800" cy="892552"/>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smtClean="0">
                <a:solidFill>
                  <a:srgbClr val="0000CC"/>
                </a:solidFill>
              </a:rPr>
              <a:t>New Business</a:t>
            </a:r>
            <a:r>
              <a:rPr lang="en-US" b="1" smtClean="0">
                <a:solidFill>
                  <a:srgbClr val="000099"/>
                </a:solidFill>
              </a:rPr>
              <a:t/>
            </a:r>
            <a:br>
              <a:rPr lang="en-US" b="1" smtClean="0">
                <a:solidFill>
                  <a:srgbClr val="000099"/>
                </a:solidFill>
              </a:rPr>
            </a:br>
            <a:endParaRPr lang="en-US" b="1" dirty="0" smtClean="0">
              <a:solidFill>
                <a:srgbClr val="000099"/>
              </a:solidFill>
            </a:endParaRPr>
          </a:p>
        </p:txBody>
      </p:sp>
    </p:spTree>
    <p:extLst>
      <p:ext uri="{BB962C8B-B14F-4D97-AF65-F5344CB8AC3E}">
        <p14:creationId xmlns:p14="http://schemas.microsoft.com/office/powerpoint/2010/main" val="21540970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76200"/>
            <a:ext cx="79248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b="1" smtClean="0">
                <a:solidFill>
                  <a:srgbClr val="0000CC"/>
                </a:solidFill>
              </a:rPr>
              <a:t>Other New Business</a:t>
            </a:r>
            <a:r>
              <a:rPr lang="en-US" b="1">
                <a:solidFill>
                  <a:srgbClr val="000099"/>
                </a:solidFill>
              </a:rPr>
              <a:t> </a:t>
            </a:r>
            <a:r>
              <a:rPr lang="en-US" b="1" smtClean="0">
                <a:solidFill>
                  <a:srgbClr val="000099"/>
                </a:solidFill>
              </a:rPr>
              <a:t>?</a:t>
            </a:r>
            <a:endParaRPr lang="en-US" b="1" dirty="0" smtClean="0">
              <a:solidFill>
                <a:srgbClr val="000099"/>
              </a:solidFill>
            </a:endParaRPr>
          </a:p>
        </p:txBody>
      </p:sp>
    </p:spTree>
    <p:extLst>
      <p:ext uri="{BB962C8B-B14F-4D97-AF65-F5344CB8AC3E}">
        <p14:creationId xmlns:p14="http://schemas.microsoft.com/office/powerpoint/2010/main" val="2933925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81000"/>
            <a:ext cx="3425309" cy="646331"/>
          </a:xfrm>
          <a:prstGeom prst="rect">
            <a:avLst/>
          </a:prstGeom>
          <a:noFill/>
        </p:spPr>
        <p:txBody>
          <a:bodyPr wrap="square" rtlCol="0">
            <a:spAutoFit/>
          </a:bodyPr>
          <a:lstStyle/>
          <a:p>
            <a:r>
              <a:rPr lang="en-US" b="1" dirty="0" smtClean="0">
                <a:solidFill>
                  <a:srgbClr val="0000CC"/>
                </a:solidFill>
              </a:rPr>
              <a:t>Provost’s Report – </a:t>
            </a:r>
            <a:r>
              <a:rPr lang="en-US" dirty="0" smtClean="0">
                <a:solidFill>
                  <a:srgbClr val="0000CC"/>
                </a:solidFill>
              </a:rPr>
              <a:t>James Stellar</a:t>
            </a:r>
            <a:endParaRPr lang="en-US" dirty="0">
              <a:solidFill>
                <a:srgbClr val="0000CC"/>
              </a:solidFill>
            </a:endParaRPr>
          </a:p>
          <a:p>
            <a:endParaRPr lang="en-US" b="1" dirty="0" smtClean="0">
              <a:solidFill>
                <a:srgbClr val="000099"/>
              </a:solidFill>
            </a:endParaRPr>
          </a:p>
        </p:txBody>
      </p:sp>
    </p:spTree>
    <p:extLst>
      <p:ext uri="{BB962C8B-B14F-4D97-AF65-F5344CB8AC3E}">
        <p14:creationId xmlns:p14="http://schemas.microsoft.com/office/powerpoint/2010/main" val="14776054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1463349"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Adjournment</a:t>
            </a:r>
          </a:p>
        </p:txBody>
      </p:sp>
    </p:spTree>
    <p:extLst>
      <p:ext uri="{BB962C8B-B14F-4D97-AF65-F5344CB8AC3E}">
        <p14:creationId xmlns:p14="http://schemas.microsoft.com/office/powerpoint/2010/main" val="2276933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534400" cy="1200329"/>
          </a:xfrm>
          <a:prstGeom prst="rect">
            <a:avLst/>
          </a:prstGeom>
          <a:noFill/>
        </p:spPr>
        <p:txBody>
          <a:bodyPr wrap="square" rtlCol="0">
            <a:spAutoFit/>
          </a:bodyPr>
          <a:lstStyle/>
          <a:p>
            <a:r>
              <a:rPr lang="en-US" b="1">
                <a:solidFill>
                  <a:srgbClr val="0000CC"/>
                </a:solidFill>
              </a:rPr>
              <a:t>Report on Public Engagement Initiatives –</a:t>
            </a:r>
            <a:r>
              <a:rPr lang="en-US">
                <a:solidFill>
                  <a:srgbClr val="0000CC"/>
                </a:solidFill>
              </a:rPr>
              <a:t>Darrell </a:t>
            </a:r>
            <a:r>
              <a:rPr lang="en-US" smtClean="0">
                <a:solidFill>
                  <a:srgbClr val="0000CC"/>
                </a:solidFill>
              </a:rPr>
              <a:t>Wheeler</a:t>
            </a:r>
          </a:p>
          <a:p>
            <a:r>
              <a:rPr lang="en-US" smtClean="0">
                <a:solidFill>
                  <a:srgbClr val="0000CC"/>
                </a:solidFill>
              </a:rPr>
              <a:t>				     Dean </a:t>
            </a:r>
            <a:r>
              <a:rPr lang="en-US">
                <a:solidFill>
                  <a:srgbClr val="0000CC"/>
                </a:solidFill>
              </a:rPr>
              <a:t>of Social </a:t>
            </a:r>
            <a:r>
              <a:rPr lang="en-US" smtClean="0">
                <a:solidFill>
                  <a:srgbClr val="0000CC"/>
                </a:solidFill>
              </a:rPr>
              <a:t>Welfare </a:t>
            </a:r>
            <a:r>
              <a:rPr lang="en-US">
                <a:solidFill>
                  <a:srgbClr val="0000CC"/>
                </a:solidFill>
              </a:rPr>
              <a:t>and </a:t>
            </a:r>
            <a:endParaRPr lang="en-US" smtClean="0">
              <a:solidFill>
                <a:srgbClr val="0000CC"/>
              </a:solidFill>
            </a:endParaRPr>
          </a:p>
          <a:p>
            <a:r>
              <a:rPr lang="en-US">
                <a:solidFill>
                  <a:srgbClr val="0000CC"/>
                </a:solidFill>
              </a:rPr>
              <a:t>	</a:t>
            </a:r>
            <a:r>
              <a:rPr lang="en-US" smtClean="0">
                <a:solidFill>
                  <a:srgbClr val="0000CC"/>
                </a:solidFill>
              </a:rPr>
              <a:t>			     Vice Provost </a:t>
            </a:r>
            <a:r>
              <a:rPr lang="en-US">
                <a:solidFill>
                  <a:srgbClr val="0000CC"/>
                </a:solidFill>
              </a:rPr>
              <a:t>for Student Engagement</a:t>
            </a:r>
            <a:endParaRPr lang="en-US" b="1">
              <a:solidFill>
                <a:srgbClr val="0000CC"/>
              </a:solidFill>
            </a:endParaRPr>
          </a:p>
          <a:p>
            <a:r>
              <a:rPr lang="en-US">
                <a:solidFill>
                  <a:srgbClr val="0000CC"/>
                </a:solidFill>
              </a:rPr>
              <a:t> </a:t>
            </a:r>
            <a:endParaRPr lang="en-US" b="1">
              <a:solidFill>
                <a:srgbClr val="0000CC"/>
              </a:solidFill>
            </a:endParaRPr>
          </a:p>
        </p:txBody>
      </p:sp>
    </p:spTree>
    <p:extLst>
      <p:ext uri="{BB962C8B-B14F-4D97-AF65-F5344CB8AC3E}">
        <p14:creationId xmlns:p14="http://schemas.microsoft.com/office/powerpoint/2010/main" val="1072159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6200" y="25360"/>
            <a:ext cx="9067800" cy="683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en-US" sz="2000" b="1" i="0" u="none" strike="noStrike" cap="none" normalizeH="0" baseline="0" smtClean="0">
                <a:ln>
                  <a:noFill/>
                </a:ln>
                <a:solidFill>
                  <a:schemeClr val="tx1"/>
                </a:solidFill>
                <a:effectLst/>
                <a:ea typeface="Times New Roman" pitchFamily="18" charset="0"/>
              </a:rPr>
              <a:t>								</a:t>
            </a:r>
            <a:r>
              <a:rPr kumimoji="0" lang="en-US" altLang="en-US" sz="2000" b="1" i="0" u="none" strike="noStrike" cap="none" normalizeH="0" baseline="0" smtClean="0">
                <a:ln>
                  <a:noFill/>
                </a:ln>
                <a:solidFill>
                  <a:srgbClr val="0000CC"/>
                </a:solidFill>
                <a:effectLst/>
                <a:ea typeface="Times New Roman" pitchFamily="18" charset="0"/>
              </a:rPr>
              <a:t>Senate Bill 1516-03</a:t>
            </a: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000" b="1" i="0" u="none" strike="noStrike" cap="none" normalizeH="0" baseline="0" smtClean="0">
              <a:ln>
                <a:noFill/>
              </a:ln>
              <a:solidFill>
                <a:srgbClr val="0000CC"/>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altLang="en-US" sz="2000" b="1">
              <a:solidFill>
                <a:srgbClr val="0000CC"/>
              </a:solidFill>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1" i="0" u="none" strike="noStrike" cap="none" normalizeH="0" baseline="0" smtClean="0">
                <a:ln>
                  <a:noFill/>
                </a:ln>
                <a:solidFill>
                  <a:srgbClr val="0000CC"/>
                </a:solidFill>
                <a:effectLst/>
                <a:ea typeface="Times New Roman" pitchFamily="18" charset="0"/>
              </a:rPr>
              <a:t>UNIVERSITY SENATE</a:t>
            </a:r>
            <a:endParaRPr kumimoji="0" lang="en-US" altLang="en-US" sz="2000" b="0" i="0" u="none" strike="noStrike" cap="none" normalizeH="0" baseline="0" smtClean="0">
              <a:ln>
                <a:noFill/>
              </a:ln>
              <a:solidFill>
                <a:srgbClr val="0000CC"/>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1" i="0" u="none" strike="noStrike" cap="none" normalizeH="0" baseline="0" smtClean="0">
                <a:ln>
                  <a:noFill/>
                </a:ln>
                <a:solidFill>
                  <a:srgbClr val="0000CC"/>
                </a:solidFill>
                <a:effectLst/>
                <a:ea typeface="Times New Roman" pitchFamily="18" charset="0"/>
              </a:rPr>
              <a:t>UNIVERSITY AT ALBANY</a:t>
            </a:r>
            <a:endParaRPr kumimoji="0" lang="en-US" altLang="en-US" sz="2000" b="0" i="0" u="none" strike="noStrike" cap="none" normalizeH="0" baseline="0" smtClean="0">
              <a:ln>
                <a:noFill/>
              </a:ln>
              <a:solidFill>
                <a:srgbClr val="0000CC"/>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1" i="0" u="none" strike="noStrike" cap="none" normalizeH="0" baseline="0" smtClean="0">
                <a:ln>
                  <a:noFill/>
                </a:ln>
                <a:solidFill>
                  <a:srgbClr val="0000CC"/>
                </a:solidFill>
                <a:effectLst/>
                <a:ea typeface="Times New Roman" pitchFamily="18" charset="0"/>
              </a:rPr>
              <a:t>STATE UNIVERSITY OF NEW YORK</a:t>
            </a: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000" b="0" i="0" u="none" strike="noStrike" cap="none" normalizeH="0" baseline="0" smtClean="0">
              <a:ln>
                <a:noFill/>
              </a:ln>
              <a:solidFill>
                <a:srgbClr val="0000CC"/>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0" i="0" u="none" strike="noStrike" cap="none" normalizeH="0" baseline="0" smtClean="0">
                <a:ln>
                  <a:noFill/>
                </a:ln>
                <a:solidFill>
                  <a:srgbClr val="0000CC"/>
                </a:solidFill>
                <a:effectLst/>
                <a:ea typeface="Times New Roman" pitchFamily="18" charset="0"/>
              </a:rPr>
              <a:t>Introduced by:	Graduate Academic Council</a:t>
            </a: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0" i="0" u="none" strike="noStrike" cap="none" normalizeH="0" baseline="0" smtClean="0">
                <a:ln>
                  <a:noFill/>
                </a:ln>
                <a:solidFill>
                  <a:srgbClr val="0000CC"/>
                </a:solidFill>
                <a:effectLst/>
                <a:ea typeface="Times New Roman" pitchFamily="18" charset="0"/>
              </a:rPr>
              <a:t>			University Planning &amp; Policy Council</a:t>
            </a: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0" i="0" u="none" strike="noStrike" cap="none" normalizeH="0" baseline="0" smtClean="0">
                <a:ln>
                  <a:noFill/>
                </a:ln>
                <a:solidFill>
                  <a:srgbClr val="0000CC"/>
                </a:solidFill>
                <a:effectLst/>
                <a:ea typeface="Times New Roman" pitchFamily="18" charset="0"/>
              </a:rPr>
              <a:t>Date:		February 8, 2016</a:t>
            </a: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000" b="1" i="0" u="none" strike="noStrike" cap="none" normalizeH="0" baseline="0" smtClean="0">
              <a:ln>
                <a:noFill/>
              </a:ln>
              <a:solidFill>
                <a:srgbClr val="0000CC"/>
              </a:solidFill>
              <a:effectLst/>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1" i="0" u="none" strike="noStrike" cap="none" normalizeH="0" baseline="0" smtClean="0">
                <a:ln>
                  <a:noFill/>
                </a:ln>
                <a:solidFill>
                  <a:srgbClr val="0000CC"/>
                </a:solidFill>
                <a:effectLst/>
                <a:ea typeface="Times New Roman" pitchFamily="18" charset="0"/>
              </a:rPr>
              <a:t>PROPOSAL TO ESTABLISH A GRADUATE CERTIFICATE PROGRAM IN TESOL ONLINE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000" b="0" i="0" u="none" strike="noStrike" cap="none" normalizeH="0" baseline="0" smtClean="0">
                <a:ln>
                  <a:noFill/>
                </a:ln>
                <a:solidFill>
                  <a:srgbClr val="0000CC"/>
                </a:solidFill>
                <a:effectLst/>
                <a:ea typeface="Times New Roman" pitchFamily="18" charset="0"/>
              </a:rPr>
              <a:t>IT IS HEREBY PROPOSED THAT THE FOLLOWING BE ADOPTED:</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smtClean="0">
                <a:ln>
                  <a:noFill/>
                </a:ln>
                <a:solidFill>
                  <a:srgbClr val="0000CC"/>
                </a:solidFill>
                <a:effectLst/>
                <a:ea typeface="Times New Roman" pitchFamily="18" charset="0"/>
              </a:rPr>
              <a:t>That the University Senate approves the attached proposal to establish a graduate certificate program in TESOL Online</a:t>
            </a:r>
            <a:r>
              <a:rPr kumimoji="0" lang="en-US" altLang="en-US" sz="2000" b="0" i="0" u="none" strike="noStrike" cap="none" normalizeH="0" smtClean="0">
                <a:ln>
                  <a:noFill/>
                </a:ln>
                <a:solidFill>
                  <a:srgbClr val="0000CC"/>
                </a:solidFill>
                <a:effectLst/>
                <a:ea typeface="Times New Roman" pitchFamily="18" charset="0"/>
              </a:rPr>
              <a:t> </a:t>
            </a:r>
            <a:r>
              <a:rPr kumimoji="0" lang="en-US" altLang="en-US" sz="2000" b="0" i="0" u="none" strike="noStrike" cap="none" normalizeH="0" baseline="0" smtClean="0">
                <a:ln>
                  <a:noFill/>
                </a:ln>
                <a:solidFill>
                  <a:srgbClr val="0000CC"/>
                </a:solidFill>
                <a:effectLst/>
                <a:ea typeface="Times New Roman" pitchFamily="18" charset="0"/>
              </a:rPr>
              <a:t>as approved by the Graduate Academic Council and University Planning &amp; Policy Council.</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smtClean="0">
                <a:ln>
                  <a:noFill/>
                </a:ln>
                <a:solidFill>
                  <a:srgbClr val="0000CC"/>
                </a:solidFill>
                <a:effectLst/>
                <a:ea typeface="Times New Roman" pitchFamily="18" charset="0"/>
              </a:rPr>
              <a:t>That this proposal be forwarded to the President for approval. </a:t>
            </a:r>
            <a:endParaRPr kumimoji="0" lang="en-US" altLang="en-US" sz="2000" b="0" i="0" u="none" strike="noStrike" cap="none" normalizeH="0" baseline="0" smtClean="0">
              <a:ln>
                <a:noFill/>
              </a:ln>
              <a:solidFill>
                <a:srgbClr val="0000CC"/>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800" b="0" i="0" u="none" strike="noStrike" cap="none" normalizeH="0" baseline="0" smtClean="0">
              <a:ln>
                <a:noFill/>
              </a:ln>
              <a:solidFill>
                <a:srgbClr val="0000CC"/>
              </a:solidFill>
              <a:effectLst/>
              <a:latin typeface="Arial" pitchFamily="34" charset="0"/>
              <a:cs typeface="Arial" pitchFamily="34" charset="0"/>
            </a:endParaRPr>
          </a:p>
        </p:txBody>
      </p:sp>
    </p:spTree>
    <p:extLst>
      <p:ext uri="{BB962C8B-B14F-4D97-AF65-F5344CB8AC3E}">
        <p14:creationId xmlns:p14="http://schemas.microsoft.com/office/powerpoint/2010/main" val="3056777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414" y="76200"/>
            <a:ext cx="5577189" cy="369332"/>
          </a:xfrm>
          <a:prstGeom prst="rect">
            <a:avLst/>
          </a:prstGeom>
          <a:noFill/>
        </p:spPr>
        <p:txBody>
          <a:bodyPr wrap="square" rtlCol="0">
            <a:spAutoFit/>
          </a:bodyPr>
          <a:lstStyle/>
          <a:p>
            <a:r>
              <a:rPr lang="en-US" b="1" dirty="0" smtClean="0">
                <a:solidFill>
                  <a:srgbClr val="0000CC"/>
                </a:solidFill>
              </a:rPr>
              <a:t>Senate Chair’s Report – </a:t>
            </a:r>
            <a:r>
              <a:rPr lang="en-US" smtClean="0">
                <a:solidFill>
                  <a:srgbClr val="0000CC"/>
                </a:solidFill>
              </a:rPr>
              <a:t>Cynthia Fox  </a:t>
            </a:r>
            <a:endParaRPr lang="en-US" sz="1600" dirty="0" smtClean="0">
              <a:solidFill>
                <a:srgbClr val="0000CC"/>
              </a:solidFill>
            </a:endParaRPr>
          </a:p>
        </p:txBody>
      </p:sp>
      <p:sp>
        <p:nvSpPr>
          <p:cNvPr id="3" name="TextBox 2"/>
          <p:cNvSpPr txBox="1"/>
          <p:nvPr/>
        </p:nvSpPr>
        <p:spPr>
          <a:xfrm>
            <a:off x="0" y="457200"/>
            <a:ext cx="110742212" cy="5047536"/>
          </a:xfrm>
          <a:prstGeom prst="rect">
            <a:avLst/>
          </a:prstGeom>
          <a:noFill/>
        </p:spPr>
        <p:txBody>
          <a:bodyPr wrap="square" rtlCol="0">
            <a:spAutoFit/>
          </a:bodyPr>
          <a:lstStyle/>
          <a:p>
            <a:r>
              <a:rPr lang="en-US" b="1">
                <a:solidFill>
                  <a:srgbClr val="0000CC"/>
                </a:solidFill>
              </a:rPr>
              <a:t>I. Informational</a:t>
            </a:r>
          </a:p>
          <a:p>
            <a:pPr marL="285750" indent="-285750">
              <a:buFont typeface="Arial" panose="020B0604020202020204" pitchFamily="34" charset="0"/>
              <a:buChar char="•"/>
            </a:pPr>
            <a:r>
              <a:rPr lang="en-US">
                <a:solidFill>
                  <a:srgbClr val="0000CC"/>
                </a:solidFill>
              </a:rPr>
              <a:t>The monthly meeting of the Senate officers with the Provost and the President’s Chief of Staff </a:t>
            </a:r>
            <a:endParaRPr lang="en-US" smtClean="0">
              <a:solidFill>
                <a:srgbClr val="0000CC"/>
              </a:solidFill>
            </a:endParaRPr>
          </a:p>
          <a:p>
            <a:r>
              <a:rPr lang="en-US" smtClean="0">
                <a:solidFill>
                  <a:srgbClr val="0000CC"/>
                </a:solidFill>
              </a:rPr>
              <a:t>occurred </a:t>
            </a:r>
            <a:r>
              <a:rPr lang="en-US">
                <a:solidFill>
                  <a:srgbClr val="0000CC"/>
                </a:solidFill>
              </a:rPr>
              <a:t>on </a:t>
            </a:r>
            <a:r>
              <a:rPr lang="en-US" smtClean="0">
                <a:solidFill>
                  <a:srgbClr val="0000CC"/>
                </a:solidFill>
              </a:rPr>
              <a:t>Thursday</a:t>
            </a:r>
            <a:r>
              <a:rPr lang="en-US">
                <a:solidFill>
                  <a:srgbClr val="0000CC"/>
                </a:solidFill>
              </a:rPr>
              <a:t>, February 18.  Topics discussed included the Survey of Governance, </a:t>
            </a:r>
            <a:endParaRPr lang="en-US" smtClean="0">
              <a:solidFill>
                <a:srgbClr val="0000CC"/>
              </a:solidFill>
            </a:endParaRPr>
          </a:p>
          <a:p>
            <a:r>
              <a:rPr lang="en-US" smtClean="0">
                <a:solidFill>
                  <a:srgbClr val="0000CC"/>
                </a:solidFill>
              </a:rPr>
              <a:t>administrative </a:t>
            </a:r>
            <a:r>
              <a:rPr lang="en-US">
                <a:solidFill>
                  <a:srgbClr val="0000CC"/>
                </a:solidFill>
              </a:rPr>
              <a:t>review, the </a:t>
            </a:r>
            <a:r>
              <a:rPr lang="en-US" smtClean="0">
                <a:solidFill>
                  <a:srgbClr val="0000CC"/>
                </a:solidFill>
              </a:rPr>
              <a:t>strategic </a:t>
            </a:r>
            <a:r>
              <a:rPr lang="en-US">
                <a:solidFill>
                  <a:srgbClr val="0000CC"/>
                </a:solidFill>
              </a:rPr>
              <a:t>planning process, and follow-up on the Graduate Stipend </a:t>
            </a:r>
            <a:endParaRPr lang="en-US" smtClean="0">
              <a:solidFill>
                <a:srgbClr val="0000CC"/>
              </a:solidFill>
            </a:endParaRPr>
          </a:p>
          <a:p>
            <a:r>
              <a:rPr lang="en-US" smtClean="0">
                <a:solidFill>
                  <a:srgbClr val="0000CC"/>
                </a:solidFill>
              </a:rPr>
              <a:t>report</a:t>
            </a:r>
            <a:r>
              <a:rPr lang="en-US">
                <a:solidFill>
                  <a:srgbClr val="0000CC"/>
                </a:solidFill>
              </a:rPr>
              <a:t>.  </a:t>
            </a:r>
          </a:p>
          <a:p>
            <a:pPr marL="285750" indent="-285750">
              <a:buFont typeface="Arial" panose="020B0604020202020204" pitchFamily="34" charset="0"/>
              <a:buChar char="•"/>
            </a:pPr>
            <a:r>
              <a:rPr lang="en-US">
                <a:solidFill>
                  <a:srgbClr val="0000CC"/>
                </a:solidFill>
              </a:rPr>
              <a:t>Chair Fox has asked to attend the February 29 meeting of the Governance Council to discuss a </a:t>
            </a:r>
            <a:endParaRPr lang="en-US" smtClean="0">
              <a:solidFill>
                <a:srgbClr val="0000CC"/>
              </a:solidFill>
            </a:endParaRPr>
          </a:p>
          <a:p>
            <a:r>
              <a:rPr lang="en-US" smtClean="0">
                <a:solidFill>
                  <a:srgbClr val="0000CC"/>
                </a:solidFill>
              </a:rPr>
              <a:t>proposed resolution </a:t>
            </a:r>
            <a:r>
              <a:rPr lang="en-US">
                <a:solidFill>
                  <a:srgbClr val="0000CC"/>
                </a:solidFill>
              </a:rPr>
              <a:t>concerning participation by Emeriti at Senate meetings.  </a:t>
            </a:r>
          </a:p>
          <a:p>
            <a:pPr marL="285750" indent="-285750">
              <a:buFont typeface="Arial" panose="020B0604020202020204" pitchFamily="34" charset="0"/>
              <a:buChar char="•"/>
            </a:pPr>
            <a:r>
              <a:rPr lang="en-US">
                <a:solidFill>
                  <a:srgbClr val="0000CC"/>
                </a:solidFill>
              </a:rPr>
              <a:t>The Senate leadership met with President Jones and Chief of Staff Wirkkula on February 26 </a:t>
            </a:r>
            <a:endParaRPr lang="en-US" smtClean="0">
              <a:solidFill>
                <a:srgbClr val="0000CC"/>
              </a:solidFill>
            </a:endParaRPr>
          </a:p>
          <a:p>
            <a:r>
              <a:rPr lang="en-US" smtClean="0">
                <a:solidFill>
                  <a:srgbClr val="0000CC"/>
                </a:solidFill>
              </a:rPr>
              <a:t>for </a:t>
            </a:r>
            <a:r>
              <a:rPr lang="en-US">
                <a:solidFill>
                  <a:srgbClr val="0000CC"/>
                </a:solidFill>
              </a:rPr>
              <a:t>a briefing </a:t>
            </a:r>
            <a:r>
              <a:rPr lang="en-US" smtClean="0">
                <a:solidFill>
                  <a:srgbClr val="0000CC"/>
                </a:solidFill>
              </a:rPr>
              <a:t>on </a:t>
            </a:r>
            <a:r>
              <a:rPr lang="en-US">
                <a:solidFill>
                  <a:srgbClr val="0000CC"/>
                </a:solidFill>
              </a:rPr>
              <a:t>recent developments in the CDTA incident. </a:t>
            </a:r>
          </a:p>
          <a:p>
            <a:pPr marL="285750" indent="-285750">
              <a:buFont typeface="Arial" panose="020B0604020202020204" pitchFamily="34" charset="0"/>
              <a:buChar char="•"/>
            </a:pPr>
            <a:r>
              <a:rPr lang="en-US">
                <a:solidFill>
                  <a:srgbClr val="0000CC"/>
                </a:solidFill>
              </a:rPr>
              <a:t>The Senate leadership is scheduled to meet with Chief of Staff Wirkkula on March 7 to discuss </a:t>
            </a:r>
            <a:endParaRPr lang="en-US" smtClean="0">
              <a:solidFill>
                <a:srgbClr val="0000CC"/>
              </a:solidFill>
            </a:endParaRPr>
          </a:p>
          <a:p>
            <a:r>
              <a:rPr lang="en-US" smtClean="0">
                <a:solidFill>
                  <a:srgbClr val="0000CC"/>
                </a:solidFill>
              </a:rPr>
              <a:t>administrative </a:t>
            </a:r>
            <a:r>
              <a:rPr lang="en-US">
                <a:solidFill>
                  <a:srgbClr val="0000CC"/>
                </a:solidFill>
              </a:rPr>
              <a:t>review. </a:t>
            </a:r>
          </a:p>
          <a:p>
            <a:endParaRPr lang="en-US" smtClean="0">
              <a:solidFill>
                <a:srgbClr val="0000CC"/>
              </a:solidFill>
            </a:endParaRPr>
          </a:p>
          <a:p>
            <a:r>
              <a:rPr lang="en-US" b="1" smtClean="0">
                <a:solidFill>
                  <a:srgbClr val="0000CC"/>
                </a:solidFill>
              </a:rPr>
              <a:t>II</a:t>
            </a:r>
            <a:r>
              <a:rPr lang="en-US" b="1">
                <a:solidFill>
                  <a:srgbClr val="0000CC"/>
                </a:solidFill>
              </a:rPr>
              <a:t>. Actions Taken </a:t>
            </a:r>
          </a:p>
          <a:p>
            <a:r>
              <a:rPr lang="en-US">
                <a:solidFill>
                  <a:srgbClr val="0000CC"/>
                </a:solidFill>
              </a:rPr>
              <a:t>N/A</a:t>
            </a:r>
          </a:p>
          <a:p>
            <a:endParaRPr lang="en-US" smtClean="0">
              <a:solidFill>
                <a:srgbClr val="0000CC"/>
              </a:solidFill>
            </a:endParaRPr>
          </a:p>
          <a:p>
            <a:r>
              <a:rPr lang="en-US" b="1" smtClean="0">
                <a:solidFill>
                  <a:srgbClr val="0000CC"/>
                </a:solidFill>
              </a:rPr>
              <a:t>III</a:t>
            </a:r>
            <a:r>
              <a:rPr lang="en-US" b="1">
                <a:solidFill>
                  <a:srgbClr val="0000CC"/>
                </a:solidFill>
              </a:rPr>
              <a:t>. Reports of Actions</a:t>
            </a:r>
          </a:p>
          <a:p>
            <a:r>
              <a:rPr lang="en-US">
                <a:solidFill>
                  <a:srgbClr val="0000CC"/>
                </a:solidFill>
              </a:rPr>
              <a:t>N/A</a:t>
            </a:r>
          </a:p>
          <a:p>
            <a:pPr marL="342900" indent="-342900">
              <a:buFont typeface="+mj-lt"/>
              <a:buAutoNum type="alphaUcPeriod"/>
            </a:pPr>
            <a:endParaRPr lang="en-US" sz="1600">
              <a:solidFill>
                <a:srgbClr val="0000CC"/>
              </a:solidFill>
            </a:endParaRPr>
          </a:p>
        </p:txBody>
      </p:sp>
    </p:spTree>
    <p:extLst>
      <p:ext uri="{BB962C8B-B14F-4D97-AF65-F5344CB8AC3E}">
        <p14:creationId xmlns:p14="http://schemas.microsoft.com/office/powerpoint/2010/main" val="3648416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28600"/>
            <a:ext cx="7777385" cy="369332"/>
          </a:xfrm>
          <a:prstGeom prst="rect">
            <a:avLst/>
          </a:prstGeom>
          <a:noFill/>
        </p:spPr>
        <p:txBody>
          <a:bodyPr wrap="none" rtlCol="0">
            <a:spAutoFit/>
          </a:bodyPr>
          <a:lstStyle/>
          <a:p>
            <a:r>
              <a:rPr lang="en-US" b="1" dirty="0" smtClean="0">
                <a:solidFill>
                  <a:srgbClr val="0000CC"/>
                </a:solidFill>
              </a:rPr>
              <a:t>SUNY Senators’ Report – </a:t>
            </a:r>
            <a:r>
              <a:rPr lang="en-US" dirty="0" smtClean="0">
                <a:solidFill>
                  <a:srgbClr val="0000CC"/>
                </a:solidFill>
              </a:rPr>
              <a:t>J. Philippe Abraham, </a:t>
            </a:r>
            <a:r>
              <a:rPr lang="en-US" b="1" dirty="0" smtClean="0">
                <a:solidFill>
                  <a:srgbClr val="0000CC"/>
                </a:solidFill>
              </a:rPr>
              <a:t>John Schmidt  </a:t>
            </a:r>
            <a:r>
              <a:rPr lang="en-US" dirty="0" smtClean="0">
                <a:solidFill>
                  <a:srgbClr val="0000CC"/>
                </a:solidFill>
              </a:rPr>
              <a:t>and Walter Little</a:t>
            </a:r>
            <a:endParaRPr lang="en-US" sz="1600" dirty="0" smtClean="0">
              <a:solidFill>
                <a:srgbClr val="0000CC"/>
              </a:solidFill>
            </a:endParaRPr>
          </a:p>
        </p:txBody>
      </p:sp>
      <p:sp>
        <p:nvSpPr>
          <p:cNvPr id="6" name="TextBox 5"/>
          <p:cNvSpPr txBox="1"/>
          <p:nvPr/>
        </p:nvSpPr>
        <p:spPr>
          <a:xfrm>
            <a:off x="457200" y="685800"/>
            <a:ext cx="8229600" cy="5632311"/>
          </a:xfrm>
          <a:prstGeom prst="rect">
            <a:avLst/>
          </a:prstGeom>
          <a:noFill/>
        </p:spPr>
        <p:txBody>
          <a:bodyPr wrap="square" rtlCol="0">
            <a:spAutoFit/>
          </a:bodyPr>
          <a:lstStyle/>
          <a:p>
            <a:r>
              <a:rPr lang="en-US" b="1">
                <a:solidFill>
                  <a:srgbClr val="0000CC"/>
                </a:solidFill>
              </a:rPr>
              <a:t>Report from the 172 UFS (SUNY-wide Senate) Plenary at Stony Brook, Jan 21-23, </a:t>
            </a:r>
            <a:r>
              <a:rPr lang="en-US" b="1" smtClean="0">
                <a:solidFill>
                  <a:srgbClr val="0000CC"/>
                </a:solidFill>
              </a:rPr>
              <a:t>2016  (1 of 7)</a:t>
            </a:r>
            <a:endParaRPr lang="en-US">
              <a:solidFill>
                <a:srgbClr val="0000CC"/>
              </a:solidFill>
            </a:endParaRPr>
          </a:p>
          <a:p>
            <a:r>
              <a:rPr lang="en-US" b="1">
                <a:solidFill>
                  <a:srgbClr val="0000CC"/>
                </a:solidFill>
              </a:rPr>
              <a:t>Governors’s Budget to Legislature.</a:t>
            </a:r>
            <a:r>
              <a:rPr lang="en-US">
                <a:solidFill>
                  <a:srgbClr val="0000CC"/>
                </a:solidFill>
              </a:rPr>
              <a:t> The overall state budget was limited to an overall increase of 2%, as the Governor has consistently advocated. However, SUNY’s base budget was decreased by $-67M (-3.5%; $1.870B, down from $1.935B last year. For the State Operated campuses (our category) the decrease was $-4.7M, down from $712M last year. The Governor generally strips out the increases that the Legislature put in the previous year, but in this case he left in the $18M investment fund for the PIP program and the extra funding for the EOP, and added $10M for the green “Green Campus Program”. Still the overall amount is less than last year, and also does not cover incremental cost such as the increased utility costs or the negotiated salary increases for UUP and other unions on campus. Therefore it constitutes a significant cut, contrary to the wishes of the legislature that “maintenance of effort” (MOE) by the state include these costs (separate bill passed last year but vetoed by the governor in December). The budget proposes to extend the SUNY 2020 Plan which allows increases in tuition of $300 per year, but it has inserted the language that SUNY must find administrative savings (shared services, administrative cuts) to cover cost increases without faculty/staff cuts, so that the increased tuition funds go exclusively to hire more faculty and cover the TAP gap (difference between tuition and maximum TAP $ per student). However, the tuition increase is not guaranteed. In an </a:t>
            </a:r>
            <a:r>
              <a:rPr lang="en-US" smtClean="0">
                <a:solidFill>
                  <a:srgbClr val="0000CC"/>
                </a:solidFill>
              </a:rPr>
              <a:t>election</a:t>
            </a:r>
            <a:endParaRPr lang="en-US" sz="1600" dirty="0">
              <a:solidFill>
                <a:srgbClr val="0000CC"/>
              </a:solidFill>
            </a:endParaRPr>
          </a:p>
        </p:txBody>
      </p:sp>
    </p:spTree>
    <p:extLst>
      <p:ext uri="{BB962C8B-B14F-4D97-AF65-F5344CB8AC3E}">
        <p14:creationId xmlns:p14="http://schemas.microsoft.com/office/powerpoint/2010/main" val="425624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763000" cy="6629400"/>
          </a:xfrm>
        </p:spPr>
        <p:txBody>
          <a:bodyPr>
            <a:normAutofit fontScale="70000" lnSpcReduction="20000"/>
          </a:bodyPr>
          <a:lstStyle/>
          <a:p>
            <a:pPr marL="0" indent="0">
              <a:buNone/>
            </a:pPr>
            <a:r>
              <a:rPr lang="en-US" sz="2600">
                <a:solidFill>
                  <a:srgbClr val="0000CC"/>
                </a:solidFill>
              </a:rPr>
              <a:t>year, the legislature may be resistant to raising tuition costs. In addition, the governor’s decision to raise the minimum wage at SUNY (which affects 30,000 work-study students) may cost SUNY up to $26M per year. This may not occur, however, if the decision is made to cut the number of student hours to keep the costs constant. There was a minimal capital budget that barely covers urgent repairs in the many old buildings across all SUNY campuses. </a:t>
            </a:r>
            <a:endParaRPr lang="en-US" sz="2600" smtClean="0">
              <a:solidFill>
                <a:srgbClr val="0000CC"/>
              </a:solidFill>
            </a:endParaRPr>
          </a:p>
          <a:p>
            <a:pPr marL="0" indent="0">
              <a:buNone/>
            </a:pPr>
            <a:endParaRPr lang="en-US" sz="2600" smtClean="0">
              <a:solidFill>
                <a:srgbClr val="0000CC"/>
              </a:solidFill>
            </a:endParaRPr>
          </a:p>
          <a:p>
            <a:pPr marL="0" indent="0">
              <a:buNone/>
            </a:pPr>
            <a:r>
              <a:rPr lang="en-US" sz="2600">
                <a:solidFill>
                  <a:srgbClr val="0000CC"/>
                </a:solidFill>
              </a:rPr>
              <a:t>The Chancellor was pessimistic about getting more money added to SUNY’s base allocation, saying instead it was more likely we would get more money for specific attractive initiatives. She noted that there were already big payoffs for their “systemness” initiatives on Seamless Transfer, Degree Works, Open SUNY, early college in high school, decreased student debt and default rates on student debt, collaboration between campuses and shared resources, etc. (Note: in spite of all these improvements, she has not succeeded in getting more funding for SUNY). She met with Assembly Speaker Heastie, Senate Leader Flanagan, and Senate Higher Ed Chair LaValle (who was given a “Friend of SUNY Senate Award” at the plenary), and she has organized many regional meetings with NY legislators during her campaign “Stand with SUNY.” She said that she was trying as hard as she could, and added “I’m frustrated too</a:t>
            </a:r>
            <a:r>
              <a:rPr lang="en-US" sz="2600" smtClean="0">
                <a:solidFill>
                  <a:srgbClr val="0000CC"/>
                </a:solidFill>
              </a:rPr>
              <a:t>.”</a:t>
            </a:r>
            <a:r>
              <a:rPr lang="en-US" sz="2600">
                <a:solidFill>
                  <a:srgbClr val="0000CC"/>
                </a:solidFill>
              </a:rPr>
              <a:t> </a:t>
            </a:r>
            <a:endParaRPr lang="en-US" sz="2600" smtClean="0">
              <a:solidFill>
                <a:srgbClr val="0000CC"/>
              </a:solidFill>
            </a:endParaRPr>
          </a:p>
          <a:p>
            <a:pPr marL="0" indent="0">
              <a:buNone/>
            </a:pPr>
            <a:endParaRPr lang="en-US" sz="2600">
              <a:solidFill>
                <a:srgbClr val="0000CC"/>
              </a:solidFill>
            </a:endParaRPr>
          </a:p>
          <a:p>
            <a:pPr marL="0" indent="0">
              <a:buNone/>
            </a:pPr>
            <a:r>
              <a:rPr lang="en-US" sz="2600" smtClean="0">
                <a:solidFill>
                  <a:srgbClr val="0000CC"/>
                </a:solidFill>
              </a:rPr>
              <a:t>Thus</a:t>
            </a:r>
            <a:r>
              <a:rPr lang="en-US" sz="2600">
                <a:solidFill>
                  <a:srgbClr val="0000CC"/>
                </a:solidFill>
              </a:rPr>
              <a:t>, it is up to us to advocate with our legislators for greater (or lesser if you are so inclined) SUNY funding to cover incremental cost increases, more money for the Performance Improvement Programs and capital expenses, and to cover the costs of SUNY initiatives such as Applied Learning. We are somewhat apprehensive that legislative attention to addressing SUNY’s needs will be lost in the backwash of the effort to restore CUNY funding. The Governor has proposed cutting more than $450M from CUNY, to force NY City to shoulder more of the burden. In contacting your Assemblyman or Senator, remember to state that you are not an official SUNY representative and to use your personal email account (not your albany.edu account). </a:t>
            </a:r>
            <a:endParaRPr lang="en-US" sz="2600" smtClean="0">
              <a:solidFill>
                <a:srgbClr val="0000CC"/>
              </a:solidFill>
            </a:endParaRPr>
          </a:p>
          <a:p>
            <a:pPr marL="0" indent="0">
              <a:buNone/>
            </a:pPr>
            <a:endParaRPr lang="en-US" sz="2600" smtClean="0"/>
          </a:p>
          <a:p>
            <a:pPr marL="0" indent="0">
              <a:buNone/>
            </a:pPr>
            <a:endParaRPr lang="en-US" sz="2600"/>
          </a:p>
          <a:p>
            <a:pPr marL="0" indent="0">
              <a:buNone/>
            </a:pPr>
            <a:endParaRPr lang="en-US" sz="2600"/>
          </a:p>
          <a:p>
            <a:pPr marL="0" indent="0">
              <a:buNone/>
            </a:pPr>
            <a:endParaRPr lang="en-US" sz="1900"/>
          </a:p>
          <a:p>
            <a:pPr marL="0" indent="0">
              <a:buNone/>
            </a:pPr>
            <a:endParaRPr lang="en-US" sz="1800"/>
          </a:p>
          <a:p>
            <a:endParaRPr lang="en-US">
              <a:solidFill>
                <a:srgbClr val="000099"/>
              </a:solidFill>
            </a:endParaRPr>
          </a:p>
          <a:p>
            <a:pPr marL="800100" lvl="1" indent="-342900">
              <a:buFont typeface="Arial" panose="020B0604020202020204" pitchFamily="34" charset="0"/>
              <a:buChar char="•"/>
            </a:pPr>
            <a:endParaRPr lang="en-US" sz="1600"/>
          </a:p>
          <a:p>
            <a:endParaRPr lang="en-US"/>
          </a:p>
        </p:txBody>
      </p:sp>
    </p:spTree>
    <p:extLst>
      <p:ext uri="{BB962C8B-B14F-4D97-AF65-F5344CB8AC3E}">
        <p14:creationId xmlns:p14="http://schemas.microsoft.com/office/powerpoint/2010/main" val="3098895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84079</TotalTime>
  <Words>3326</Words>
  <Application>Microsoft Office PowerPoint</Application>
  <PresentationFormat>On-screen Show (4:3)</PresentationFormat>
  <Paragraphs>286</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Wagner</dc:creator>
  <cp:lastModifiedBy>Cynthia</cp:lastModifiedBy>
  <cp:revision>637</cp:revision>
  <cp:lastPrinted>2015-05-04T17:28:46Z</cp:lastPrinted>
  <dcterms:created xsi:type="dcterms:W3CDTF">2013-09-16T14:00:42Z</dcterms:created>
  <dcterms:modified xsi:type="dcterms:W3CDTF">2016-03-07T14:36:04Z</dcterms:modified>
</cp:coreProperties>
</file>