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B47A51-714C-40F6-ACB7-7DFF9A62EB7A}" type="datetimeFigureOut">
              <a:rPr lang="en-US" smtClean="0"/>
              <a:t>8/19/2010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47A51-714C-40F6-ACB7-7DFF9A62EB7A}" type="datetimeFigureOut">
              <a:rPr lang="en-US" smtClean="0"/>
              <a:t>8/19/2010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47A51-714C-40F6-ACB7-7DFF9A62EB7A}" type="datetimeFigureOut">
              <a:rPr lang="en-US" smtClean="0"/>
              <a:t>8/19/2010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47A51-714C-40F6-ACB7-7DFF9A62EB7A}" type="datetimeFigureOut">
              <a:rPr lang="en-US" smtClean="0"/>
              <a:t>8/19/2010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B47A51-714C-40F6-ACB7-7DFF9A62EB7A}" type="datetimeFigureOut">
              <a:rPr lang="en-US" smtClean="0"/>
              <a:t>8/19/2010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B47A51-714C-40F6-ACB7-7DFF9A62EB7A}" type="datetimeFigureOut">
              <a:rPr lang="en-US" smtClean="0"/>
              <a:t>8/19/2010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B47A51-714C-40F6-ACB7-7DFF9A62EB7A}" type="datetimeFigureOut">
              <a:rPr lang="en-US" smtClean="0"/>
              <a:t>8/19/2010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B47A51-714C-40F6-ACB7-7DFF9A62EB7A}" type="datetimeFigureOut">
              <a:rPr lang="en-US" smtClean="0"/>
              <a:t>8/19/2010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47A51-714C-40F6-ACB7-7DFF9A62EB7A}" type="datetimeFigureOut">
              <a:rPr lang="en-US" smtClean="0"/>
              <a:t>8/19/2010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47A51-714C-40F6-ACB7-7DFF9A62EB7A}" type="datetimeFigureOut">
              <a:rPr lang="en-US" smtClean="0"/>
              <a:t>8/19/2010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47A51-714C-40F6-ACB7-7DFF9A62EB7A}" type="datetimeFigureOut">
              <a:rPr lang="en-US" smtClean="0"/>
              <a:t>8/19/2010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4618D-DE97-41FF-A73C-FB39E8DF5D4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47A51-714C-40F6-ACB7-7DFF9A62EB7A}" type="datetimeFigureOut">
              <a:rPr lang="en-US" smtClean="0"/>
              <a:t>8/19/2010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4618D-DE97-41FF-A73C-FB39E8DF5D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CAFFECoR</a:t>
            </a:r>
            <a:endParaRPr lang="en-US" dirty="0"/>
          </a:p>
        </p:txBody>
      </p:sp>
      <p:sp>
        <p:nvSpPr>
          <p:cNvPr id="3" name="Subtitle 2"/>
          <p:cNvSpPr>
            <a:spLocks noGrp="1"/>
          </p:cNvSpPr>
          <p:nvPr>
            <p:ph type="subTitle" idx="1"/>
          </p:nvPr>
        </p:nvSpPr>
        <p:spPr/>
        <p:txBody>
          <a:bodyPr/>
          <a:lstStyle/>
          <a:p>
            <a:r>
              <a:rPr lang="en-US" dirty="0" smtClean="0"/>
              <a:t>Committee on Academic Freedom, Freedom of Expression and Community Responsibility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2010-2011 Membership</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Alain Diebold(2012) </a:t>
            </a:r>
            <a:r>
              <a:rPr lang="en-US" dirty="0" err="1" smtClean="0"/>
              <a:t>Nanoscale</a:t>
            </a:r>
            <a:r>
              <a:rPr lang="en-US" dirty="0" smtClean="0"/>
              <a:t> Science </a:t>
            </a:r>
          </a:p>
          <a:p>
            <a:r>
              <a:rPr lang="en-US" dirty="0" err="1" smtClean="0"/>
              <a:t>Saurav</a:t>
            </a:r>
            <a:r>
              <a:rPr lang="en-US" dirty="0" smtClean="0"/>
              <a:t> </a:t>
            </a:r>
            <a:r>
              <a:rPr lang="en-US" dirty="0" err="1" smtClean="0"/>
              <a:t>Dutta</a:t>
            </a:r>
            <a:r>
              <a:rPr lang="en-US" dirty="0" smtClean="0"/>
              <a:t> (2012) School of Business</a:t>
            </a:r>
          </a:p>
          <a:p>
            <a:r>
              <a:rPr lang="en-US" dirty="0" smtClean="0"/>
              <a:t>Pradeep Haldar (2012) </a:t>
            </a:r>
            <a:r>
              <a:rPr lang="en-US" dirty="0" err="1" smtClean="0"/>
              <a:t>Nanoscale</a:t>
            </a:r>
            <a:r>
              <a:rPr lang="en-US" dirty="0" smtClean="0"/>
              <a:t> Engineering </a:t>
            </a:r>
          </a:p>
          <a:p>
            <a:r>
              <a:rPr lang="en-US" dirty="0" smtClean="0"/>
              <a:t>Ryan King (2011) Sociology</a:t>
            </a:r>
          </a:p>
          <a:p>
            <a:r>
              <a:rPr lang="en-US" dirty="0" smtClean="0"/>
              <a:t>Malcolm Sherman (2012) Mathematics and Statistics</a:t>
            </a:r>
          </a:p>
          <a:p>
            <a:r>
              <a:rPr lang="en-US" dirty="0" smtClean="0"/>
              <a:t>Leonard Slade (2012) Africana Studies </a:t>
            </a:r>
          </a:p>
          <a:p>
            <a:r>
              <a:rPr lang="en-US" dirty="0" smtClean="0"/>
              <a:t>Joseph Bernier (2012) Counseling Center</a:t>
            </a:r>
          </a:p>
          <a:p>
            <a:r>
              <a:rPr lang="en-US" dirty="0" smtClean="0"/>
              <a:t>Geoffrey Gabriel (2011) Affirmative Action</a:t>
            </a:r>
          </a:p>
          <a:p>
            <a:r>
              <a:rPr lang="en-US" dirty="0" smtClean="0"/>
              <a:t>Aran Mull (2011) UPD</a:t>
            </a:r>
          </a:p>
          <a:p>
            <a:r>
              <a:rPr lang="en-US" dirty="0" smtClean="0"/>
              <a:t>Jay </a:t>
            </a:r>
            <a:r>
              <a:rPr lang="en-US" dirty="0" err="1" smtClean="0"/>
              <a:t>Oddi</a:t>
            </a:r>
            <a:r>
              <a:rPr lang="en-US" dirty="0" smtClean="0"/>
              <a:t> (2012) Residential Life</a:t>
            </a:r>
          </a:p>
          <a:p>
            <a:r>
              <a:rPr lang="en-US" dirty="0" smtClean="0"/>
              <a:t>Larry Snyder (2012) Chemistry (O'Leary Faculty)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CAFFECoR</a:t>
            </a:r>
            <a:r>
              <a:rPr lang="en-US" dirty="0" smtClean="0"/>
              <a:t> Responsibilities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VII.7.3.2.2</a:t>
            </a:r>
            <a:r>
              <a:rPr lang="en-US" dirty="0"/>
              <a:t>. </a:t>
            </a:r>
            <a:r>
              <a:rPr lang="en-US" dirty="0" err="1"/>
              <a:t>CAFFECoR</a:t>
            </a:r>
            <a:r>
              <a:rPr lang="en-US" dirty="0"/>
              <a:t> shall be responsible for establishing and interpreting policies and procedures concerning academic freedom and ethics which shall govern the conduct of the University community, and also for those matters for which it is given responsibility by negotiated employment conditions.</a:t>
            </a:r>
          </a:p>
          <a:p>
            <a:r>
              <a:rPr lang="en-US" dirty="0"/>
              <a:t>VII.7.3.2.3. </a:t>
            </a:r>
            <a:r>
              <a:rPr lang="en-US" dirty="0" err="1"/>
              <a:t>CAFFECoR</a:t>
            </a:r>
            <a:r>
              <a:rPr lang="en-US" dirty="0"/>
              <a:t> shall serve as a hearing body available to those members of the University Community who feel that their freedom of expression has been unfairly suppressed.</a:t>
            </a:r>
          </a:p>
          <a:p>
            <a:r>
              <a:rPr lang="en-US" dirty="0"/>
              <a:t>VII.7.3.2.4. </a:t>
            </a:r>
            <a:r>
              <a:rPr lang="en-US" dirty="0" err="1"/>
              <a:t>CAFFECoR</a:t>
            </a:r>
            <a:r>
              <a:rPr lang="en-US" dirty="0"/>
              <a:t> shall be responsible for establishing procedures for investigating and for oversight of investigation of charges brought against members of the Faculty as specified in the </a:t>
            </a:r>
            <a:r>
              <a:rPr lang="en-US" i="1" dirty="0"/>
              <a:t>Faculty Bylaws</a:t>
            </a:r>
            <a:r>
              <a:rPr lang="en-US" dirty="0"/>
              <a:t> Article I, Section 2.2.4, except as determined by CERS to be primarily matters of misconduct in scholarship and research, or as specified by other University regulations. Issues may be brought to the Chair of </a:t>
            </a:r>
            <a:r>
              <a:rPr lang="en-US" dirty="0" err="1"/>
              <a:t>CAFFECoR</a:t>
            </a:r>
            <a:r>
              <a:rPr lang="en-US" dirty="0"/>
              <a:t>, who shall then call a meeting as needed</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2009-2010 Activity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Examination of the “Community Rights and Responsibilities” and suggested changes to the University Council.</a:t>
            </a:r>
          </a:p>
          <a:p>
            <a:r>
              <a:rPr lang="en-US" dirty="0" smtClean="0"/>
              <a:t>Re-consideration of 0304-25 bill on Freedom of Speech on campus</a:t>
            </a:r>
          </a:p>
          <a:p>
            <a:r>
              <a:rPr lang="en-US" dirty="0" smtClean="0"/>
              <a:t>Workshop for Res Life staff on Freedom of Speech in the dorms</a:t>
            </a:r>
          </a:p>
          <a:p>
            <a:r>
              <a:rPr lang="en-US" dirty="0" smtClean="0"/>
              <a:t>Hearing of two student grievances, one involving freedom of speech in the dormitories and one involving responsibilities and freedoms of a Middle Earth board member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2010-2011 Challenges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Re-examination of the proposal to eliminate the “Principles of a Just Community” document from all university documents</a:t>
            </a:r>
          </a:p>
          <a:p>
            <a:r>
              <a:rPr lang="en-US" dirty="0" smtClean="0"/>
              <a:t>Establishing a </a:t>
            </a:r>
            <a:r>
              <a:rPr lang="en-US" i="1" dirty="0" smtClean="0"/>
              <a:t>formal procedure </a:t>
            </a:r>
            <a:r>
              <a:rPr lang="en-US" dirty="0" smtClean="0"/>
              <a:t>for investigating and for oversight of investigation of charges brought against members of the Faculty </a:t>
            </a:r>
          </a:p>
          <a:p>
            <a:r>
              <a:rPr lang="en-US" dirty="0" smtClean="0"/>
              <a:t>Establishing a </a:t>
            </a:r>
            <a:r>
              <a:rPr lang="en-US" i="1" dirty="0" smtClean="0"/>
              <a:t>formal procedure </a:t>
            </a:r>
            <a:r>
              <a:rPr lang="en-US" dirty="0" smtClean="0"/>
              <a:t>for hearing </a:t>
            </a:r>
            <a:r>
              <a:rPr lang="en-US" dirty="0" smtClean="0"/>
              <a:t>members of the University Community who feel that their freedom of expression has been </a:t>
            </a:r>
            <a:r>
              <a:rPr lang="en-US" smtClean="0"/>
              <a:t>unfairly suppressed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375</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CAFFECoR</vt:lpstr>
      <vt:lpstr>2010-2011 Membership</vt:lpstr>
      <vt:lpstr>CAFFECoR Responsibilities</vt:lpstr>
      <vt:lpstr>2009-2010 Activity</vt:lpstr>
      <vt:lpstr>2010-2011 Challenges</vt:lpstr>
    </vt:vector>
  </TitlesOfParts>
  <Company>University at Albany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CAFFECoR</dc:title>
  <dc:creator>Susanna Fessler</dc:creator>
  <cp:lastModifiedBy>Susanna Fessler</cp:lastModifiedBy>
  <cp:revision>2</cp:revision>
  <dcterms:created xsi:type="dcterms:W3CDTF">2010-08-19T16:06:27Z</dcterms:created>
  <dcterms:modified xsi:type="dcterms:W3CDTF">2010-08-19T16:20:17Z</dcterms:modified>
</cp:coreProperties>
</file>