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88" r:id="rId10"/>
    <p:sldId id="289" r:id="rId11"/>
    <p:sldId id="290" r:id="rId12"/>
    <p:sldId id="291" r:id="rId13"/>
    <p:sldId id="292" r:id="rId14"/>
    <p:sldId id="293" r:id="rId15"/>
    <p:sldId id="294" r:id="rId16"/>
    <p:sldId id="295" r:id="rId17"/>
    <p:sldId id="296" r:id="rId18"/>
    <p:sldId id="297" r:id="rId19"/>
    <p:sldId id="264"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265" r:id="rId34"/>
    <p:sldId id="266" r:id="rId35"/>
    <p:sldId id="298" r:id="rId36"/>
    <p:sldId id="267" r:id="rId37"/>
    <p:sldId id="268" r:id="rId38"/>
    <p:sldId id="269" r:id="rId39"/>
    <p:sldId id="270" r:id="rId40"/>
    <p:sldId id="271" r:id="rId41"/>
    <p:sldId id="272" r:id="rId42"/>
    <p:sldId id="273" r:id="rId43"/>
    <p:sldId id="274" r:id="rId44"/>
    <p:sldId id="275" r:id="rId45"/>
    <p:sldId id="276" r:id="rId46"/>
    <p:sldId id="299" r:id="rId47"/>
    <p:sldId id="278" r:id="rId48"/>
    <p:sldId id="300" r:id="rId49"/>
    <p:sldId id="30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86517-2CBD-4693-A0D8-B58824CAA795}" type="datetimeFigureOut">
              <a:rPr lang="en-US" smtClean="0"/>
              <a:t>4/30/2012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D1053D-F7DD-498D-81B8-2919E2A8418D}" type="slidenum">
              <a:rPr lang="en-US" smtClean="0"/>
              <a:t>‹#›</a:t>
            </a:fld>
            <a:endParaRPr lang="en-US"/>
          </a:p>
        </p:txBody>
      </p:sp>
    </p:spTree>
    <p:extLst>
      <p:ext uri="{BB962C8B-B14F-4D97-AF65-F5344CB8AC3E}">
        <p14:creationId xmlns:p14="http://schemas.microsoft.com/office/powerpoint/2010/main" val="765074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0"/>
          <p:cNvSpPr>
            <a:spLocks noGrp="1" noChangeArrowheads="1"/>
          </p:cNvSpPr>
          <p:nvPr>
            <p:ph type="sldNum" sz="quarter"/>
          </p:nvPr>
        </p:nvSpPr>
        <p:spPr>
          <a:noFill/>
          <a:ln>
            <a:round/>
            <a:headEnd/>
            <a:tailEnd/>
          </a:ln>
        </p:spPr>
        <p:txBody>
          <a:bodyPr/>
          <a:lstStyle/>
          <a:p>
            <a:fld id="{D3CF7422-9F24-467E-A735-C01B7D422CB6}" type="slidenum">
              <a:rPr lang="en-US"/>
              <a:pPr/>
              <a:t>20</a:t>
            </a:fld>
            <a:endParaRPr lang="en-US"/>
          </a:p>
        </p:txBody>
      </p:sp>
      <p:sp>
        <p:nvSpPr>
          <p:cNvPr id="16387"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56BBC9CA-7525-4F26-90D4-673FBB0B2DF1}"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20</a:t>
            </a:fld>
            <a:endParaRPr lang="en-US" sz="1200" dirty="0">
              <a:solidFill>
                <a:srgbClr val="000000"/>
              </a:solidFill>
              <a:latin typeface="Times New Roman" pitchFamily="16" charset="0"/>
            </a:endParaRPr>
          </a:p>
        </p:txBody>
      </p:sp>
      <p:sp>
        <p:nvSpPr>
          <p:cNvPr id="16388" name="Rectangle 2"/>
          <p:cNvSpPr>
            <a:spLocks noGrp="1" noRot="1" noChangeAspect="1" noChangeArrowheads="1" noTextEdit="1"/>
          </p:cNvSpPr>
          <p:nvPr>
            <p:ph type="sldImg"/>
          </p:nvPr>
        </p:nvSpPr>
        <p:spPr>
          <a:xfrm>
            <a:off x="1169402" y="694680"/>
            <a:ext cx="4517645" cy="3429393"/>
          </a:xfrm>
          <a:solidFill>
            <a:srgbClr val="FFFFFF"/>
          </a:solidFill>
          <a:ln>
            <a:solidFill>
              <a:srgbClr val="000000"/>
            </a:solidFill>
            <a:miter lim="800000"/>
          </a:ln>
        </p:spPr>
      </p:sp>
      <p:sp>
        <p:nvSpPr>
          <p:cNvPr id="16389"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a:ln>
            <a:round/>
            <a:headEnd/>
            <a:tailEnd/>
          </a:ln>
        </p:spPr>
        <p:txBody>
          <a:bodyPr/>
          <a:lstStyle/>
          <a:p>
            <a:fld id="{012E99EB-08FD-40B0-9F50-1BE9DF453400}" type="slidenum">
              <a:rPr lang="en-US"/>
              <a:pPr/>
              <a:t>30</a:t>
            </a:fld>
            <a:endParaRPr lang="en-US"/>
          </a:p>
        </p:txBody>
      </p:sp>
      <p:sp>
        <p:nvSpPr>
          <p:cNvPr id="25603"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7A76D968-7C20-4B6A-960C-548FE19F711B}"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30</a:t>
            </a:fld>
            <a:endParaRPr lang="en-US" sz="1200" dirty="0">
              <a:solidFill>
                <a:srgbClr val="000000"/>
              </a:solidFill>
              <a:latin typeface="Times New Roman" pitchFamily="16" charset="0"/>
            </a:endParaRPr>
          </a:p>
        </p:txBody>
      </p:sp>
      <p:sp>
        <p:nvSpPr>
          <p:cNvPr id="25604"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25605"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0"/>
          <p:cNvSpPr>
            <a:spLocks noGrp="1" noChangeArrowheads="1"/>
          </p:cNvSpPr>
          <p:nvPr>
            <p:ph type="sldNum" sz="quarter"/>
          </p:nvPr>
        </p:nvSpPr>
        <p:spPr>
          <a:noFill/>
          <a:ln>
            <a:round/>
            <a:headEnd/>
            <a:tailEnd/>
          </a:ln>
        </p:spPr>
        <p:txBody>
          <a:bodyPr/>
          <a:lstStyle/>
          <a:p>
            <a:fld id="{FA5420D8-E984-4F38-8D8E-F61BC3361B4C}" type="slidenum">
              <a:rPr lang="en-US"/>
              <a:pPr/>
              <a:t>31</a:t>
            </a:fld>
            <a:endParaRPr lang="en-US"/>
          </a:p>
        </p:txBody>
      </p:sp>
      <p:sp>
        <p:nvSpPr>
          <p:cNvPr id="26627"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1A39957A-AB86-40FD-8C13-4BCA09D0F890}"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31</a:t>
            </a:fld>
            <a:endParaRPr lang="en-US" sz="1200" dirty="0">
              <a:solidFill>
                <a:srgbClr val="000000"/>
              </a:solidFill>
              <a:latin typeface="Times New Roman" pitchFamily="16" charset="0"/>
            </a:endParaRPr>
          </a:p>
        </p:txBody>
      </p:sp>
      <p:sp>
        <p:nvSpPr>
          <p:cNvPr id="26628" name="Rectangle 2"/>
          <p:cNvSpPr>
            <a:spLocks noGrp="1" noRot="1" noChangeAspect="1" noChangeArrowheads="1" noTextEdit="1"/>
          </p:cNvSpPr>
          <p:nvPr>
            <p:ph type="sldImg"/>
          </p:nvPr>
        </p:nvSpPr>
        <p:spPr>
          <a:xfrm>
            <a:off x="1143000" y="695325"/>
            <a:ext cx="4565650" cy="3425825"/>
          </a:xfrm>
          <a:solidFill>
            <a:srgbClr val="FFFFFF"/>
          </a:solidFill>
          <a:ln>
            <a:solidFill>
              <a:srgbClr val="000000"/>
            </a:solidFill>
            <a:miter lim="800000"/>
          </a:ln>
        </p:spPr>
      </p:sp>
      <p:sp>
        <p:nvSpPr>
          <p:cNvPr id="26629"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0"/>
          <p:cNvSpPr>
            <a:spLocks noGrp="1" noChangeArrowheads="1"/>
          </p:cNvSpPr>
          <p:nvPr>
            <p:ph type="sldNum" sz="quarter"/>
          </p:nvPr>
        </p:nvSpPr>
        <p:spPr>
          <a:noFill/>
          <a:ln>
            <a:round/>
            <a:headEnd/>
            <a:tailEnd/>
          </a:ln>
        </p:spPr>
        <p:txBody>
          <a:bodyPr/>
          <a:lstStyle/>
          <a:p>
            <a:fld id="{C5113227-2125-41FC-9FFA-64950B7CCE75}" type="slidenum">
              <a:rPr lang="en-US"/>
              <a:pPr/>
              <a:t>32</a:t>
            </a:fld>
            <a:endParaRPr lang="en-US"/>
          </a:p>
        </p:txBody>
      </p:sp>
      <p:sp>
        <p:nvSpPr>
          <p:cNvPr id="27651"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FD5BF80E-7CD6-48E5-BE95-7AFB798D8307}"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32</a:t>
            </a:fld>
            <a:endParaRPr lang="en-US" sz="1200" dirty="0">
              <a:solidFill>
                <a:srgbClr val="000000"/>
              </a:solidFill>
              <a:latin typeface="Times New Roman" pitchFamily="16" charset="0"/>
            </a:endParaRPr>
          </a:p>
        </p:txBody>
      </p:sp>
      <p:sp>
        <p:nvSpPr>
          <p:cNvPr id="27652"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27653"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a:ln>
            <a:round/>
            <a:headEnd/>
            <a:tailEnd/>
          </a:ln>
        </p:spPr>
        <p:txBody>
          <a:bodyPr/>
          <a:lstStyle/>
          <a:p>
            <a:fld id="{3B3EDB74-ABEF-4319-95CC-B2CA6FA34120}" type="slidenum">
              <a:rPr lang="en-US"/>
              <a:pPr/>
              <a:t>21</a:t>
            </a:fld>
            <a:endParaRPr lang="en-US"/>
          </a:p>
        </p:txBody>
      </p:sp>
      <p:sp>
        <p:nvSpPr>
          <p:cNvPr id="17411"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A37D7C7F-7F61-4E6A-B355-5BD322E065B3}"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21</a:t>
            </a:fld>
            <a:endParaRPr lang="en-US" sz="1200" dirty="0">
              <a:solidFill>
                <a:srgbClr val="000000"/>
              </a:solidFill>
              <a:latin typeface="Times New Roman" pitchFamily="16" charset="0"/>
            </a:endParaRPr>
          </a:p>
        </p:txBody>
      </p:sp>
      <p:sp>
        <p:nvSpPr>
          <p:cNvPr id="17412" name="Rectangle 2"/>
          <p:cNvSpPr>
            <a:spLocks noGrp="1" noRot="1" noChangeAspect="1" noChangeArrowheads="1" noTextEdit="1"/>
          </p:cNvSpPr>
          <p:nvPr>
            <p:ph type="sldImg"/>
          </p:nvPr>
        </p:nvSpPr>
        <p:spPr>
          <a:xfrm>
            <a:off x="1143000" y="695325"/>
            <a:ext cx="4570413" cy="3429000"/>
          </a:xfrm>
          <a:solidFill>
            <a:srgbClr val="FFFFFF"/>
          </a:solidFill>
          <a:ln>
            <a:solidFill>
              <a:srgbClr val="000000"/>
            </a:solidFill>
            <a:miter lim="800000"/>
          </a:ln>
        </p:spPr>
      </p:sp>
      <p:sp>
        <p:nvSpPr>
          <p:cNvPr id="17413"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0"/>
          <p:cNvSpPr>
            <a:spLocks noGrp="1" noChangeArrowheads="1"/>
          </p:cNvSpPr>
          <p:nvPr>
            <p:ph type="sldNum" sz="quarter"/>
          </p:nvPr>
        </p:nvSpPr>
        <p:spPr>
          <a:noFill/>
          <a:ln>
            <a:round/>
            <a:headEnd/>
            <a:tailEnd/>
          </a:ln>
        </p:spPr>
        <p:txBody>
          <a:bodyPr/>
          <a:lstStyle/>
          <a:p>
            <a:fld id="{8A25E305-7AEC-4B9A-9132-BEAD51E0F0EA}" type="slidenum">
              <a:rPr lang="en-US"/>
              <a:pPr/>
              <a:t>22</a:t>
            </a:fld>
            <a:endParaRPr lang="en-US"/>
          </a:p>
        </p:txBody>
      </p:sp>
      <p:sp>
        <p:nvSpPr>
          <p:cNvPr id="18435"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E59D580C-3B0C-4B31-BA5E-EF49DFC986E0}"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22</a:t>
            </a:fld>
            <a:endParaRPr lang="en-US" sz="1200" dirty="0">
              <a:solidFill>
                <a:srgbClr val="000000"/>
              </a:solidFill>
              <a:latin typeface="Times New Roman" pitchFamily="16" charset="0"/>
            </a:endParaRPr>
          </a:p>
        </p:txBody>
      </p:sp>
      <p:sp>
        <p:nvSpPr>
          <p:cNvPr id="18436"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18437"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a:ln>
            <a:round/>
            <a:headEnd/>
            <a:tailEnd/>
          </a:ln>
        </p:spPr>
        <p:txBody>
          <a:bodyPr/>
          <a:lstStyle/>
          <a:p>
            <a:fld id="{B4DF4F6F-50A0-4071-A069-EBC9F1940E1C}" type="slidenum">
              <a:rPr lang="en-US"/>
              <a:pPr/>
              <a:t>23</a:t>
            </a:fld>
            <a:endParaRPr lang="en-US"/>
          </a:p>
        </p:txBody>
      </p:sp>
      <p:sp>
        <p:nvSpPr>
          <p:cNvPr id="19459"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79B7E8D6-BC8A-48CA-9D5D-40E0C057F618}"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23</a:t>
            </a:fld>
            <a:endParaRPr lang="en-US" sz="1200" dirty="0">
              <a:solidFill>
                <a:srgbClr val="000000"/>
              </a:solidFill>
              <a:latin typeface="Times New Roman" pitchFamily="16" charset="0"/>
            </a:endParaRPr>
          </a:p>
        </p:txBody>
      </p:sp>
      <p:sp>
        <p:nvSpPr>
          <p:cNvPr id="19460"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19461"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0"/>
          <p:cNvSpPr>
            <a:spLocks noGrp="1" noChangeArrowheads="1"/>
          </p:cNvSpPr>
          <p:nvPr>
            <p:ph type="sldNum" sz="quarter"/>
          </p:nvPr>
        </p:nvSpPr>
        <p:spPr>
          <a:noFill/>
          <a:ln>
            <a:round/>
            <a:headEnd/>
            <a:tailEnd/>
          </a:ln>
        </p:spPr>
        <p:txBody>
          <a:bodyPr/>
          <a:lstStyle/>
          <a:p>
            <a:fld id="{FAEDEC27-EB1C-49BD-A592-2E2C97A7FFF8}" type="slidenum">
              <a:rPr lang="en-US"/>
              <a:pPr/>
              <a:t>24</a:t>
            </a:fld>
            <a:endParaRPr lang="en-US"/>
          </a:p>
        </p:txBody>
      </p:sp>
      <p:sp>
        <p:nvSpPr>
          <p:cNvPr id="20483"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F3A53792-790C-4708-B3C5-F6FB4195703E}"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24</a:t>
            </a:fld>
            <a:endParaRPr lang="en-US" sz="1200" dirty="0">
              <a:solidFill>
                <a:srgbClr val="000000"/>
              </a:solidFill>
              <a:latin typeface="Times New Roman" pitchFamily="16" charset="0"/>
            </a:endParaRPr>
          </a:p>
        </p:txBody>
      </p:sp>
      <p:sp>
        <p:nvSpPr>
          <p:cNvPr id="20484"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20485"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a:ln>
            <a:round/>
            <a:headEnd/>
            <a:tailEnd/>
          </a:ln>
        </p:spPr>
        <p:txBody>
          <a:bodyPr/>
          <a:lstStyle/>
          <a:p>
            <a:fld id="{D644BE95-1634-4D40-A3FA-55FE8F7F5DC8}" type="slidenum">
              <a:rPr lang="en-US"/>
              <a:pPr/>
              <a:t>25</a:t>
            </a:fld>
            <a:endParaRPr lang="en-US"/>
          </a:p>
        </p:txBody>
      </p:sp>
      <p:sp>
        <p:nvSpPr>
          <p:cNvPr id="21507"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38F7B534-C05F-4867-B169-2C23560E7F25}"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25</a:t>
            </a:fld>
            <a:endParaRPr lang="en-US" sz="1200" dirty="0">
              <a:solidFill>
                <a:srgbClr val="000000"/>
              </a:solidFill>
              <a:latin typeface="Times New Roman" pitchFamily="16" charset="0"/>
            </a:endParaRPr>
          </a:p>
        </p:txBody>
      </p:sp>
      <p:sp>
        <p:nvSpPr>
          <p:cNvPr id="21508"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21509"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a:ln>
            <a:round/>
            <a:headEnd/>
            <a:tailEnd/>
          </a:ln>
        </p:spPr>
        <p:txBody>
          <a:bodyPr/>
          <a:lstStyle/>
          <a:p>
            <a:fld id="{1239FA25-DEFB-4AF3-BB6B-4625B645C01F}" type="slidenum">
              <a:rPr lang="en-US"/>
              <a:pPr/>
              <a:t>27</a:t>
            </a:fld>
            <a:endParaRPr lang="en-US"/>
          </a:p>
        </p:txBody>
      </p:sp>
      <p:sp>
        <p:nvSpPr>
          <p:cNvPr id="22531"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AB94D573-DD19-4F00-AF62-98FE93AAED54}"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27</a:t>
            </a:fld>
            <a:endParaRPr lang="en-US" sz="1200" dirty="0">
              <a:solidFill>
                <a:srgbClr val="000000"/>
              </a:solidFill>
              <a:latin typeface="Times New Roman" pitchFamily="16" charset="0"/>
            </a:endParaRPr>
          </a:p>
        </p:txBody>
      </p:sp>
      <p:sp>
        <p:nvSpPr>
          <p:cNvPr id="22532"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22533"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p:nvPr>
        </p:nvSpPr>
        <p:spPr>
          <a:noFill/>
          <a:ln>
            <a:round/>
            <a:headEnd/>
            <a:tailEnd/>
          </a:ln>
        </p:spPr>
        <p:txBody>
          <a:bodyPr/>
          <a:lstStyle/>
          <a:p>
            <a:fld id="{4D6F68CC-6427-40B0-A766-7B0C044DD0A1}" type="slidenum">
              <a:rPr lang="en-US"/>
              <a:pPr/>
              <a:t>28</a:t>
            </a:fld>
            <a:endParaRPr lang="en-US"/>
          </a:p>
        </p:txBody>
      </p:sp>
      <p:sp>
        <p:nvSpPr>
          <p:cNvPr id="23555"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B2FAF612-5B66-4D0D-A077-566A9E8F41DD}"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28</a:t>
            </a:fld>
            <a:endParaRPr lang="en-US" sz="1200" dirty="0">
              <a:solidFill>
                <a:srgbClr val="000000"/>
              </a:solidFill>
              <a:latin typeface="Times New Roman" pitchFamily="16" charset="0"/>
            </a:endParaRPr>
          </a:p>
        </p:txBody>
      </p:sp>
      <p:sp>
        <p:nvSpPr>
          <p:cNvPr id="23556"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23557"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round/>
            <a:headEnd/>
            <a:tailEnd/>
          </a:ln>
        </p:spPr>
        <p:txBody>
          <a:bodyPr/>
          <a:lstStyle/>
          <a:p>
            <a:fld id="{4902E2F5-BD6E-4F25-8BCC-BDA5FD5FA60A}" type="slidenum">
              <a:rPr lang="en-US"/>
              <a:pPr/>
              <a:t>29</a:t>
            </a:fld>
            <a:endParaRPr lang="en-US"/>
          </a:p>
        </p:txBody>
      </p:sp>
      <p:sp>
        <p:nvSpPr>
          <p:cNvPr id="24579" name="Text Box 1"/>
          <p:cNvSpPr txBox="1">
            <a:spLocks noChangeArrowheads="1"/>
          </p:cNvSpPr>
          <p:nvPr/>
        </p:nvSpPr>
        <p:spPr bwMode="auto">
          <a:xfrm>
            <a:off x="3880921" y="8686643"/>
            <a:ext cx="2970868" cy="452642"/>
          </a:xfrm>
          <a:prstGeom prst="rect">
            <a:avLst/>
          </a:prstGeom>
          <a:noFill/>
          <a:ln w="9525">
            <a:noFill/>
            <a:round/>
            <a:headEnd/>
            <a:tailEnd/>
          </a:ln>
          <a:effectLst/>
        </p:spPr>
        <p:txBody>
          <a:bodyPr lIns="0" tIns="0" rIns="0" bIns="0" anchor="b"/>
          <a:lstStyle/>
          <a:p>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fld id="{3A189F4A-7069-4953-BEBD-B95198D8672C}" type="slidenum">
              <a:rPr lang="en-US" sz="1200">
                <a:solidFill>
                  <a:srgbClr val="000000"/>
                </a:solidFill>
                <a:latin typeface="Times New Roman" pitchFamily="16" charset="0"/>
              </a:rPr>
              <a:pPr algn="r">
                <a:tabLst>
                  <a:tab pos="0" algn="l"/>
                  <a:tab pos="450296" algn="l"/>
                  <a:tab pos="900593" algn="l"/>
                  <a:tab pos="1350889" algn="l"/>
                  <a:tab pos="1801185" algn="l"/>
                  <a:tab pos="2251481" algn="l"/>
                  <a:tab pos="2701778" algn="l"/>
                  <a:tab pos="3152074" algn="l"/>
                  <a:tab pos="3602370" algn="l"/>
                  <a:tab pos="4052667" algn="l"/>
                  <a:tab pos="4502963" algn="l"/>
                  <a:tab pos="4953259" algn="l"/>
                  <a:tab pos="5403555" algn="l"/>
                  <a:tab pos="5853852" algn="l"/>
                  <a:tab pos="6304148" algn="l"/>
                  <a:tab pos="6754444" algn="l"/>
                  <a:tab pos="7204740" algn="l"/>
                  <a:tab pos="7655037" algn="l"/>
                  <a:tab pos="8105333" algn="l"/>
                  <a:tab pos="8555629" algn="l"/>
                  <a:tab pos="9005926" algn="l"/>
                </a:tabLst>
              </a:pPr>
              <a:t>29</a:t>
            </a:fld>
            <a:endParaRPr lang="en-US" sz="1200" dirty="0">
              <a:solidFill>
                <a:srgbClr val="000000"/>
              </a:solidFill>
              <a:latin typeface="Times New Roman" pitchFamily="16" charset="0"/>
            </a:endParaRPr>
          </a:p>
        </p:txBody>
      </p:sp>
      <p:sp>
        <p:nvSpPr>
          <p:cNvPr id="24580" name="Rectangle 2"/>
          <p:cNvSpPr>
            <a:spLocks noGrp="1" noRot="1" noChangeAspect="1" noChangeArrowheads="1" noTextEdit="1"/>
          </p:cNvSpPr>
          <p:nvPr>
            <p:ph type="sldImg"/>
          </p:nvPr>
        </p:nvSpPr>
        <p:spPr>
          <a:xfrm>
            <a:off x="1143000" y="695325"/>
            <a:ext cx="4567238" cy="3427413"/>
          </a:xfrm>
          <a:solidFill>
            <a:srgbClr val="FFFFFF"/>
          </a:solidFill>
          <a:ln>
            <a:solidFill>
              <a:srgbClr val="000000"/>
            </a:solidFill>
            <a:miter lim="800000"/>
          </a:ln>
        </p:spPr>
      </p:sp>
      <p:sp>
        <p:nvSpPr>
          <p:cNvPr id="24581" name="Rectangle 3"/>
          <p:cNvSpPr>
            <a:spLocks noGrp="1" noChangeArrowheads="1"/>
          </p:cNvSpPr>
          <p:nvPr>
            <p:ph type="body" idx="1"/>
          </p:nvPr>
        </p:nvSpPr>
        <p:spPr>
          <a:xfrm>
            <a:off x="686421" y="4342536"/>
            <a:ext cx="5480499" cy="4113071"/>
          </a:xfrm>
          <a:noFill/>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6405C6-ACE0-47FE-908D-BB01DAA6D09A}"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297100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405C6-ACE0-47FE-908D-BB01DAA6D09A}"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329609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405C6-ACE0-47FE-908D-BB01DAA6D09A}"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333700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405C6-ACE0-47FE-908D-BB01DAA6D09A}"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253331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6405C6-ACE0-47FE-908D-BB01DAA6D09A}"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232700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6405C6-ACE0-47FE-908D-BB01DAA6D09A}"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177574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6405C6-ACE0-47FE-908D-BB01DAA6D09A}" type="datetimeFigureOut">
              <a:rPr lang="en-US" smtClean="0"/>
              <a:pPr/>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97678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6405C6-ACE0-47FE-908D-BB01DAA6D09A}" type="datetimeFigureOut">
              <a:rPr lang="en-US" smtClean="0"/>
              <a:pPr/>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50691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405C6-ACE0-47FE-908D-BB01DAA6D09A}" type="datetimeFigureOut">
              <a:rPr lang="en-US" smtClean="0"/>
              <a:pPr/>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41479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6405C6-ACE0-47FE-908D-BB01DAA6D09A}"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115090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6405C6-ACE0-47FE-908D-BB01DAA6D09A}"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C485E-1114-4E68-8D67-6F96E8F74EB7}" type="slidenum">
              <a:rPr lang="en-US" smtClean="0"/>
              <a:pPr/>
              <a:t>‹#›</a:t>
            </a:fld>
            <a:endParaRPr lang="en-US"/>
          </a:p>
        </p:txBody>
      </p:sp>
    </p:spTree>
    <p:extLst>
      <p:ext uri="{BB962C8B-B14F-4D97-AF65-F5344CB8AC3E}">
        <p14:creationId xmlns:p14="http://schemas.microsoft.com/office/powerpoint/2010/main" val="168092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405C6-ACE0-47FE-908D-BB01DAA6D09A}" type="datetimeFigureOut">
              <a:rPr lang="en-US" smtClean="0"/>
              <a:pPr/>
              <a:t>4/30/2012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C485E-1114-4E68-8D67-6F96E8F74EB7}" type="slidenum">
              <a:rPr lang="en-US" smtClean="0"/>
              <a:pPr/>
              <a:t>‹#›</a:t>
            </a:fld>
            <a:endParaRPr lang="en-US"/>
          </a:p>
        </p:txBody>
      </p:sp>
    </p:spTree>
    <p:extLst>
      <p:ext uri="{BB962C8B-B14F-4D97-AF65-F5344CB8AC3E}">
        <p14:creationId xmlns:p14="http://schemas.microsoft.com/office/powerpoint/2010/main" val="120582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s9.formsite.com/zetadonut/form476649644/index.html" TargetMode="External"/><Relationship Id="rId2" Type="http://schemas.openxmlformats.org/officeDocument/2006/relationships/hyperlink" Target="http://www.esf.edu/outreach/pd/2012/sunysenate/"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algn="ctr">
              <a:buNone/>
            </a:pPr>
            <a:r>
              <a:rPr lang="en-US" dirty="0" smtClean="0"/>
              <a:t>Welcome to the </a:t>
            </a:r>
          </a:p>
          <a:p>
            <a:pPr algn="ctr">
              <a:buNone/>
            </a:pPr>
            <a:r>
              <a:rPr lang="en-US" dirty="0" smtClean="0"/>
              <a:t>University Senate</a:t>
            </a:r>
          </a:p>
          <a:p>
            <a:pPr algn="ctr">
              <a:buNone/>
            </a:pPr>
            <a:endParaRPr lang="en-US" dirty="0" smtClean="0"/>
          </a:p>
          <a:p>
            <a:pPr algn="ctr">
              <a:buNone/>
            </a:pPr>
            <a:r>
              <a:rPr lang="en-US" dirty="0" smtClean="0"/>
              <a:t>Senators – Please sign in and pick up your </a:t>
            </a:r>
            <a:r>
              <a:rPr lang="en-US" dirty="0" err="1" smtClean="0"/>
              <a:t>i</a:t>
            </a:r>
            <a:r>
              <a:rPr lang="en-US" dirty="0" smtClean="0"/>
              <a:t>-clicker</a:t>
            </a:r>
          </a:p>
          <a:p>
            <a:pPr algn="ctr">
              <a:buNone/>
            </a:pPr>
            <a:endParaRPr lang="en-US" dirty="0" smtClean="0"/>
          </a:p>
          <a:p>
            <a:pPr algn="ctr">
              <a:buNone/>
            </a:pPr>
            <a:r>
              <a:rPr lang="en-US" dirty="0" smtClean="0"/>
              <a:t>Guests – Please sign in</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300747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r>
              <a:rPr lang="en-US" b="1" dirty="0"/>
              <a:t>CERS (Committee on Ethics in Research and Scholarship) – Carolyn MacDonald, Chair</a:t>
            </a:r>
          </a:p>
          <a:p>
            <a:r>
              <a:rPr lang="en-US" dirty="0"/>
              <a:t>CERS is still hoping to bring policy bill to the Senate.</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55000" lnSpcReduction="20000"/>
          </a:bodyPr>
          <a:lstStyle/>
          <a:p>
            <a:pPr marL="0" indent="0">
              <a:buNone/>
            </a:pPr>
            <a:r>
              <a:rPr lang="en-US" b="1" dirty="0"/>
              <a:t>COR (Council on Research) – James Castracane, Chair</a:t>
            </a:r>
          </a:p>
          <a:p>
            <a:r>
              <a:rPr lang="en-US" dirty="0"/>
              <a:t>COR met on March 29</a:t>
            </a:r>
            <a:r>
              <a:rPr lang="en-US" baseline="30000" dirty="0"/>
              <a:t>th</a:t>
            </a:r>
            <a:r>
              <a:rPr lang="en-US" dirty="0"/>
              <a:t> and considered multiple agenda items.  The Benevolent Award sub-committee presented its recommendations on the submitted applications.  Nine applications were reviewed and ranked.  Seven applications totaling $3,393 were recommended for award and forwarded to the VPR office.</a:t>
            </a:r>
          </a:p>
          <a:p>
            <a:r>
              <a:rPr lang="en-US" dirty="0"/>
              <a:t> </a:t>
            </a:r>
            <a:r>
              <a:rPr lang="en-US" dirty="0" smtClean="0"/>
              <a:t>The </a:t>
            </a:r>
            <a:r>
              <a:rPr lang="en-US" dirty="0"/>
              <a:t>guidelines for the proposed new Early Career Achievement Award were discussed by the Researchers Liaison sub-committee.  Revisions will be made based on this discussion and final wording will be presented at the next COR meeting.</a:t>
            </a:r>
          </a:p>
          <a:p>
            <a:r>
              <a:rPr lang="en-US" dirty="0"/>
              <a:t> </a:t>
            </a:r>
            <a:r>
              <a:rPr lang="en-US" dirty="0" smtClean="0"/>
              <a:t>Concerns </a:t>
            </a:r>
            <a:r>
              <a:rPr lang="en-US" dirty="0"/>
              <a:t>were raised about the impact of the Facilities Master Plan on the </a:t>
            </a:r>
            <a:r>
              <a:rPr lang="en-US" dirty="0" err="1"/>
              <a:t>UAlbany</a:t>
            </a:r>
            <a:r>
              <a:rPr lang="en-US" dirty="0"/>
              <a:t> research/teaching activities and it was decided to reach out to the Office of Campus Planning to have a representative attend the next COR meeting to provide a presentation and participate in the discussion.</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buNone/>
            </a:pPr>
            <a:r>
              <a:rPr lang="en-US" b="1" dirty="0"/>
              <a:t>CPCA (Council on Promotions and Continuing Appointments) – Christine Wagner, Chair</a:t>
            </a:r>
          </a:p>
          <a:p>
            <a:r>
              <a:rPr lang="en-US" dirty="0"/>
              <a:t>CPCA has now completed the review of 26 cases this year. Three additional cases will be reviewed at the next meeting on April 27, 2012. </a:t>
            </a:r>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62500" lnSpcReduction="20000"/>
          </a:bodyPr>
          <a:lstStyle/>
          <a:p>
            <a:pPr marL="0" indent="0">
              <a:buNone/>
            </a:pPr>
            <a:r>
              <a:rPr lang="en-US" b="1" dirty="0"/>
              <a:t>GAC (Graduate Academic Council) – Tim Groves, Chair</a:t>
            </a:r>
          </a:p>
          <a:p>
            <a:r>
              <a:rPr lang="en-US" dirty="0"/>
              <a:t>The GAC met April 4. An appeal case with recommendation was presented by the Chair of the CAAS Shadi Shahedipour-Sandvik. The GAC made a determination by vote after discussion. Separately, Diana Mancini presented her review of the self-assessment by the Psychology department. The GAC voted to accept the report. Separately, Dean Kevin Williams informed the GAC of the Strategic Plan Implementation of Graduate Education objective #1 regarding investment decisions and program evaluation. The report was discussed.</a:t>
            </a:r>
          </a:p>
          <a:p>
            <a:r>
              <a:rPr lang="en-US" dirty="0"/>
              <a:t> </a:t>
            </a:r>
            <a:r>
              <a:rPr lang="en-US" dirty="0" smtClean="0"/>
              <a:t>The </a:t>
            </a:r>
            <a:r>
              <a:rPr lang="en-US" dirty="0"/>
              <a:t>GAC presently has one proposed curriculum change in discussion, the Master of Arts in Liberal Studies. The GAC has no pending appeal cases or bills for the Senate.</a:t>
            </a:r>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b="1" dirty="0"/>
              <a:t>GOV (Governance Council) – Andi Lyons, Chair </a:t>
            </a:r>
          </a:p>
          <a:p>
            <a:r>
              <a:rPr lang="en-US" dirty="0"/>
              <a:t>The Governance Council last met on April 16, as reported in the SEC meeting.  The Council briefly discussed and approved the preliminary membership for the President’s Task Force to Address the Feasibility of Creating a Smoke-Free Environment, as requested by ULC, with the recommendation to add representatives from Residential Life and Student Success.  GOV is still awaiting representative/s from UPPC to finish populating the committee to address Resolution 1112-05R, Resolution to Determine Offerings in European Languages &amp; Classical Studies in Accordance with </a:t>
            </a:r>
            <a:r>
              <a:rPr lang="en-US" dirty="0" err="1"/>
              <a:t>UAlbany's</a:t>
            </a:r>
            <a:r>
              <a:rPr lang="en-US" dirty="0"/>
              <a:t> Mission and Strategic Plan.</a:t>
            </a:r>
          </a:p>
          <a:p>
            <a:r>
              <a:rPr lang="en-US" dirty="0"/>
              <a:t> </a:t>
            </a:r>
            <a:r>
              <a:rPr lang="en-US" dirty="0" smtClean="0"/>
              <a:t>The </a:t>
            </a:r>
            <a:r>
              <a:rPr lang="en-US" dirty="0"/>
              <a:t>rest of the GOV meeting was devoted to continuing discussion of documents addressing Resolution 1112-03R, Resolution to Investigate Violations of Governance Procedures in the Matter of the 2010 Program Deactivations.  GOV debated differing viewpoints on what constitutes a “violation,” and discussed how the final report might be drafted for submission to the Senate.  Other GOV work has been postponed until after this task force work is completed, which is continuing through email.  We have scheduled a special meeting devoted to this topic on April 30, in an attempt to complete the assignment.  The next regular GOV meeting is scheduled for May 7</a:t>
            </a:r>
            <a:r>
              <a:rPr lang="en-US" dirty="0" smtClean="0"/>
              <a:t>.</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a:t>LISC (Council on Libraries, Information Systems, and Computing) – Nancy Newman, Chair</a:t>
            </a:r>
          </a:p>
          <a:p>
            <a:r>
              <a:rPr lang="en-US" dirty="0"/>
              <a:t>LISC met on April 2 with Susanna Fessler to discuss the advisability of sending the revised "Responsible Use of IT" Policy to the Senate. It was agreed that such a policy falls under the purview of LISC and should be forwarded to the Senate as a Bill when the revisions are completed. The IT Committee will meet again about the Policy after receiving input from </a:t>
            </a:r>
            <a:r>
              <a:rPr lang="en-US" dirty="0" err="1"/>
              <a:t>CAFFECoR</a:t>
            </a:r>
            <a:r>
              <a:rPr lang="en-US" dirty="0"/>
              <a:t> and University Counsel. Mary Casserly reported that the Library is beginning to fill vacant positions and that the first stage of renovations (as part of the UA campus plan) is advancing.</a:t>
            </a:r>
            <a:endParaRPr lang="en-US" b="1"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buNone/>
            </a:pPr>
            <a:r>
              <a:rPr lang="en-US" b="1" dirty="0"/>
              <a:t>UAC (Undergraduate Academic Council) – JoAnne Malatesta, Chair</a:t>
            </a:r>
          </a:p>
          <a:p>
            <a:r>
              <a:rPr lang="en-US" dirty="0"/>
              <a:t>Nothing to report.</a:t>
            </a:r>
            <a:endParaRPr lang="en-US" b="1" dirty="0"/>
          </a:p>
          <a:p>
            <a:pPr marL="0" indent="0">
              <a:buNone/>
            </a:pPr>
            <a:endParaRPr lang="en-US" b="1"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buNone/>
            </a:pPr>
            <a:r>
              <a:rPr lang="en-US" b="1" dirty="0"/>
              <a:t>ULC (University Life Council) – Yenisel Gulatee, Chair</a:t>
            </a:r>
          </a:p>
          <a:p>
            <a:r>
              <a:rPr lang="en-US" dirty="0"/>
              <a:t>ULC has no new developments to report. The meeting on April 12</a:t>
            </a:r>
            <a:r>
              <a:rPr lang="en-US" baseline="30000" dirty="0"/>
              <a:t>th</a:t>
            </a:r>
            <a:r>
              <a:rPr lang="en-US" dirty="0"/>
              <a:t> was cancelled.</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77500" lnSpcReduction="20000"/>
          </a:bodyPr>
          <a:lstStyle/>
          <a:p>
            <a:r>
              <a:rPr lang="en-US" b="1" dirty="0"/>
              <a:t>UPPC (University Planning and Policy Council) – Eric Lifshin, Chair</a:t>
            </a:r>
          </a:p>
          <a:p>
            <a:r>
              <a:rPr lang="en-US" dirty="0"/>
              <a:t>UPPC met on Friday April 20 and approved the following actions: </a:t>
            </a:r>
          </a:p>
          <a:p>
            <a:r>
              <a:rPr lang="en-US" dirty="0"/>
              <a:t>1.  Transmission of the Letter of Intent on the Masters of International Affairs from Rockefeller College to SUNY.</a:t>
            </a:r>
          </a:p>
          <a:p>
            <a:r>
              <a:rPr lang="en-US" dirty="0"/>
              <a:t>2.  The Masters of Liberal Studies Program since no campus impact on resources was indicated.</a:t>
            </a:r>
          </a:p>
          <a:p>
            <a:r>
              <a:rPr lang="en-US" dirty="0"/>
              <a:t>3.  David Wills will represent UPPC on the European Language and Classical Studies Committee being established by GOV.  This was done by secret ballot following a discussion on the implications.</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lgn="ctr">
              <a:buNone/>
            </a:pPr>
            <a:endParaRPr lang="en-US" b="1" dirty="0" smtClean="0"/>
          </a:p>
          <a:p>
            <a:pPr marL="0" indent="0" algn="ctr">
              <a:buNone/>
            </a:pPr>
            <a:r>
              <a:rPr lang="en-US" b="1" dirty="0" smtClean="0"/>
              <a:t>Athletics Report to the University Senate</a:t>
            </a:r>
          </a:p>
          <a:p>
            <a:pPr marL="0" indent="0" algn="ctr">
              <a:buNone/>
            </a:pPr>
            <a:endParaRPr lang="en-US" b="1" dirty="0"/>
          </a:p>
          <a:p>
            <a:pPr marL="0" indent="0" algn="ctr">
              <a:buNone/>
            </a:pPr>
            <a:r>
              <a:rPr lang="en-US" b="1" dirty="0" smtClean="0"/>
              <a:t>Teri Harrison, Faculty Athletics Representative</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u="sng" dirty="0" smtClean="0"/>
              <a:t>Athletics </a:t>
            </a:r>
            <a:r>
              <a:rPr lang="en-US" b="1" u="sng" dirty="0"/>
              <a:t>Report to the University Senate, Teri Harrison, Faculty Athletics Representative</a:t>
            </a:r>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Approval of the Minutes of</a:t>
            </a:r>
          </a:p>
          <a:p>
            <a:pPr marL="0" indent="0" algn="ctr">
              <a:buNone/>
            </a:pPr>
            <a:r>
              <a:rPr lang="en-US" dirty="0" smtClean="0"/>
              <a:t>April 2, 2012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u="sng" dirty="0"/>
              <a:t>Approval of Minutes </a:t>
            </a:r>
            <a:endParaRPr lang="en-US" sz="1600" b="1" u="sng"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456481" y="263549"/>
            <a:ext cx="8228160" cy="1166522"/>
          </a:xfrm>
          <a:prstGeom prst="rect">
            <a:avLst/>
          </a:prstGeom>
          <a:noFill/>
          <a:ln w="9525">
            <a:noFill/>
            <a:round/>
            <a:headEnd/>
            <a:tailEnd/>
          </a:ln>
          <a:effectLst/>
        </p:spPr>
        <p:txBody>
          <a:bodyPr lIns="0" tIns="35268"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dirty="0">
                <a:solidFill>
                  <a:srgbClr val="280099"/>
                </a:solidFill>
              </a:rPr>
              <a:t>2012 Report on Academic</a:t>
            </a:r>
            <a:br>
              <a:rPr lang="en-US" sz="4000" dirty="0">
                <a:solidFill>
                  <a:srgbClr val="280099"/>
                </a:solidFill>
              </a:rPr>
            </a:br>
            <a:r>
              <a:rPr lang="en-US" sz="4000" dirty="0">
                <a:solidFill>
                  <a:srgbClr val="280099"/>
                </a:solidFill>
              </a:rPr>
              <a:t> Profile of UA Student-Athletes</a:t>
            </a:r>
          </a:p>
        </p:txBody>
      </p:sp>
      <p:sp>
        <p:nvSpPr>
          <p:cNvPr id="2051" name="Text Box 2"/>
          <p:cNvSpPr txBox="1">
            <a:spLocks noChangeArrowheads="1"/>
          </p:cNvSpPr>
          <p:nvPr/>
        </p:nvSpPr>
        <p:spPr bwMode="auto">
          <a:xfrm>
            <a:off x="653760" y="1795869"/>
            <a:ext cx="8032320" cy="3755914"/>
          </a:xfrm>
          <a:prstGeom prst="rect">
            <a:avLst/>
          </a:prstGeom>
          <a:noFill/>
          <a:ln w="9525">
            <a:noFill/>
            <a:round/>
            <a:headEnd/>
            <a:tailEnd/>
          </a:ln>
          <a:effectLst/>
        </p:spPr>
        <p:txBody>
          <a:bodyPr lIns="0" tIns="25471" rIns="0" bIns="0"/>
          <a:lstStyle/>
          <a:p>
            <a:pPr marL="311045" indent="-305285" algn="ctr">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900" dirty="0">
                <a:solidFill>
                  <a:srgbClr val="000080"/>
                </a:solidFill>
              </a:rPr>
              <a:t>Teresa M. Harrison</a:t>
            </a:r>
          </a:p>
          <a:p>
            <a:pPr marL="311045" indent="-305285" algn="ctr">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900" dirty="0">
                <a:solidFill>
                  <a:srgbClr val="000080"/>
                </a:solidFill>
              </a:rPr>
              <a:t>Faculty Athletics Representative</a:t>
            </a:r>
          </a:p>
          <a:p>
            <a:pPr marL="311045" indent="-305285" algn="ctr">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2900" dirty="0">
              <a:solidFill>
                <a:srgbClr val="000080"/>
              </a:solidFill>
            </a:endParaRPr>
          </a:p>
          <a:p>
            <a:pPr marL="311045" indent="-305285" algn="ctr">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900" dirty="0">
                <a:solidFill>
                  <a:srgbClr val="000080"/>
                </a:solidFill>
              </a:rPr>
              <a:t>Lee McElroy</a:t>
            </a:r>
          </a:p>
          <a:p>
            <a:pPr marL="311045" indent="-305285" algn="ctr">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900" dirty="0">
                <a:solidFill>
                  <a:srgbClr val="000080"/>
                </a:solidFill>
              </a:rPr>
              <a:t>Vice-President for Athletics Administration</a:t>
            </a:r>
          </a:p>
          <a:p>
            <a:pPr marL="311045" indent="-305285" algn="ctr">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29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56481" y="273629"/>
            <a:ext cx="8228160" cy="1144921"/>
          </a:xfrm>
          <a:prstGeom prst="rect">
            <a:avLst/>
          </a:prstGeom>
          <a:noFill/>
          <a:ln w="9525">
            <a:noFill/>
            <a:round/>
            <a:headEnd/>
            <a:tailEnd/>
          </a:ln>
          <a:effectLst/>
        </p:spPr>
        <p:txBody>
          <a:bodyPr lIns="0" tIns="35268"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3300" dirty="0">
                <a:solidFill>
                  <a:srgbClr val="280099"/>
                </a:solidFill>
              </a:rPr>
              <a:t>2011 Incoming Student-Athletes</a:t>
            </a:r>
            <a:br>
              <a:rPr lang="en-US" sz="3300" dirty="0">
                <a:solidFill>
                  <a:srgbClr val="280099"/>
                </a:solidFill>
              </a:rPr>
            </a:br>
            <a:r>
              <a:rPr lang="en-US" sz="2500" dirty="0">
                <a:solidFill>
                  <a:srgbClr val="280099"/>
                </a:solidFill>
              </a:rPr>
              <a:t>(UA </a:t>
            </a:r>
            <a:r>
              <a:rPr lang="en-US" sz="2500" dirty="0" err="1">
                <a:solidFill>
                  <a:srgbClr val="280099"/>
                </a:solidFill>
              </a:rPr>
              <a:t>Trad</a:t>
            </a:r>
            <a:r>
              <a:rPr lang="en-US" sz="2500" dirty="0">
                <a:solidFill>
                  <a:srgbClr val="280099"/>
                </a:solidFill>
              </a:rPr>
              <a:t> Admits: 89.7 GPA; 1150 SAT/ACT)</a:t>
            </a:r>
          </a:p>
        </p:txBody>
      </p:sp>
      <p:sp>
        <p:nvSpPr>
          <p:cNvPr id="3075" name="Text Box 2"/>
          <p:cNvSpPr txBox="1">
            <a:spLocks noChangeArrowheads="1"/>
          </p:cNvSpPr>
          <p:nvPr/>
        </p:nvSpPr>
        <p:spPr bwMode="auto">
          <a:xfrm>
            <a:off x="653760" y="1421430"/>
            <a:ext cx="3493440" cy="5836932"/>
          </a:xfrm>
          <a:prstGeom prst="rect">
            <a:avLst/>
          </a:prstGeom>
          <a:noFill/>
          <a:ln w="9525">
            <a:noFill/>
            <a:round/>
            <a:headEnd/>
            <a:tailEnd/>
          </a:ln>
          <a:effectLst/>
        </p:spPr>
        <p:txBody>
          <a:bodyPr lIns="0" tIns="12736" rIns="0" bIns="0"/>
          <a:lstStyle/>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Fall 2011     </a:t>
            </a:r>
            <a:r>
              <a:rPr lang="en-US" sz="1500" dirty="0">
                <a:solidFill>
                  <a:srgbClr val="000080"/>
                </a:solidFill>
              </a:rPr>
              <a:t>                          </a:t>
            </a: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Athletic Admits	146 (124Fr/22Tr)</a:t>
            </a: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Deposits		         Ave. GPA/SAT</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Total Freshmen   	95    (87.4/1048)</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Total Transfers    	</a:t>
            </a:r>
            <a:r>
              <a:rPr lang="en-US" sz="1500" u="sng" dirty="0">
                <a:solidFill>
                  <a:srgbClr val="000080"/>
                </a:solidFill>
                <a:latin typeface="Times New Roman" pitchFamily="16" charset="0"/>
              </a:rPr>
              <a:t>21	</a:t>
            </a:r>
            <a:r>
              <a:rPr lang="en-US" sz="1500" dirty="0">
                <a:solidFill>
                  <a:srgbClr val="000080"/>
                </a:solidFill>
              </a:rPr>
              <a:t>(2.96)</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Overall Total           </a:t>
            </a:r>
            <a:r>
              <a:rPr lang="en-US" sz="1500" dirty="0" smtClean="0">
                <a:solidFill>
                  <a:srgbClr val="000080"/>
                </a:solidFill>
              </a:rPr>
              <a:t>     </a:t>
            </a:r>
            <a:r>
              <a:rPr lang="en-US" sz="1500" dirty="0">
                <a:solidFill>
                  <a:srgbClr val="000080"/>
                </a:solidFill>
              </a:rPr>
              <a:t>118</a:t>
            </a: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Out-of-State Deposits</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Freshmen	   	       30 (86.7/1070)</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Transfers	   	     </a:t>
            </a:r>
            <a:r>
              <a:rPr lang="en-US" sz="1500" dirty="0" smtClean="0">
                <a:solidFill>
                  <a:srgbClr val="000080"/>
                </a:solidFill>
              </a:rPr>
              <a:t>  </a:t>
            </a:r>
            <a:r>
              <a:rPr lang="en-US" sz="1500" dirty="0">
                <a:solidFill>
                  <a:srgbClr val="000080"/>
                </a:solidFill>
              </a:rPr>
              <a:t>5</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Deposited Scholars	</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Presidential	          5	(943.9/1276)</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Out-of-State Merit     4	(93.9/1273)</a:t>
            </a: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50 Tier 1 or 2; 45 Admit w Consideration</a:t>
            </a: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p:txBody>
      </p:sp>
      <p:sp>
        <p:nvSpPr>
          <p:cNvPr id="3076" name="Text Box 3"/>
          <p:cNvSpPr txBox="1">
            <a:spLocks noChangeArrowheads="1"/>
          </p:cNvSpPr>
          <p:nvPr/>
        </p:nvSpPr>
        <p:spPr bwMode="auto">
          <a:xfrm>
            <a:off x="4354560" y="1451672"/>
            <a:ext cx="4147200" cy="4977163"/>
          </a:xfrm>
          <a:prstGeom prst="rect">
            <a:avLst/>
          </a:prstGeom>
          <a:noFill/>
          <a:ln w="9525">
            <a:noFill/>
            <a:round/>
            <a:headEnd/>
            <a:tailEnd/>
          </a:ln>
          <a:effectLst/>
        </p:spPr>
        <p:txBody>
          <a:bodyPr lIns="0" tIns="12736" rIns="0" bIns="0"/>
          <a:lstStyle/>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Fall 2010     </a:t>
            </a:r>
            <a:r>
              <a:rPr lang="en-US" sz="1500" dirty="0">
                <a:solidFill>
                  <a:srgbClr val="000080"/>
                </a:solidFill>
              </a:rPr>
              <a:t>                          </a:t>
            </a: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Athletic Admits	153 (131Fr/22Tr)</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Deposits		         Ave. GPA/SAT</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Total Freshmen   	97**  (88.8/1070)</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Total Transfers    	</a:t>
            </a:r>
            <a:r>
              <a:rPr lang="en-US" sz="1500" u="sng" dirty="0">
                <a:solidFill>
                  <a:srgbClr val="000080"/>
                </a:solidFill>
                <a:latin typeface="Times New Roman" pitchFamily="16" charset="0"/>
              </a:rPr>
              <a:t>21	</a:t>
            </a:r>
            <a:r>
              <a:rPr lang="en-US" sz="1500" dirty="0">
                <a:solidFill>
                  <a:srgbClr val="000080"/>
                </a:solidFill>
              </a:rPr>
              <a:t>(2.98)</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Overall Total            </a:t>
            </a:r>
            <a:r>
              <a:rPr lang="en-US" sz="1500" dirty="0" smtClean="0">
                <a:solidFill>
                  <a:srgbClr val="000080"/>
                </a:solidFill>
              </a:rPr>
              <a:t>    118</a:t>
            </a:r>
            <a:endParaRPr lang="en-US" sz="1500" dirty="0">
              <a:solidFill>
                <a:srgbClr val="000080"/>
              </a:solidFill>
            </a:endParaRP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Out-of-State Deposits</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Freshmen	   	    </a:t>
            </a:r>
            <a:r>
              <a:rPr lang="en-US" sz="1500" dirty="0" smtClean="0">
                <a:solidFill>
                  <a:srgbClr val="000080"/>
                </a:solidFill>
              </a:rPr>
              <a:t>           </a:t>
            </a:r>
            <a:r>
              <a:rPr lang="en-US" sz="1500" dirty="0">
                <a:solidFill>
                  <a:srgbClr val="000080"/>
                </a:solidFill>
              </a:rPr>
              <a:t>28	   (91.0/1074)</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Transfers	   	                7</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b="1" dirty="0">
                <a:solidFill>
                  <a:srgbClr val="000080"/>
                </a:solidFill>
              </a:rPr>
              <a:t>Deposited Scholars	</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Presidential	          7	(94.2/1328)</a:t>
            </a:r>
          </a:p>
          <a:p>
            <a:pPr marL="311045" indent="-30528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Out-of-State Merit     4	(95.9/1197)</a:t>
            </a: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1500" dirty="0">
              <a:solidFill>
                <a:srgbClr val="000080"/>
              </a:solidFill>
            </a:endParaRPr>
          </a:p>
          <a:p>
            <a:pPr marL="311045" indent="-30528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1500" dirty="0">
                <a:solidFill>
                  <a:srgbClr val="000080"/>
                </a:solidFill>
              </a:rPr>
              <a:t>54 Tier 1 or 2; 43 Admit w Consideration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56481" y="273629"/>
            <a:ext cx="8226720" cy="1143480"/>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a:solidFill>
                  <a:srgbClr val="280099"/>
                </a:solidFill>
              </a:rPr>
              <a:t>Student-Athlete Majors By School/College</a:t>
            </a:r>
          </a:p>
        </p:txBody>
      </p:sp>
      <p:graphicFrame>
        <p:nvGraphicFramePr>
          <p:cNvPr id="2" name="Table 1"/>
          <p:cNvGraphicFramePr>
            <a:graphicFrameLocks noGrp="1"/>
          </p:cNvGraphicFramePr>
          <p:nvPr>
            <p:extLst>
              <p:ext uri="{D42A27DB-BD31-4B8C-83A1-F6EECF244321}">
                <p14:modId xmlns:p14="http://schemas.microsoft.com/office/powerpoint/2010/main" val="196627456"/>
              </p:ext>
            </p:extLst>
          </p:nvPr>
        </p:nvGraphicFramePr>
        <p:xfrm>
          <a:off x="228600" y="1143002"/>
          <a:ext cx="8763000" cy="4351200"/>
        </p:xfrm>
        <a:graphic>
          <a:graphicData uri="http://schemas.openxmlformats.org/drawingml/2006/table">
            <a:tbl>
              <a:tblPr firstRow="1">
                <a:tableStyleId>{5C22544A-7EE6-4342-B048-85BDC9FD1C3A}</a:tableStyleId>
              </a:tblPr>
              <a:tblGrid>
                <a:gridCol w="2209800"/>
                <a:gridCol w="1752600"/>
                <a:gridCol w="1447800"/>
                <a:gridCol w="1600200"/>
                <a:gridCol w="1752600"/>
              </a:tblGrid>
              <a:tr h="357958">
                <a:tc>
                  <a:txBody>
                    <a:bodyPr/>
                    <a:lstStyle/>
                    <a:p>
                      <a:r>
                        <a:rPr lang="en-US" dirty="0" smtClean="0"/>
                        <a:t>School</a:t>
                      </a:r>
                      <a:endParaRPr lang="en-US" dirty="0"/>
                    </a:p>
                  </a:txBody>
                  <a:tcPr/>
                </a:tc>
                <a:tc>
                  <a:txBody>
                    <a:bodyPr/>
                    <a:lstStyle/>
                    <a:p>
                      <a:pPr algn="ctr"/>
                      <a:r>
                        <a:rPr lang="en-US" dirty="0" smtClean="0"/>
                        <a:t>S-A Number*</a:t>
                      </a:r>
                      <a:endParaRPr lang="en-US" dirty="0"/>
                    </a:p>
                  </a:txBody>
                  <a:tcPr/>
                </a:tc>
                <a:tc>
                  <a:txBody>
                    <a:bodyPr/>
                    <a:lstStyle/>
                    <a:p>
                      <a:pPr algn="ctr"/>
                      <a:r>
                        <a:rPr lang="en-US" dirty="0" smtClean="0"/>
                        <a:t>Percent</a:t>
                      </a:r>
                      <a:endParaRPr lang="en-US" dirty="0"/>
                    </a:p>
                  </a:txBody>
                  <a:tcPr/>
                </a:tc>
                <a:tc>
                  <a:txBody>
                    <a:bodyPr/>
                    <a:lstStyle/>
                    <a:p>
                      <a:pPr algn="ctr"/>
                      <a:r>
                        <a:rPr lang="en-US" dirty="0" smtClean="0"/>
                        <a:t>UA</a:t>
                      </a:r>
                      <a:r>
                        <a:rPr lang="en-US" baseline="0" dirty="0" smtClean="0"/>
                        <a:t> Number**</a:t>
                      </a:r>
                      <a:endParaRPr lang="en-US" dirty="0"/>
                    </a:p>
                  </a:txBody>
                  <a:tcPr/>
                </a:tc>
                <a:tc>
                  <a:txBody>
                    <a:bodyPr/>
                    <a:lstStyle/>
                    <a:p>
                      <a:pPr algn="ctr"/>
                      <a:r>
                        <a:rPr lang="en-US" dirty="0" smtClean="0"/>
                        <a:t>Percent**</a:t>
                      </a:r>
                      <a:endParaRPr lang="en-US" dirty="0"/>
                    </a:p>
                  </a:txBody>
                  <a:tcPr/>
                </a:tc>
              </a:tr>
              <a:tr h="398544">
                <a:tc>
                  <a:txBody>
                    <a:bodyPr/>
                    <a:lstStyle/>
                    <a:p>
                      <a:r>
                        <a:rPr lang="en-US" dirty="0" smtClean="0"/>
                        <a:t>Business</a:t>
                      </a:r>
                      <a:endParaRPr lang="en-US" dirty="0"/>
                    </a:p>
                  </a:txBody>
                  <a:tcPr/>
                </a:tc>
                <a:tc>
                  <a:txBody>
                    <a:bodyPr/>
                    <a:lstStyle/>
                    <a:p>
                      <a:pPr algn="ctr"/>
                      <a:r>
                        <a:rPr lang="en-US" dirty="0" smtClean="0"/>
                        <a:t>78</a:t>
                      </a:r>
                      <a:endParaRPr lang="en-US" dirty="0"/>
                    </a:p>
                  </a:txBody>
                  <a:tcPr/>
                </a:tc>
                <a:tc>
                  <a:txBody>
                    <a:bodyPr/>
                    <a:lstStyle/>
                    <a:p>
                      <a:pPr algn="ctr"/>
                      <a:r>
                        <a:rPr lang="en-US" dirty="0" smtClean="0"/>
                        <a:t>18</a:t>
                      </a:r>
                      <a:endParaRPr lang="en-US" dirty="0"/>
                    </a:p>
                  </a:txBody>
                  <a:tcPr/>
                </a:tc>
                <a:tc>
                  <a:txBody>
                    <a:bodyPr/>
                    <a:lstStyle/>
                    <a:p>
                      <a:pPr algn="ctr"/>
                      <a:r>
                        <a:rPr lang="en-US" dirty="0" smtClean="0"/>
                        <a:t>1366</a:t>
                      </a:r>
                      <a:endParaRPr lang="en-US" dirty="0"/>
                    </a:p>
                  </a:txBody>
                  <a:tcPr/>
                </a:tc>
                <a:tc>
                  <a:txBody>
                    <a:bodyPr/>
                    <a:lstStyle/>
                    <a:p>
                      <a:pPr algn="ctr"/>
                      <a:r>
                        <a:rPr lang="en-US" dirty="0" smtClean="0"/>
                        <a:t>10.7</a:t>
                      </a:r>
                      <a:endParaRPr lang="en-US" dirty="0"/>
                    </a:p>
                  </a:txBody>
                  <a:tcPr/>
                </a:tc>
              </a:tr>
              <a:tr h="398544">
                <a:tc>
                  <a:txBody>
                    <a:bodyPr/>
                    <a:lstStyle/>
                    <a:p>
                      <a:r>
                        <a:rPr lang="en-US" dirty="0" smtClean="0"/>
                        <a:t>CAS</a:t>
                      </a:r>
                      <a:endParaRPr lang="en-US" dirty="0"/>
                    </a:p>
                  </a:txBody>
                  <a:tcPr/>
                </a:tc>
                <a:tc>
                  <a:txBody>
                    <a:bodyPr/>
                    <a:lstStyle/>
                    <a:p>
                      <a:pPr algn="ctr"/>
                      <a:r>
                        <a:rPr lang="en-US" dirty="0" smtClean="0"/>
                        <a:t>257</a:t>
                      </a:r>
                      <a:endParaRPr lang="en-US" dirty="0"/>
                    </a:p>
                  </a:txBody>
                  <a:tcPr/>
                </a:tc>
                <a:tc>
                  <a:txBody>
                    <a:bodyPr/>
                    <a:lstStyle/>
                    <a:p>
                      <a:pPr algn="ctr"/>
                      <a:r>
                        <a:rPr lang="en-US" dirty="0" smtClean="0"/>
                        <a:t>58</a:t>
                      </a:r>
                      <a:endParaRPr lang="en-US" dirty="0"/>
                    </a:p>
                  </a:txBody>
                  <a:tcPr/>
                </a:tc>
                <a:tc>
                  <a:txBody>
                    <a:bodyPr/>
                    <a:lstStyle/>
                    <a:p>
                      <a:pPr algn="ctr"/>
                      <a:r>
                        <a:rPr lang="en-US" dirty="0" smtClean="0"/>
                        <a:t>6773</a:t>
                      </a:r>
                      <a:endParaRPr lang="en-US" dirty="0"/>
                    </a:p>
                  </a:txBody>
                  <a:tcPr/>
                </a:tc>
                <a:tc>
                  <a:txBody>
                    <a:bodyPr/>
                    <a:lstStyle/>
                    <a:p>
                      <a:pPr algn="ctr"/>
                      <a:r>
                        <a:rPr lang="en-US" dirty="0" smtClean="0"/>
                        <a:t>53.1</a:t>
                      </a:r>
                      <a:endParaRPr lang="en-US" dirty="0"/>
                    </a:p>
                  </a:txBody>
                  <a:tcPr/>
                </a:tc>
              </a:tr>
              <a:tr h="398544">
                <a:tc>
                  <a:txBody>
                    <a:bodyPr/>
                    <a:lstStyle/>
                    <a:p>
                      <a:r>
                        <a:rPr lang="en-US" dirty="0" smtClean="0"/>
                        <a:t>Criminal</a:t>
                      </a:r>
                      <a:r>
                        <a:rPr lang="en-US" baseline="0" dirty="0" smtClean="0"/>
                        <a:t> Justice</a:t>
                      </a:r>
                      <a:endParaRPr lang="en-US" dirty="0"/>
                    </a:p>
                  </a:txBody>
                  <a:tcPr/>
                </a:tc>
                <a:tc>
                  <a:txBody>
                    <a:bodyPr/>
                    <a:lstStyle/>
                    <a:p>
                      <a:pPr algn="ctr"/>
                      <a:r>
                        <a:rPr lang="en-US" dirty="0" smtClean="0"/>
                        <a:t>21</a:t>
                      </a:r>
                      <a:endParaRPr lang="en-US" dirty="0"/>
                    </a:p>
                  </a:txBody>
                  <a:tcPr/>
                </a:tc>
                <a:tc>
                  <a:txBody>
                    <a:bodyPr/>
                    <a:lstStyle/>
                    <a:p>
                      <a:pPr algn="ctr"/>
                      <a:r>
                        <a:rPr lang="en-US" dirty="0" smtClean="0"/>
                        <a:t>5</a:t>
                      </a:r>
                      <a:endParaRPr lang="en-US" dirty="0"/>
                    </a:p>
                  </a:txBody>
                  <a:tcPr/>
                </a:tc>
                <a:tc>
                  <a:txBody>
                    <a:bodyPr/>
                    <a:lstStyle/>
                    <a:p>
                      <a:pPr algn="ctr"/>
                      <a:r>
                        <a:rPr lang="en-US" dirty="0" smtClean="0"/>
                        <a:t>237</a:t>
                      </a:r>
                      <a:endParaRPr lang="en-US" dirty="0"/>
                    </a:p>
                  </a:txBody>
                  <a:tcPr/>
                </a:tc>
                <a:tc>
                  <a:txBody>
                    <a:bodyPr/>
                    <a:lstStyle/>
                    <a:p>
                      <a:pPr algn="ctr"/>
                      <a:r>
                        <a:rPr lang="en-US" dirty="0" smtClean="0"/>
                        <a:t>1.86</a:t>
                      </a:r>
                      <a:endParaRPr lang="en-US" dirty="0"/>
                    </a:p>
                  </a:txBody>
                  <a:tcPr/>
                </a:tc>
              </a:tr>
              <a:tr h="398544">
                <a:tc>
                  <a:txBody>
                    <a:bodyPr/>
                    <a:lstStyle/>
                    <a:p>
                      <a:r>
                        <a:rPr lang="en-US" dirty="0" smtClean="0"/>
                        <a:t>CCI</a:t>
                      </a:r>
                      <a:endParaRPr lang="en-US" dirty="0"/>
                    </a:p>
                  </a:txBody>
                  <a:tcPr/>
                </a:tc>
                <a:tc>
                  <a:txBody>
                    <a:bodyPr/>
                    <a:lstStyle/>
                    <a:p>
                      <a:pPr algn="ctr"/>
                      <a:r>
                        <a:rPr lang="en-US" dirty="0" smtClean="0"/>
                        <a:t>17</a:t>
                      </a:r>
                      <a:endParaRPr lang="en-US" dirty="0"/>
                    </a:p>
                  </a:txBody>
                  <a:tcPr/>
                </a:tc>
                <a:tc>
                  <a:txBody>
                    <a:bodyPr/>
                    <a:lstStyle/>
                    <a:p>
                      <a:pPr algn="ctr"/>
                      <a:r>
                        <a:rPr lang="en-US" dirty="0" smtClean="0"/>
                        <a:t>4</a:t>
                      </a:r>
                      <a:endParaRPr lang="en-US" dirty="0"/>
                    </a:p>
                  </a:txBody>
                  <a:tcPr/>
                </a:tc>
                <a:tc>
                  <a:txBody>
                    <a:bodyPr/>
                    <a:lstStyle/>
                    <a:p>
                      <a:pPr algn="ctr"/>
                      <a:r>
                        <a:rPr lang="en-US" dirty="0" smtClean="0"/>
                        <a:t>427</a:t>
                      </a:r>
                      <a:endParaRPr lang="en-US" dirty="0"/>
                    </a:p>
                  </a:txBody>
                  <a:tcPr/>
                </a:tc>
                <a:tc>
                  <a:txBody>
                    <a:bodyPr/>
                    <a:lstStyle/>
                    <a:p>
                      <a:pPr algn="ctr"/>
                      <a:r>
                        <a:rPr lang="en-US" dirty="0" smtClean="0"/>
                        <a:t>3.3</a:t>
                      </a:r>
                      <a:endParaRPr lang="en-US" dirty="0"/>
                    </a:p>
                  </a:txBody>
                  <a:tcPr/>
                </a:tc>
              </a:tr>
              <a:tr h="398544">
                <a:tc>
                  <a:txBody>
                    <a:bodyPr/>
                    <a:lstStyle/>
                    <a:p>
                      <a:r>
                        <a:rPr lang="en-US" dirty="0" smtClean="0"/>
                        <a:t>Rockefeller</a:t>
                      </a:r>
                      <a:endParaRPr lang="en-US" dirty="0"/>
                    </a:p>
                  </a:txBody>
                  <a:tcPr/>
                </a:tc>
                <a:tc>
                  <a:txBody>
                    <a:bodyPr/>
                    <a:lstStyle/>
                    <a:p>
                      <a:pPr algn="ctr"/>
                      <a:r>
                        <a:rPr lang="en-US" dirty="0" smtClean="0"/>
                        <a:t>9</a:t>
                      </a:r>
                      <a:endParaRPr lang="en-US" dirty="0"/>
                    </a:p>
                  </a:txBody>
                  <a:tcPr/>
                </a:tc>
                <a:tc>
                  <a:txBody>
                    <a:bodyPr/>
                    <a:lstStyle/>
                    <a:p>
                      <a:pPr algn="ctr"/>
                      <a:r>
                        <a:rPr lang="en-US" dirty="0" smtClean="0"/>
                        <a:t>2</a:t>
                      </a:r>
                      <a:endParaRPr lang="en-US" dirty="0"/>
                    </a:p>
                  </a:txBody>
                  <a:tcPr/>
                </a:tc>
                <a:tc>
                  <a:txBody>
                    <a:bodyPr/>
                    <a:lstStyle/>
                    <a:p>
                      <a:pPr algn="ctr"/>
                      <a:r>
                        <a:rPr lang="en-US" dirty="0" smtClean="0"/>
                        <a:t>595</a:t>
                      </a:r>
                      <a:endParaRPr lang="en-US" dirty="0"/>
                    </a:p>
                  </a:txBody>
                  <a:tcPr/>
                </a:tc>
                <a:tc>
                  <a:txBody>
                    <a:bodyPr/>
                    <a:lstStyle/>
                    <a:p>
                      <a:pPr algn="ctr"/>
                      <a:r>
                        <a:rPr lang="en-US" dirty="0" smtClean="0"/>
                        <a:t>4.7</a:t>
                      </a:r>
                      <a:endParaRPr lang="en-US" dirty="0"/>
                    </a:p>
                  </a:txBody>
                  <a:tcPr/>
                </a:tc>
              </a:tr>
              <a:tr h="398544">
                <a:tc>
                  <a:txBody>
                    <a:bodyPr/>
                    <a:lstStyle/>
                    <a:p>
                      <a:r>
                        <a:rPr lang="en-US" dirty="0" smtClean="0"/>
                        <a:t>Social Welfare</a:t>
                      </a:r>
                      <a:endParaRPr lang="en-US" dirty="0"/>
                    </a:p>
                  </a:txBody>
                  <a:tcPr/>
                </a:tc>
                <a:tc>
                  <a:txBody>
                    <a:bodyPr/>
                    <a:lstStyle/>
                    <a:p>
                      <a:pPr algn="ctr"/>
                      <a:r>
                        <a:rPr lang="en-US" dirty="0" smtClean="0"/>
                        <a:t>2</a:t>
                      </a:r>
                      <a:endParaRPr lang="en-US" dirty="0"/>
                    </a:p>
                  </a:txBody>
                  <a:tcPr/>
                </a:tc>
                <a:tc>
                  <a:txBody>
                    <a:bodyPr/>
                    <a:lstStyle/>
                    <a:p>
                      <a:pPr algn="ctr"/>
                      <a:r>
                        <a:rPr lang="en-US" dirty="0" smtClean="0"/>
                        <a:t>&lt;1</a:t>
                      </a:r>
                      <a:endParaRPr lang="en-US" dirty="0"/>
                    </a:p>
                  </a:txBody>
                  <a:tcPr/>
                </a:tc>
                <a:tc>
                  <a:txBody>
                    <a:bodyPr/>
                    <a:lstStyle/>
                    <a:p>
                      <a:pPr algn="ctr"/>
                      <a:r>
                        <a:rPr lang="en-US" dirty="0" smtClean="0"/>
                        <a:t>64</a:t>
                      </a:r>
                      <a:endParaRPr lang="en-US" dirty="0"/>
                    </a:p>
                  </a:txBody>
                  <a:tcPr/>
                </a:tc>
                <a:tc>
                  <a:txBody>
                    <a:bodyPr/>
                    <a:lstStyle/>
                    <a:p>
                      <a:pPr algn="ctr"/>
                      <a:r>
                        <a:rPr lang="en-US" dirty="0" smtClean="0"/>
                        <a:t>&lt;1</a:t>
                      </a:r>
                      <a:endParaRPr lang="en-US" dirty="0"/>
                    </a:p>
                  </a:txBody>
                  <a:tcPr/>
                </a:tc>
              </a:tr>
              <a:tr h="398544">
                <a:tc>
                  <a:txBody>
                    <a:bodyPr/>
                    <a:lstStyle/>
                    <a:p>
                      <a:r>
                        <a:rPr lang="en-US" dirty="0" smtClean="0"/>
                        <a:t>Public Health</a:t>
                      </a:r>
                      <a:endParaRPr lang="en-US" dirty="0"/>
                    </a:p>
                  </a:txBody>
                  <a:tcPr/>
                </a:tc>
                <a:tc>
                  <a:txBody>
                    <a:bodyPr/>
                    <a:lstStyle/>
                    <a:p>
                      <a:pPr algn="ctr"/>
                      <a:r>
                        <a:rPr lang="en-US" dirty="0" smtClean="0"/>
                        <a:t>2</a:t>
                      </a:r>
                      <a:endParaRPr lang="en-US" dirty="0"/>
                    </a:p>
                  </a:txBody>
                  <a:tcPr/>
                </a:tc>
                <a:tc>
                  <a:txBody>
                    <a:bodyPr/>
                    <a:lstStyle/>
                    <a:p>
                      <a:pPr algn="ctr"/>
                      <a:r>
                        <a:rPr lang="en-US" dirty="0" smtClean="0"/>
                        <a:t>&lt;1</a:t>
                      </a:r>
                      <a:endParaRPr lang="en-US" dirty="0"/>
                    </a:p>
                  </a:txBody>
                  <a:tcPr/>
                </a:tc>
                <a:tc>
                  <a:txBody>
                    <a:bodyPr/>
                    <a:lstStyle/>
                    <a:p>
                      <a:pPr algn="ctr"/>
                      <a:r>
                        <a:rPr lang="en-US" dirty="0" smtClean="0"/>
                        <a:t>28</a:t>
                      </a:r>
                      <a:endParaRPr lang="en-US" dirty="0"/>
                    </a:p>
                  </a:txBody>
                  <a:tcPr/>
                </a:tc>
                <a:tc>
                  <a:txBody>
                    <a:bodyPr/>
                    <a:lstStyle/>
                    <a:p>
                      <a:pPr algn="ctr"/>
                      <a:r>
                        <a:rPr lang="en-US" dirty="0" smtClean="0"/>
                        <a:t>&lt;1</a:t>
                      </a:r>
                      <a:endParaRPr lang="en-US" dirty="0"/>
                    </a:p>
                  </a:txBody>
                  <a:tcPr/>
                </a:tc>
              </a:tr>
              <a:tr h="398544">
                <a:tc>
                  <a:txBody>
                    <a:bodyPr/>
                    <a:lstStyle/>
                    <a:p>
                      <a:r>
                        <a:rPr lang="en-US" dirty="0" smtClean="0"/>
                        <a:t>Open/Undecided</a:t>
                      </a:r>
                      <a:endParaRPr lang="en-US" dirty="0"/>
                    </a:p>
                  </a:txBody>
                  <a:tcPr/>
                </a:tc>
                <a:tc>
                  <a:txBody>
                    <a:bodyPr/>
                    <a:lstStyle/>
                    <a:p>
                      <a:pPr algn="ctr"/>
                      <a:r>
                        <a:rPr lang="en-US" dirty="0" smtClean="0"/>
                        <a:t>42</a:t>
                      </a:r>
                      <a:endParaRPr lang="en-US" dirty="0"/>
                    </a:p>
                  </a:txBody>
                  <a:tcPr/>
                </a:tc>
                <a:tc>
                  <a:txBody>
                    <a:bodyPr/>
                    <a:lstStyle/>
                    <a:p>
                      <a:pPr algn="ctr"/>
                      <a:r>
                        <a:rPr lang="en-US" dirty="0" smtClean="0"/>
                        <a:t>10</a:t>
                      </a:r>
                      <a:endParaRPr lang="en-US" dirty="0"/>
                    </a:p>
                  </a:txBody>
                  <a:tcPr/>
                </a:tc>
                <a:tc>
                  <a:txBody>
                    <a:bodyPr/>
                    <a:lstStyle/>
                    <a:p>
                      <a:pPr algn="ctr"/>
                      <a:r>
                        <a:rPr lang="en-US" dirty="0" smtClean="0"/>
                        <a:t>4520</a:t>
                      </a:r>
                      <a:endParaRPr lang="en-US" dirty="0"/>
                    </a:p>
                  </a:txBody>
                  <a:tcPr/>
                </a:tc>
                <a:tc>
                  <a:txBody>
                    <a:bodyPr/>
                    <a:lstStyle/>
                    <a:p>
                      <a:pPr algn="ctr"/>
                      <a:r>
                        <a:rPr lang="en-US" dirty="0" smtClean="0"/>
                        <a:t>35.4</a:t>
                      </a:r>
                      <a:endParaRPr lang="en-US" dirty="0"/>
                    </a:p>
                  </a:txBody>
                  <a:tcPr/>
                </a:tc>
              </a:tr>
              <a:tr h="398544">
                <a:tc>
                  <a:txBody>
                    <a:bodyPr/>
                    <a:lstStyle/>
                    <a:p>
                      <a:r>
                        <a:rPr lang="en-US" dirty="0" smtClean="0"/>
                        <a:t>Graduate Students</a:t>
                      </a:r>
                      <a:endParaRPr lang="en-US" dirty="0"/>
                    </a:p>
                  </a:txBody>
                  <a:tcPr/>
                </a:tc>
                <a:tc>
                  <a:txBody>
                    <a:bodyPr/>
                    <a:lstStyle/>
                    <a:p>
                      <a:pPr algn="ctr"/>
                      <a:r>
                        <a:rPr lang="en-US" dirty="0" smtClean="0"/>
                        <a:t>9</a:t>
                      </a:r>
                      <a:endParaRPr lang="en-US" dirty="0"/>
                    </a:p>
                  </a:txBody>
                  <a:tcPr/>
                </a:tc>
                <a:tc>
                  <a:txBody>
                    <a:bodyPr/>
                    <a:lstStyle/>
                    <a:p>
                      <a:pPr algn="ctr"/>
                      <a:r>
                        <a:rPr lang="en-US" dirty="0" smtClean="0"/>
                        <a:t>2</a:t>
                      </a:r>
                      <a:endParaRPr lang="en-US" dirty="0"/>
                    </a:p>
                  </a:txBody>
                  <a:tcPr/>
                </a:tc>
                <a:tc>
                  <a:txBody>
                    <a:bodyPr/>
                    <a:lstStyle/>
                    <a:p>
                      <a:pPr algn="ctr"/>
                      <a:endParaRPr lang="en-US" dirty="0"/>
                    </a:p>
                  </a:txBody>
                  <a:tcPr/>
                </a:tc>
                <a:tc>
                  <a:txBody>
                    <a:bodyPr/>
                    <a:lstStyle/>
                    <a:p>
                      <a:pPr algn="ctr"/>
                      <a:endParaRPr lang="en-US" dirty="0"/>
                    </a:p>
                  </a:txBody>
                  <a:tcPr/>
                </a:tc>
              </a:tr>
              <a:tr h="398544">
                <a:tc>
                  <a:txBody>
                    <a:bodyPr/>
                    <a:lstStyle/>
                    <a:p>
                      <a:r>
                        <a:rPr lang="en-US" dirty="0" smtClean="0"/>
                        <a:t>Total</a:t>
                      </a:r>
                      <a:endParaRPr lang="en-US" dirty="0"/>
                    </a:p>
                  </a:txBody>
                  <a:tcPr/>
                </a:tc>
                <a:tc>
                  <a:txBody>
                    <a:bodyPr/>
                    <a:lstStyle/>
                    <a:p>
                      <a:pPr algn="ctr"/>
                      <a:r>
                        <a:rPr lang="en-US" dirty="0" smtClean="0"/>
                        <a:t>437</a:t>
                      </a:r>
                      <a:endParaRPr lang="en-US" dirty="0"/>
                    </a:p>
                  </a:txBody>
                  <a:tcPr/>
                </a:tc>
                <a:tc>
                  <a:txBody>
                    <a:bodyPr/>
                    <a:lstStyle/>
                    <a:p>
                      <a:pPr algn="ctr"/>
                      <a:r>
                        <a:rPr lang="en-US" dirty="0" smtClean="0"/>
                        <a:t>100</a:t>
                      </a:r>
                      <a:endParaRPr lang="en-US" dirty="0"/>
                    </a:p>
                  </a:txBody>
                  <a:tcPr/>
                </a:tc>
                <a:tc>
                  <a:txBody>
                    <a:bodyPr/>
                    <a:lstStyle/>
                    <a:p>
                      <a:pPr algn="ctr"/>
                      <a:r>
                        <a:rPr lang="en-US" dirty="0" smtClean="0"/>
                        <a:t>13,957</a:t>
                      </a:r>
                      <a:endParaRPr lang="en-US" dirty="0"/>
                    </a:p>
                  </a:txBody>
                  <a:tcPr/>
                </a:tc>
                <a:tc>
                  <a:txBody>
                    <a:bodyPr/>
                    <a:lstStyle/>
                    <a:p>
                      <a:pPr algn="ctr"/>
                      <a:endParaRPr lang="en-US" dirty="0"/>
                    </a:p>
                  </a:txBody>
                  <a:tcPr/>
                </a:tc>
              </a:tr>
            </a:tbl>
          </a:graphicData>
        </a:graphic>
      </p:graphicFrame>
      <p:sp>
        <p:nvSpPr>
          <p:cNvPr id="3" name="TextBox 2"/>
          <p:cNvSpPr txBox="1"/>
          <p:nvPr/>
        </p:nvSpPr>
        <p:spPr>
          <a:xfrm>
            <a:off x="224282" y="5657671"/>
            <a:ext cx="8458919" cy="1200329"/>
          </a:xfrm>
          <a:prstGeom prst="rect">
            <a:avLst/>
          </a:prstGeom>
          <a:noFill/>
        </p:spPr>
        <p:txBody>
          <a:bodyPr wrap="square" rtlCol="0">
            <a:spAutoFit/>
          </a:bodyPr>
          <a:lstStyle/>
          <a:p>
            <a:r>
              <a:rPr lang="en-US" dirty="0"/>
              <a:t>*Represents declared as well as intended majors.</a:t>
            </a:r>
          </a:p>
          <a:p>
            <a:r>
              <a:rPr lang="en-US" dirty="0"/>
              <a:t>**These figures represent declared 2nd as well as 1st majors, so numbers and percentages are greater than expected totals.  Undergrad headcount total = 12,755.</a:t>
            </a:r>
          </a:p>
          <a:p>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6481" y="152400"/>
            <a:ext cx="8226720" cy="716971"/>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dirty="0">
                <a:solidFill>
                  <a:srgbClr val="280099"/>
                </a:solidFill>
              </a:rPr>
              <a:t>Student-Athlete Majors v UA majors</a:t>
            </a:r>
          </a:p>
        </p:txBody>
      </p:sp>
      <p:graphicFrame>
        <p:nvGraphicFramePr>
          <p:cNvPr id="2" name="Table 1"/>
          <p:cNvGraphicFramePr>
            <a:graphicFrameLocks noGrp="1"/>
          </p:cNvGraphicFramePr>
          <p:nvPr>
            <p:extLst>
              <p:ext uri="{D42A27DB-BD31-4B8C-83A1-F6EECF244321}">
                <p14:modId xmlns:p14="http://schemas.microsoft.com/office/powerpoint/2010/main" val="2391204880"/>
              </p:ext>
            </p:extLst>
          </p:nvPr>
        </p:nvGraphicFramePr>
        <p:xfrm>
          <a:off x="301201" y="838200"/>
          <a:ext cx="8382000" cy="5943600"/>
        </p:xfrm>
        <a:graphic>
          <a:graphicData uri="http://schemas.openxmlformats.org/drawingml/2006/table">
            <a:tbl>
              <a:tblPr firstRow="1" bandRow="1">
                <a:tableStyleId>{5C22544A-7EE6-4342-B048-85BDC9FD1C3A}</a:tableStyleId>
              </a:tblPr>
              <a:tblGrid>
                <a:gridCol w="2438400"/>
                <a:gridCol w="914400"/>
                <a:gridCol w="838200"/>
                <a:gridCol w="2514600"/>
                <a:gridCol w="838200"/>
                <a:gridCol w="838200"/>
              </a:tblGrid>
              <a:tr h="284747">
                <a:tc>
                  <a:txBody>
                    <a:bodyPr/>
                    <a:lstStyle/>
                    <a:p>
                      <a:r>
                        <a:rPr lang="en-US" sz="1400" dirty="0" smtClean="0"/>
                        <a:t>Major</a:t>
                      </a:r>
                      <a:endParaRPr lang="en-US" sz="1400" dirty="0"/>
                    </a:p>
                  </a:txBody>
                  <a:tcPr/>
                </a:tc>
                <a:tc>
                  <a:txBody>
                    <a:bodyPr/>
                    <a:lstStyle/>
                    <a:p>
                      <a:r>
                        <a:rPr lang="en-US" sz="1400" dirty="0" smtClean="0"/>
                        <a:t>S-As</a:t>
                      </a:r>
                      <a:endParaRPr lang="en-US" sz="1400" dirty="0"/>
                    </a:p>
                  </a:txBody>
                  <a:tcPr/>
                </a:tc>
                <a:tc>
                  <a:txBody>
                    <a:bodyPr/>
                    <a:lstStyle/>
                    <a:p>
                      <a:r>
                        <a:rPr lang="en-US" sz="1400" dirty="0" smtClean="0"/>
                        <a:t>UA*</a:t>
                      </a:r>
                      <a:endParaRPr lang="en-US" sz="1400" dirty="0"/>
                    </a:p>
                  </a:txBody>
                  <a:tcPr/>
                </a:tc>
                <a:tc>
                  <a:txBody>
                    <a:bodyPr/>
                    <a:lstStyle/>
                    <a:p>
                      <a:r>
                        <a:rPr lang="en-US" sz="1400" dirty="0" smtClean="0"/>
                        <a:t>Major</a:t>
                      </a:r>
                      <a:endParaRPr lang="en-US" sz="1400" dirty="0"/>
                    </a:p>
                  </a:txBody>
                  <a:tcPr/>
                </a:tc>
                <a:tc>
                  <a:txBody>
                    <a:bodyPr/>
                    <a:lstStyle/>
                    <a:p>
                      <a:r>
                        <a:rPr lang="en-US" sz="1400" dirty="0" smtClean="0"/>
                        <a:t>SAs</a:t>
                      </a:r>
                      <a:endParaRPr lang="en-US" sz="1400" dirty="0"/>
                    </a:p>
                  </a:txBody>
                  <a:tcPr/>
                </a:tc>
                <a:tc>
                  <a:txBody>
                    <a:bodyPr/>
                    <a:lstStyle/>
                    <a:p>
                      <a:r>
                        <a:rPr lang="en-US" sz="1400" dirty="0" smtClean="0"/>
                        <a:t>UA*</a:t>
                      </a:r>
                      <a:endParaRPr lang="en-US" sz="1400" dirty="0"/>
                    </a:p>
                  </a:txBody>
                  <a:tcPr/>
                </a:tc>
              </a:tr>
              <a:tr h="284747">
                <a:tc>
                  <a:txBody>
                    <a:bodyPr/>
                    <a:lstStyle/>
                    <a:p>
                      <a:r>
                        <a:rPr lang="en-US" sz="1400" b="1" dirty="0" smtClean="0"/>
                        <a:t>Arts &amp;</a:t>
                      </a:r>
                      <a:r>
                        <a:rPr lang="en-US" sz="1400" b="1" baseline="0" dirty="0" smtClean="0"/>
                        <a:t> Sciences total</a:t>
                      </a:r>
                      <a:endParaRPr lang="en-US" sz="1400" b="1" dirty="0"/>
                    </a:p>
                  </a:txBody>
                  <a:tcPr/>
                </a:tc>
                <a:tc>
                  <a:txBody>
                    <a:bodyPr/>
                    <a:lstStyle/>
                    <a:p>
                      <a:r>
                        <a:rPr lang="en-US" sz="1400" b="1" dirty="0" smtClean="0"/>
                        <a:t>257</a:t>
                      </a:r>
                      <a:endParaRPr lang="en-US" sz="1400" b="1" dirty="0"/>
                    </a:p>
                  </a:txBody>
                  <a:tcPr/>
                </a:tc>
                <a:tc>
                  <a:txBody>
                    <a:bodyPr/>
                    <a:lstStyle/>
                    <a:p>
                      <a:r>
                        <a:rPr lang="en-US" sz="1400" b="1" dirty="0" smtClean="0"/>
                        <a:t>6351</a:t>
                      </a:r>
                      <a:endParaRPr lang="en-US" sz="1400" b="1" dirty="0"/>
                    </a:p>
                  </a:txBody>
                  <a:tcPr/>
                </a:tc>
                <a:tc>
                  <a:txBody>
                    <a:bodyPr/>
                    <a:lstStyle/>
                    <a:p>
                      <a:r>
                        <a:rPr lang="en-US" sz="1400" dirty="0" smtClean="0"/>
                        <a:t>Environmental</a:t>
                      </a:r>
                      <a:r>
                        <a:rPr lang="en-US" sz="1400" baseline="0" dirty="0" smtClean="0"/>
                        <a:t> Sciences</a:t>
                      </a:r>
                      <a:endParaRPr lang="en-US" sz="1400" dirty="0"/>
                    </a:p>
                  </a:txBody>
                  <a:tcPr/>
                </a:tc>
                <a:tc>
                  <a:txBody>
                    <a:bodyPr/>
                    <a:lstStyle/>
                    <a:p>
                      <a:r>
                        <a:rPr lang="en-US" sz="1400" dirty="0" smtClean="0"/>
                        <a:t>3</a:t>
                      </a:r>
                      <a:endParaRPr lang="en-US" sz="1400" dirty="0"/>
                    </a:p>
                  </a:txBody>
                  <a:tcPr/>
                </a:tc>
                <a:tc>
                  <a:txBody>
                    <a:bodyPr/>
                    <a:lstStyle/>
                    <a:p>
                      <a:endParaRPr lang="en-US" sz="1400" dirty="0"/>
                    </a:p>
                  </a:txBody>
                  <a:tcPr/>
                </a:tc>
              </a:tr>
              <a:tr h="284747">
                <a:tc>
                  <a:txBody>
                    <a:bodyPr/>
                    <a:lstStyle/>
                    <a:p>
                      <a:r>
                        <a:rPr lang="en-US" sz="1400" dirty="0" smtClean="0"/>
                        <a:t>Actuarial</a:t>
                      </a:r>
                      <a:r>
                        <a:rPr lang="en-US" sz="1400" baseline="0" dirty="0" smtClean="0"/>
                        <a:t> &amp; Math</a:t>
                      </a:r>
                      <a:endParaRPr lang="en-US" sz="1400" dirty="0"/>
                    </a:p>
                  </a:txBody>
                  <a:tcPr/>
                </a:tc>
                <a:tc>
                  <a:txBody>
                    <a:bodyPr/>
                    <a:lstStyle/>
                    <a:p>
                      <a:r>
                        <a:rPr lang="en-US" sz="1400" dirty="0" smtClean="0"/>
                        <a:t>2</a:t>
                      </a:r>
                      <a:endParaRPr lang="en-US" sz="1400" dirty="0"/>
                    </a:p>
                  </a:txBody>
                  <a:tcPr/>
                </a:tc>
                <a:tc>
                  <a:txBody>
                    <a:bodyPr/>
                    <a:lstStyle/>
                    <a:p>
                      <a:endParaRPr lang="en-US" sz="1400" dirty="0"/>
                    </a:p>
                  </a:txBody>
                  <a:tcPr/>
                </a:tc>
                <a:tc>
                  <a:txBody>
                    <a:bodyPr/>
                    <a:lstStyle/>
                    <a:p>
                      <a:r>
                        <a:rPr lang="en-US" sz="1400" dirty="0" smtClean="0"/>
                        <a:t>French</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r>
              <a:tr h="284747">
                <a:tc>
                  <a:txBody>
                    <a:bodyPr/>
                    <a:lstStyle/>
                    <a:p>
                      <a:r>
                        <a:rPr lang="en-US" sz="1400" dirty="0" smtClean="0"/>
                        <a:t>Africana</a:t>
                      </a:r>
                      <a:endParaRPr lang="en-US" sz="1400" dirty="0"/>
                    </a:p>
                  </a:txBody>
                  <a:tcPr/>
                </a:tc>
                <a:tc>
                  <a:txBody>
                    <a:bodyPr/>
                    <a:lstStyle/>
                    <a:p>
                      <a:r>
                        <a:rPr lang="en-US" sz="1400" dirty="0" smtClean="0"/>
                        <a:t>1</a:t>
                      </a:r>
                      <a:endParaRPr lang="en-US" sz="1400" dirty="0"/>
                    </a:p>
                  </a:txBody>
                  <a:tcPr/>
                </a:tc>
                <a:tc>
                  <a:txBody>
                    <a:bodyPr/>
                    <a:lstStyle/>
                    <a:p>
                      <a:r>
                        <a:rPr lang="en-US" sz="1400" dirty="0" smtClean="0"/>
                        <a:t>62</a:t>
                      </a:r>
                      <a:endParaRPr lang="en-US" sz="1400" dirty="0"/>
                    </a:p>
                  </a:txBody>
                  <a:tcPr/>
                </a:tc>
                <a:tc>
                  <a:txBody>
                    <a:bodyPr/>
                    <a:lstStyle/>
                    <a:p>
                      <a:r>
                        <a:rPr lang="en-US" sz="1400" dirty="0" smtClean="0"/>
                        <a:t>Globalization</a:t>
                      </a:r>
                      <a:r>
                        <a:rPr lang="en-US" sz="1400" baseline="0" dirty="0" smtClean="0"/>
                        <a:t> Studies</a:t>
                      </a:r>
                      <a:endParaRPr lang="en-US" sz="1400" dirty="0"/>
                    </a:p>
                  </a:txBody>
                  <a:tcPr/>
                </a:tc>
                <a:tc>
                  <a:txBody>
                    <a:bodyPr/>
                    <a:lstStyle/>
                    <a:p>
                      <a:r>
                        <a:rPr lang="en-US" sz="1400" dirty="0" smtClean="0"/>
                        <a:t>3</a:t>
                      </a:r>
                      <a:endParaRPr lang="en-US" sz="1400" dirty="0"/>
                    </a:p>
                  </a:txBody>
                  <a:tcPr/>
                </a:tc>
                <a:tc>
                  <a:txBody>
                    <a:bodyPr/>
                    <a:lstStyle/>
                    <a:p>
                      <a:endParaRPr lang="en-US" sz="1400" dirty="0"/>
                    </a:p>
                  </a:txBody>
                  <a:tcPr/>
                </a:tc>
              </a:tr>
              <a:tr h="284747">
                <a:tc>
                  <a:txBody>
                    <a:bodyPr/>
                    <a:lstStyle/>
                    <a:p>
                      <a:r>
                        <a:rPr lang="en-US" sz="1400" dirty="0" smtClean="0"/>
                        <a:t>Anthropology</a:t>
                      </a:r>
                      <a:endParaRPr lang="en-US" sz="1400" dirty="0"/>
                    </a:p>
                  </a:txBody>
                  <a:tcPr/>
                </a:tc>
                <a:tc>
                  <a:txBody>
                    <a:bodyPr/>
                    <a:lstStyle/>
                    <a:p>
                      <a:r>
                        <a:rPr lang="en-US" sz="1400" dirty="0" smtClean="0"/>
                        <a:t>2</a:t>
                      </a:r>
                      <a:endParaRPr lang="en-US" sz="1400" dirty="0"/>
                    </a:p>
                  </a:txBody>
                  <a:tcPr/>
                </a:tc>
                <a:tc>
                  <a:txBody>
                    <a:bodyPr/>
                    <a:lstStyle/>
                    <a:p>
                      <a:r>
                        <a:rPr lang="en-US" sz="1400" dirty="0" smtClean="0"/>
                        <a:t>180</a:t>
                      </a:r>
                      <a:endParaRPr lang="en-US" sz="1400" dirty="0"/>
                    </a:p>
                  </a:txBody>
                  <a:tcPr/>
                </a:tc>
                <a:tc>
                  <a:txBody>
                    <a:bodyPr/>
                    <a:lstStyle/>
                    <a:p>
                      <a:r>
                        <a:rPr lang="en-US" sz="1400" dirty="0" smtClean="0"/>
                        <a:t>History</a:t>
                      </a:r>
                      <a:endParaRPr lang="en-US" sz="1400" dirty="0"/>
                    </a:p>
                  </a:txBody>
                  <a:tcPr/>
                </a:tc>
                <a:tc>
                  <a:txBody>
                    <a:bodyPr/>
                    <a:lstStyle/>
                    <a:p>
                      <a:r>
                        <a:rPr lang="en-US" sz="1400" dirty="0" smtClean="0"/>
                        <a:t>21</a:t>
                      </a:r>
                      <a:endParaRPr lang="en-US" sz="1400" dirty="0"/>
                    </a:p>
                  </a:txBody>
                  <a:tcPr/>
                </a:tc>
                <a:tc>
                  <a:txBody>
                    <a:bodyPr/>
                    <a:lstStyle/>
                    <a:p>
                      <a:r>
                        <a:rPr lang="en-US" sz="1400" dirty="0" smtClean="0"/>
                        <a:t>551</a:t>
                      </a:r>
                      <a:endParaRPr lang="en-US" sz="1400" dirty="0"/>
                    </a:p>
                  </a:txBody>
                  <a:tcPr/>
                </a:tc>
              </a:tr>
              <a:tr h="284747">
                <a:tc>
                  <a:txBody>
                    <a:bodyPr/>
                    <a:lstStyle/>
                    <a:p>
                      <a:r>
                        <a:rPr lang="en-US" sz="1400" dirty="0" smtClean="0"/>
                        <a:t>Art</a:t>
                      </a:r>
                      <a:endParaRPr lang="en-US" sz="1400" dirty="0"/>
                    </a:p>
                  </a:txBody>
                  <a:tcPr/>
                </a:tc>
                <a:tc>
                  <a:txBody>
                    <a:bodyPr/>
                    <a:lstStyle/>
                    <a:p>
                      <a:r>
                        <a:rPr lang="en-US" sz="1400" dirty="0" smtClean="0"/>
                        <a:t>3</a:t>
                      </a:r>
                      <a:endParaRPr lang="en-US" sz="1400" dirty="0"/>
                    </a:p>
                  </a:txBody>
                  <a:tcPr/>
                </a:tc>
                <a:tc>
                  <a:txBody>
                    <a:bodyPr/>
                    <a:lstStyle/>
                    <a:p>
                      <a:r>
                        <a:rPr lang="en-US" sz="1400" dirty="0" smtClean="0"/>
                        <a:t>147</a:t>
                      </a:r>
                      <a:endParaRPr lang="en-US" sz="1400" dirty="0"/>
                    </a:p>
                  </a:txBody>
                  <a:tcPr/>
                </a:tc>
                <a:tc>
                  <a:txBody>
                    <a:bodyPr/>
                    <a:lstStyle/>
                    <a:p>
                      <a:r>
                        <a:rPr lang="en-US" sz="1400" dirty="0" smtClean="0"/>
                        <a:t>History/English</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r>
              <a:tr h="284747">
                <a:tc>
                  <a:txBody>
                    <a:bodyPr/>
                    <a:lstStyle/>
                    <a:p>
                      <a:r>
                        <a:rPr lang="en-US" sz="1400" dirty="0" smtClean="0"/>
                        <a:t>Atmospheric</a:t>
                      </a:r>
                      <a:r>
                        <a:rPr lang="en-US" sz="1400" baseline="0" dirty="0" smtClean="0"/>
                        <a:t> Sciences</a:t>
                      </a:r>
                      <a:endParaRPr lang="en-US" sz="1400" dirty="0"/>
                    </a:p>
                  </a:txBody>
                  <a:tcPr/>
                </a:tc>
                <a:tc>
                  <a:txBody>
                    <a:bodyPr/>
                    <a:lstStyle/>
                    <a:p>
                      <a:r>
                        <a:rPr lang="en-US" sz="1400" dirty="0" smtClean="0"/>
                        <a:t>1</a:t>
                      </a:r>
                      <a:endParaRPr lang="en-US" sz="1400" dirty="0"/>
                    </a:p>
                  </a:txBody>
                  <a:tcPr/>
                </a:tc>
                <a:tc>
                  <a:txBody>
                    <a:bodyPr/>
                    <a:lstStyle/>
                    <a:p>
                      <a:r>
                        <a:rPr lang="en-US" sz="1400" dirty="0" smtClean="0"/>
                        <a:t>147</a:t>
                      </a:r>
                      <a:endParaRPr lang="en-US" sz="1400" dirty="0"/>
                    </a:p>
                  </a:txBody>
                  <a:tcPr/>
                </a:tc>
                <a:tc>
                  <a:txBody>
                    <a:bodyPr/>
                    <a:lstStyle/>
                    <a:p>
                      <a:r>
                        <a:rPr lang="en-US" sz="1400" dirty="0" smtClean="0"/>
                        <a:t>Japanese Studies</a:t>
                      </a:r>
                      <a:endParaRPr lang="en-US" sz="1400" dirty="0"/>
                    </a:p>
                  </a:txBody>
                  <a:tcPr/>
                </a:tc>
                <a:tc>
                  <a:txBody>
                    <a:bodyPr/>
                    <a:lstStyle/>
                    <a:p>
                      <a:r>
                        <a:rPr lang="en-US" sz="1400" dirty="0" smtClean="0"/>
                        <a:t>1</a:t>
                      </a:r>
                      <a:endParaRPr lang="en-US" sz="1400" dirty="0"/>
                    </a:p>
                  </a:txBody>
                  <a:tcPr/>
                </a:tc>
                <a:tc>
                  <a:txBody>
                    <a:bodyPr/>
                    <a:lstStyle/>
                    <a:p>
                      <a:r>
                        <a:rPr lang="en-US" sz="1400" dirty="0" smtClean="0"/>
                        <a:t>137</a:t>
                      </a:r>
                      <a:endParaRPr lang="en-US" sz="1400" dirty="0"/>
                    </a:p>
                  </a:txBody>
                  <a:tcPr/>
                </a:tc>
              </a:tr>
              <a:tr h="284747">
                <a:tc>
                  <a:txBody>
                    <a:bodyPr/>
                    <a:lstStyle/>
                    <a:p>
                      <a:r>
                        <a:rPr lang="en-US" sz="1400" dirty="0" smtClean="0"/>
                        <a:t>Biology</a:t>
                      </a:r>
                      <a:endParaRPr lang="en-US" sz="1400" dirty="0"/>
                    </a:p>
                  </a:txBody>
                  <a:tcPr/>
                </a:tc>
                <a:tc>
                  <a:txBody>
                    <a:bodyPr/>
                    <a:lstStyle/>
                    <a:p>
                      <a:r>
                        <a:rPr lang="en-US" sz="1400" dirty="0" smtClean="0"/>
                        <a:t>25</a:t>
                      </a:r>
                      <a:endParaRPr lang="en-US" sz="1400" dirty="0"/>
                    </a:p>
                  </a:txBody>
                  <a:tcPr/>
                </a:tc>
                <a:tc>
                  <a:txBody>
                    <a:bodyPr/>
                    <a:lstStyle/>
                    <a:p>
                      <a:r>
                        <a:rPr lang="en-US" sz="1400" dirty="0" smtClean="0"/>
                        <a:t>719</a:t>
                      </a:r>
                      <a:endParaRPr lang="en-US" sz="1400" dirty="0"/>
                    </a:p>
                  </a:txBody>
                  <a:tcPr/>
                </a:tc>
                <a:tc>
                  <a:txBody>
                    <a:bodyPr/>
                    <a:lstStyle/>
                    <a:p>
                      <a:r>
                        <a:rPr lang="en-US" sz="1400" dirty="0" smtClean="0"/>
                        <a:t>Journalism</a:t>
                      </a:r>
                      <a:endParaRPr lang="en-US" sz="1400" dirty="0"/>
                    </a:p>
                  </a:txBody>
                  <a:tcPr/>
                </a:tc>
                <a:tc>
                  <a:txBody>
                    <a:bodyPr/>
                    <a:lstStyle/>
                    <a:p>
                      <a:r>
                        <a:rPr lang="en-US" sz="1400" dirty="0" smtClean="0"/>
                        <a:t>9</a:t>
                      </a:r>
                      <a:endParaRPr lang="en-US" sz="1400" dirty="0"/>
                    </a:p>
                  </a:txBody>
                  <a:tcPr/>
                </a:tc>
                <a:tc>
                  <a:txBody>
                    <a:bodyPr/>
                    <a:lstStyle/>
                    <a:p>
                      <a:endParaRPr lang="en-US" sz="1400" dirty="0"/>
                    </a:p>
                  </a:txBody>
                  <a:tcPr/>
                </a:tc>
              </a:tr>
              <a:tr h="284747">
                <a:tc>
                  <a:txBody>
                    <a:bodyPr/>
                    <a:lstStyle/>
                    <a:p>
                      <a:r>
                        <a:rPr lang="en-US" sz="1400" dirty="0" smtClean="0"/>
                        <a:t>Human Biology</a:t>
                      </a:r>
                      <a:endParaRPr lang="en-US" sz="1400" dirty="0"/>
                    </a:p>
                  </a:txBody>
                  <a:tcPr/>
                </a:tc>
                <a:tc>
                  <a:txBody>
                    <a:bodyPr/>
                    <a:lstStyle/>
                    <a:p>
                      <a:r>
                        <a:rPr lang="en-US" sz="1400" dirty="0" smtClean="0"/>
                        <a:t>30</a:t>
                      </a:r>
                      <a:endParaRPr lang="en-US" sz="1400" dirty="0"/>
                    </a:p>
                  </a:txBody>
                  <a:tcPr/>
                </a:tc>
                <a:tc>
                  <a:txBody>
                    <a:bodyPr/>
                    <a:lstStyle/>
                    <a:p>
                      <a:endParaRPr lang="en-US" sz="1400" dirty="0"/>
                    </a:p>
                  </a:txBody>
                  <a:tcPr/>
                </a:tc>
                <a:tc>
                  <a:txBody>
                    <a:bodyPr/>
                    <a:lstStyle/>
                    <a:p>
                      <a:r>
                        <a:rPr lang="en-US" sz="1400" dirty="0" smtClean="0"/>
                        <a:t>Journalism/</a:t>
                      </a:r>
                      <a:r>
                        <a:rPr lang="en-US" sz="1400" dirty="0" err="1" smtClean="0"/>
                        <a:t>Poli</a:t>
                      </a:r>
                      <a:r>
                        <a:rPr lang="en-US" sz="1400" dirty="0" smtClean="0"/>
                        <a:t>.</a:t>
                      </a:r>
                      <a:r>
                        <a:rPr lang="en-US" sz="1400" baseline="0" dirty="0" smtClean="0"/>
                        <a:t> Sci.</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r>
              <a:tr h="284747">
                <a:tc>
                  <a:txBody>
                    <a:bodyPr/>
                    <a:lstStyle/>
                    <a:p>
                      <a:r>
                        <a:rPr lang="en-US" sz="1400" dirty="0" smtClean="0"/>
                        <a:t>Chemistry/Math</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c>
                  <a:txBody>
                    <a:bodyPr/>
                    <a:lstStyle/>
                    <a:p>
                      <a:r>
                        <a:rPr lang="en-US" sz="1400" dirty="0" smtClean="0"/>
                        <a:t>Mathematics</a:t>
                      </a:r>
                      <a:endParaRPr lang="en-US" sz="1400" dirty="0"/>
                    </a:p>
                  </a:txBody>
                  <a:tcPr/>
                </a:tc>
                <a:tc>
                  <a:txBody>
                    <a:bodyPr/>
                    <a:lstStyle/>
                    <a:p>
                      <a:r>
                        <a:rPr lang="en-US" sz="1400" dirty="0" smtClean="0"/>
                        <a:t>4</a:t>
                      </a:r>
                      <a:endParaRPr lang="en-US" sz="1400" dirty="0"/>
                    </a:p>
                  </a:txBody>
                  <a:tcPr/>
                </a:tc>
                <a:tc>
                  <a:txBody>
                    <a:bodyPr/>
                    <a:lstStyle/>
                    <a:p>
                      <a:r>
                        <a:rPr lang="en-US" sz="1400" dirty="0" smtClean="0"/>
                        <a:t>293</a:t>
                      </a:r>
                      <a:endParaRPr lang="en-US" sz="1400" dirty="0"/>
                    </a:p>
                  </a:txBody>
                  <a:tcPr/>
                </a:tc>
              </a:tr>
              <a:tr h="284747">
                <a:tc>
                  <a:txBody>
                    <a:bodyPr/>
                    <a:lstStyle/>
                    <a:p>
                      <a:r>
                        <a:rPr lang="en-US" sz="1400" dirty="0" smtClean="0"/>
                        <a:t>Chemistry</a:t>
                      </a:r>
                      <a:endParaRPr lang="en-US" sz="1400" dirty="0"/>
                    </a:p>
                  </a:txBody>
                  <a:tcPr/>
                </a:tc>
                <a:tc>
                  <a:txBody>
                    <a:bodyPr/>
                    <a:lstStyle/>
                    <a:p>
                      <a:r>
                        <a:rPr lang="en-US" sz="1400" dirty="0" smtClean="0"/>
                        <a:t>4</a:t>
                      </a:r>
                      <a:endParaRPr lang="en-US" sz="1400" dirty="0"/>
                    </a:p>
                  </a:txBody>
                  <a:tcPr/>
                </a:tc>
                <a:tc>
                  <a:txBody>
                    <a:bodyPr/>
                    <a:lstStyle/>
                    <a:p>
                      <a:r>
                        <a:rPr lang="en-US" sz="1400" dirty="0" smtClean="0"/>
                        <a:t>109</a:t>
                      </a:r>
                      <a:endParaRPr lang="en-US" sz="1400" dirty="0"/>
                    </a:p>
                  </a:txBody>
                  <a:tcPr/>
                </a:tc>
                <a:tc>
                  <a:txBody>
                    <a:bodyPr/>
                    <a:lstStyle/>
                    <a:p>
                      <a:r>
                        <a:rPr lang="en-US" sz="1400" dirty="0" smtClean="0"/>
                        <a:t>Physics</a:t>
                      </a:r>
                      <a:endParaRPr lang="en-US" sz="1400" dirty="0"/>
                    </a:p>
                  </a:txBody>
                  <a:tcPr/>
                </a:tc>
                <a:tc>
                  <a:txBody>
                    <a:bodyPr/>
                    <a:lstStyle/>
                    <a:p>
                      <a:r>
                        <a:rPr lang="en-US" sz="1400" dirty="0" smtClean="0"/>
                        <a:t>4</a:t>
                      </a:r>
                      <a:endParaRPr lang="en-US" sz="1400" dirty="0"/>
                    </a:p>
                  </a:txBody>
                  <a:tcPr/>
                </a:tc>
                <a:tc>
                  <a:txBody>
                    <a:bodyPr/>
                    <a:lstStyle/>
                    <a:p>
                      <a:r>
                        <a:rPr lang="en-US" sz="1400" dirty="0" smtClean="0"/>
                        <a:t>99</a:t>
                      </a:r>
                      <a:endParaRPr lang="en-US" sz="1400" dirty="0"/>
                    </a:p>
                  </a:txBody>
                  <a:tcPr/>
                </a:tc>
              </a:tr>
              <a:tr h="284747">
                <a:tc>
                  <a:txBody>
                    <a:bodyPr/>
                    <a:lstStyle/>
                    <a:p>
                      <a:r>
                        <a:rPr lang="en-US" sz="1400" dirty="0" smtClean="0"/>
                        <a:t>Communication</a:t>
                      </a:r>
                      <a:endParaRPr lang="en-US" sz="1400" dirty="0"/>
                    </a:p>
                  </a:txBody>
                  <a:tcPr/>
                </a:tc>
                <a:tc>
                  <a:txBody>
                    <a:bodyPr/>
                    <a:lstStyle/>
                    <a:p>
                      <a:r>
                        <a:rPr lang="en-US" sz="1400" dirty="0" smtClean="0"/>
                        <a:t>39</a:t>
                      </a:r>
                      <a:endParaRPr lang="en-US" sz="1400" dirty="0"/>
                    </a:p>
                  </a:txBody>
                  <a:tcPr/>
                </a:tc>
                <a:tc>
                  <a:txBody>
                    <a:bodyPr/>
                    <a:lstStyle/>
                    <a:p>
                      <a:r>
                        <a:rPr lang="en-US" sz="1400" dirty="0" smtClean="0"/>
                        <a:t>417</a:t>
                      </a:r>
                      <a:endParaRPr lang="en-US" sz="1400" dirty="0"/>
                    </a:p>
                  </a:txBody>
                  <a:tcPr/>
                </a:tc>
                <a:tc>
                  <a:txBody>
                    <a:bodyPr/>
                    <a:lstStyle/>
                    <a:p>
                      <a:r>
                        <a:rPr lang="en-US" sz="1400" dirty="0" smtClean="0"/>
                        <a:t>Psychology</a:t>
                      </a:r>
                      <a:endParaRPr lang="en-US" sz="1400" dirty="0"/>
                    </a:p>
                  </a:txBody>
                  <a:tcPr/>
                </a:tc>
                <a:tc>
                  <a:txBody>
                    <a:bodyPr/>
                    <a:lstStyle/>
                    <a:p>
                      <a:r>
                        <a:rPr lang="en-US" sz="1400" dirty="0" smtClean="0"/>
                        <a:t>22</a:t>
                      </a:r>
                      <a:endParaRPr lang="en-US" sz="1400" dirty="0"/>
                    </a:p>
                  </a:txBody>
                  <a:tcPr/>
                </a:tc>
                <a:tc>
                  <a:txBody>
                    <a:bodyPr/>
                    <a:lstStyle/>
                    <a:p>
                      <a:r>
                        <a:rPr lang="en-US" sz="1400" dirty="0" smtClean="0"/>
                        <a:t>754</a:t>
                      </a:r>
                      <a:endParaRPr lang="en-US" sz="1400" dirty="0"/>
                    </a:p>
                  </a:txBody>
                  <a:tcPr/>
                </a:tc>
              </a:tr>
              <a:tr h="284747">
                <a:tc>
                  <a:txBody>
                    <a:bodyPr/>
                    <a:lstStyle/>
                    <a:p>
                      <a:r>
                        <a:rPr lang="en-US" sz="1400" dirty="0" smtClean="0"/>
                        <a:t>Comm./Journalism</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c>
                  <a:txBody>
                    <a:bodyPr/>
                    <a:lstStyle/>
                    <a:p>
                      <a:r>
                        <a:rPr lang="en-US" sz="1400" dirty="0" smtClean="0"/>
                        <a:t>Psychology/CRJ</a:t>
                      </a:r>
                      <a:endParaRPr lang="en-US" sz="1400" dirty="0"/>
                    </a:p>
                  </a:txBody>
                  <a:tcPr/>
                </a:tc>
                <a:tc>
                  <a:txBody>
                    <a:bodyPr/>
                    <a:lstStyle/>
                    <a:p>
                      <a:r>
                        <a:rPr lang="en-US" sz="1400" dirty="0" smtClean="0"/>
                        <a:t>1</a:t>
                      </a:r>
                      <a:endParaRPr lang="en-US" sz="1400" dirty="0"/>
                    </a:p>
                  </a:txBody>
                  <a:tcPr/>
                </a:tc>
                <a:tc>
                  <a:txBody>
                    <a:bodyPr/>
                    <a:lstStyle/>
                    <a:p>
                      <a:r>
                        <a:rPr lang="en-US" sz="1400" dirty="0" smtClean="0"/>
                        <a:t>525</a:t>
                      </a:r>
                      <a:endParaRPr lang="en-US" sz="1400" dirty="0"/>
                    </a:p>
                  </a:txBody>
                  <a:tcPr/>
                </a:tc>
              </a:tr>
              <a:tr h="284747">
                <a:tc>
                  <a:txBody>
                    <a:bodyPr/>
                    <a:lstStyle/>
                    <a:p>
                      <a:r>
                        <a:rPr lang="en-US" sz="1400" dirty="0" smtClean="0"/>
                        <a:t>Comm./</a:t>
                      </a:r>
                      <a:r>
                        <a:rPr lang="en-US" sz="1400" baseline="0" dirty="0" smtClean="0"/>
                        <a:t>Sociology</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c>
                  <a:txBody>
                    <a:bodyPr/>
                    <a:lstStyle/>
                    <a:p>
                      <a:r>
                        <a:rPr lang="en-US" sz="1400" dirty="0" smtClean="0"/>
                        <a:t>Sociology</a:t>
                      </a:r>
                      <a:endParaRPr lang="en-US" sz="1400" dirty="0"/>
                    </a:p>
                  </a:txBody>
                  <a:tcPr/>
                </a:tc>
                <a:tc>
                  <a:txBody>
                    <a:bodyPr/>
                    <a:lstStyle/>
                    <a:p>
                      <a:r>
                        <a:rPr lang="en-US" sz="1400" dirty="0" smtClean="0"/>
                        <a:t>42</a:t>
                      </a:r>
                      <a:endParaRPr lang="en-US" sz="1400" dirty="0"/>
                    </a:p>
                  </a:txBody>
                  <a:tcPr/>
                </a:tc>
                <a:tc>
                  <a:txBody>
                    <a:bodyPr/>
                    <a:lstStyle/>
                    <a:p>
                      <a:endParaRPr lang="en-US" sz="1400" dirty="0"/>
                    </a:p>
                  </a:txBody>
                  <a:tcPr/>
                </a:tc>
              </a:tr>
              <a:tr h="284747">
                <a:tc>
                  <a:txBody>
                    <a:bodyPr/>
                    <a:lstStyle/>
                    <a:p>
                      <a:r>
                        <a:rPr lang="en-US" sz="1400" dirty="0" smtClean="0"/>
                        <a:t>Documentary Studies</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c>
                  <a:txBody>
                    <a:bodyPr/>
                    <a:lstStyle/>
                    <a:p>
                      <a:r>
                        <a:rPr lang="en-US" sz="1400" dirty="0" smtClean="0"/>
                        <a:t>Sociology/Spanish</a:t>
                      </a:r>
                      <a:endParaRPr lang="en-US" sz="1400" dirty="0"/>
                    </a:p>
                  </a:txBody>
                  <a:tcPr/>
                </a:tc>
                <a:tc>
                  <a:txBody>
                    <a:bodyPr/>
                    <a:lstStyle/>
                    <a:p>
                      <a:r>
                        <a:rPr lang="en-US" sz="1400" dirty="0" smtClean="0"/>
                        <a:t>2</a:t>
                      </a:r>
                      <a:endParaRPr lang="en-US" sz="1400" dirty="0"/>
                    </a:p>
                  </a:txBody>
                  <a:tcPr/>
                </a:tc>
                <a:tc>
                  <a:txBody>
                    <a:bodyPr/>
                    <a:lstStyle/>
                    <a:p>
                      <a:endParaRPr lang="en-US" sz="1400"/>
                    </a:p>
                  </a:txBody>
                  <a:tcPr/>
                </a:tc>
              </a:tr>
              <a:tr h="284747">
                <a:tc>
                  <a:txBody>
                    <a:bodyPr/>
                    <a:lstStyle/>
                    <a:p>
                      <a:r>
                        <a:rPr lang="en-US" sz="1400" dirty="0" smtClean="0"/>
                        <a:t>Earth/</a:t>
                      </a:r>
                      <a:r>
                        <a:rPr lang="en-US" sz="1400" dirty="0" err="1" smtClean="0"/>
                        <a:t>Atmos</a:t>
                      </a:r>
                      <a:r>
                        <a:rPr lang="en-US" sz="1400" dirty="0" smtClean="0"/>
                        <a:t> Science</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c>
                  <a:txBody>
                    <a:bodyPr/>
                    <a:lstStyle/>
                    <a:p>
                      <a:r>
                        <a:rPr lang="en-US" sz="1400" dirty="0" smtClean="0"/>
                        <a:t>Spanish</a:t>
                      </a:r>
                      <a:endParaRPr lang="en-US" sz="1400" dirty="0"/>
                    </a:p>
                  </a:txBody>
                  <a:tcPr/>
                </a:tc>
                <a:tc>
                  <a:txBody>
                    <a:bodyPr/>
                    <a:lstStyle/>
                    <a:p>
                      <a:r>
                        <a:rPr lang="en-US" sz="1400" dirty="0" smtClean="0"/>
                        <a:t>2</a:t>
                      </a:r>
                      <a:endParaRPr lang="en-US" sz="1400" dirty="0"/>
                    </a:p>
                  </a:txBody>
                  <a:tcPr/>
                </a:tc>
                <a:tc>
                  <a:txBody>
                    <a:bodyPr/>
                    <a:lstStyle/>
                    <a:p>
                      <a:endParaRPr lang="en-US" sz="1400"/>
                    </a:p>
                  </a:txBody>
                  <a:tcPr/>
                </a:tc>
              </a:tr>
              <a:tr h="284747">
                <a:tc>
                  <a:txBody>
                    <a:bodyPr/>
                    <a:lstStyle/>
                    <a:p>
                      <a:r>
                        <a:rPr lang="en-US" sz="1400" dirty="0" smtClean="0"/>
                        <a:t>Economics</a:t>
                      </a:r>
                      <a:endParaRPr lang="en-US" sz="1400" dirty="0"/>
                    </a:p>
                  </a:txBody>
                  <a:tcPr/>
                </a:tc>
                <a:tc>
                  <a:txBody>
                    <a:bodyPr/>
                    <a:lstStyle/>
                    <a:p>
                      <a:r>
                        <a:rPr lang="en-US" sz="1400" dirty="0" smtClean="0"/>
                        <a:t>11</a:t>
                      </a:r>
                      <a:endParaRPr lang="en-US" sz="1400" dirty="0"/>
                    </a:p>
                  </a:txBody>
                  <a:tcPr/>
                </a:tc>
                <a:tc>
                  <a:txBody>
                    <a:bodyPr/>
                    <a:lstStyle/>
                    <a:p>
                      <a:r>
                        <a:rPr lang="en-US" sz="1400" dirty="0" smtClean="0"/>
                        <a:t>465</a:t>
                      </a:r>
                      <a:endParaRPr lang="en-US" sz="1400" dirty="0"/>
                    </a:p>
                  </a:txBody>
                  <a:tcPr/>
                </a:tc>
                <a:tc>
                  <a:txBody>
                    <a:bodyPr/>
                    <a:lstStyle/>
                    <a:p>
                      <a:r>
                        <a:rPr lang="en-US" sz="1400" dirty="0" smtClean="0"/>
                        <a:t>Urban Studies</a:t>
                      </a:r>
                      <a:endParaRPr lang="en-US" sz="1400" dirty="0"/>
                    </a:p>
                  </a:txBody>
                  <a:tcPr/>
                </a:tc>
                <a:tc>
                  <a:txBody>
                    <a:bodyPr/>
                    <a:lstStyle/>
                    <a:p>
                      <a:r>
                        <a:rPr lang="en-US" sz="1400" dirty="0" smtClean="0"/>
                        <a:t>3</a:t>
                      </a:r>
                      <a:endParaRPr lang="en-US" sz="1400" dirty="0"/>
                    </a:p>
                  </a:txBody>
                  <a:tcPr/>
                </a:tc>
                <a:tc>
                  <a:txBody>
                    <a:bodyPr/>
                    <a:lstStyle/>
                    <a:p>
                      <a:endParaRPr lang="en-US" sz="1400"/>
                    </a:p>
                  </a:txBody>
                  <a:tcPr/>
                </a:tc>
              </a:tr>
              <a:tr h="284747">
                <a:tc>
                  <a:txBody>
                    <a:bodyPr/>
                    <a:lstStyle/>
                    <a:p>
                      <a:r>
                        <a:rPr lang="en-US" sz="1400" dirty="0" smtClean="0"/>
                        <a:t>English</a:t>
                      </a:r>
                      <a:endParaRPr lang="en-US" sz="1400" dirty="0"/>
                    </a:p>
                  </a:txBody>
                  <a:tcPr/>
                </a:tc>
                <a:tc>
                  <a:txBody>
                    <a:bodyPr/>
                    <a:lstStyle/>
                    <a:p>
                      <a:r>
                        <a:rPr lang="en-US" sz="1400" dirty="0" smtClean="0"/>
                        <a:t>13</a:t>
                      </a:r>
                      <a:endParaRPr lang="en-US" sz="1400" dirty="0"/>
                    </a:p>
                  </a:txBody>
                  <a:tcPr/>
                </a:tc>
                <a:tc>
                  <a:txBody>
                    <a:bodyPr/>
                    <a:lstStyle/>
                    <a:p>
                      <a:r>
                        <a:rPr lang="en-US" sz="1400" dirty="0" smtClean="0"/>
                        <a:t>777</a:t>
                      </a:r>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r>
              <a:tr h="284747">
                <a:tc>
                  <a:txBody>
                    <a:bodyPr/>
                    <a:lstStyle/>
                    <a:p>
                      <a:r>
                        <a:rPr lang="en-US" sz="1400" dirty="0" smtClean="0"/>
                        <a:t>English/Journalism</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tc gridSpan="3">
                  <a:txBody>
                    <a:bodyPr/>
                    <a:lstStyle/>
                    <a:p>
                      <a:r>
                        <a:rPr lang="en-US" sz="1200" dirty="0" smtClean="0"/>
                        <a:t>*These are department undergrad enrollments; departments</a:t>
                      </a:r>
                      <a:r>
                        <a:rPr lang="en-US" sz="1200" baseline="0" dirty="0" smtClean="0"/>
                        <a:t> may house multiple undergrad programs</a:t>
                      </a:r>
                      <a:endParaRPr lang="en-US" sz="1200" dirty="0"/>
                    </a:p>
                  </a:txBody>
                  <a:tcPr/>
                </a:tc>
                <a:tc hMerge="1">
                  <a:txBody>
                    <a:bodyPr/>
                    <a:lstStyle/>
                    <a:p>
                      <a:endParaRPr lang="en-US" sz="1400" dirty="0"/>
                    </a:p>
                  </a:txBody>
                  <a:tcPr/>
                </a:tc>
                <a:tc hMerge="1">
                  <a:txBody>
                    <a:bodyPr/>
                    <a:lstStyle/>
                    <a:p>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6481" y="273629"/>
            <a:ext cx="8226720" cy="1143480"/>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dirty="0">
                <a:solidFill>
                  <a:srgbClr val="280099"/>
                </a:solidFill>
              </a:rPr>
              <a:t>Student-Athlete Majors v UA majors</a:t>
            </a:r>
          </a:p>
        </p:txBody>
      </p:sp>
      <p:graphicFrame>
        <p:nvGraphicFramePr>
          <p:cNvPr id="2" name="Table 1"/>
          <p:cNvGraphicFramePr>
            <a:graphicFrameLocks noGrp="1"/>
          </p:cNvGraphicFramePr>
          <p:nvPr>
            <p:extLst>
              <p:ext uri="{D42A27DB-BD31-4B8C-83A1-F6EECF244321}">
                <p14:modId xmlns:p14="http://schemas.microsoft.com/office/powerpoint/2010/main" val="1466579912"/>
              </p:ext>
            </p:extLst>
          </p:nvPr>
        </p:nvGraphicFramePr>
        <p:xfrm>
          <a:off x="456479" y="1417109"/>
          <a:ext cx="3963120" cy="4820920"/>
        </p:xfrm>
        <a:graphic>
          <a:graphicData uri="http://schemas.openxmlformats.org/drawingml/2006/table">
            <a:tbl>
              <a:tblPr firstRow="1">
                <a:tableStyleId>{5C22544A-7EE6-4342-B048-85BDC9FD1C3A}</a:tableStyleId>
              </a:tblPr>
              <a:tblGrid>
                <a:gridCol w="2286721"/>
                <a:gridCol w="838200"/>
                <a:gridCol w="838199"/>
              </a:tblGrid>
              <a:tr h="370840">
                <a:tc>
                  <a:txBody>
                    <a:bodyPr/>
                    <a:lstStyle/>
                    <a:p>
                      <a:endParaRPr lang="en-US" dirty="0"/>
                    </a:p>
                  </a:txBody>
                  <a:tcPr/>
                </a:tc>
                <a:tc>
                  <a:txBody>
                    <a:bodyPr/>
                    <a:lstStyle/>
                    <a:p>
                      <a:r>
                        <a:rPr lang="en-US" dirty="0" smtClean="0"/>
                        <a:t>SAs</a:t>
                      </a:r>
                      <a:endParaRPr lang="en-US" dirty="0"/>
                    </a:p>
                  </a:txBody>
                  <a:tcPr/>
                </a:tc>
                <a:tc>
                  <a:txBody>
                    <a:bodyPr/>
                    <a:lstStyle/>
                    <a:p>
                      <a:r>
                        <a:rPr lang="en-US" dirty="0" smtClean="0"/>
                        <a:t>UA</a:t>
                      </a:r>
                      <a:endParaRPr lang="en-US" dirty="0"/>
                    </a:p>
                  </a:txBody>
                  <a:tcPr/>
                </a:tc>
              </a:tr>
              <a:tr h="370840">
                <a:tc>
                  <a:txBody>
                    <a:bodyPr/>
                    <a:lstStyle/>
                    <a:p>
                      <a:r>
                        <a:rPr lang="en-US" b="1" dirty="0" smtClean="0"/>
                        <a:t>School</a:t>
                      </a:r>
                      <a:r>
                        <a:rPr lang="en-US" b="1" baseline="0" dirty="0" smtClean="0"/>
                        <a:t> of Business</a:t>
                      </a:r>
                      <a:endParaRPr lang="en-US" b="1" dirty="0"/>
                    </a:p>
                  </a:txBody>
                  <a:tcPr>
                    <a:solidFill>
                      <a:schemeClr val="tx2">
                        <a:lumMod val="20000"/>
                        <a:lumOff val="80000"/>
                      </a:schemeClr>
                    </a:solidFill>
                  </a:tcPr>
                </a:tc>
                <a:tc>
                  <a:txBody>
                    <a:bodyPr/>
                    <a:lstStyle/>
                    <a:p>
                      <a:r>
                        <a:rPr lang="en-US" dirty="0" smtClean="0"/>
                        <a:t>78</a:t>
                      </a:r>
                      <a:endParaRPr lang="en-US" dirty="0"/>
                    </a:p>
                  </a:txBody>
                  <a:tcPr>
                    <a:solidFill>
                      <a:schemeClr val="tx2">
                        <a:lumMod val="20000"/>
                        <a:lumOff val="80000"/>
                      </a:schemeClr>
                    </a:solidFill>
                  </a:tcPr>
                </a:tc>
                <a:tc>
                  <a:txBody>
                    <a:bodyPr/>
                    <a:lstStyle/>
                    <a:p>
                      <a:r>
                        <a:rPr lang="en-US" dirty="0" smtClean="0"/>
                        <a:t>1366</a:t>
                      </a:r>
                      <a:endParaRPr lang="en-US" dirty="0"/>
                    </a:p>
                  </a:txBody>
                  <a:tcPr>
                    <a:solidFill>
                      <a:schemeClr val="tx2">
                        <a:lumMod val="20000"/>
                        <a:lumOff val="80000"/>
                      </a:schemeClr>
                    </a:solidFill>
                  </a:tcPr>
                </a:tc>
              </a:tr>
              <a:tr h="370840">
                <a:tc>
                  <a:txBody>
                    <a:bodyPr/>
                    <a:lstStyle/>
                    <a:p>
                      <a:r>
                        <a:rPr lang="en-US" baseline="0" dirty="0" smtClean="0"/>
                        <a:t>   Accounting</a:t>
                      </a:r>
                      <a:endParaRPr lang="en-US" dirty="0"/>
                    </a:p>
                  </a:txBody>
                  <a:tcPr/>
                </a:tc>
                <a:tc>
                  <a:txBody>
                    <a:bodyPr/>
                    <a:lstStyle/>
                    <a:p>
                      <a:r>
                        <a:rPr lang="en-US" dirty="0" smtClean="0"/>
                        <a:t>15</a:t>
                      </a:r>
                      <a:endParaRPr lang="en-US" dirty="0"/>
                    </a:p>
                  </a:txBody>
                  <a:tcPr/>
                </a:tc>
                <a:tc>
                  <a:txBody>
                    <a:bodyPr/>
                    <a:lstStyle/>
                    <a:p>
                      <a:r>
                        <a:rPr lang="en-US" dirty="0" smtClean="0"/>
                        <a:t>380</a:t>
                      </a:r>
                      <a:endParaRPr lang="en-US" dirty="0"/>
                    </a:p>
                  </a:txBody>
                  <a:tcPr/>
                </a:tc>
              </a:tr>
              <a:tr h="370840">
                <a:tc>
                  <a:txBody>
                    <a:bodyPr/>
                    <a:lstStyle/>
                    <a:p>
                      <a:r>
                        <a:rPr lang="en-US" dirty="0" smtClean="0"/>
                        <a:t>   Bus. Administration</a:t>
                      </a:r>
                      <a:endParaRPr lang="en-US" dirty="0"/>
                    </a:p>
                  </a:txBody>
                  <a:tcPr/>
                </a:tc>
                <a:tc>
                  <a:txBody>
                    <a:bodyPr/>
                    <a:lstStyle/>
                    <a:p>
                      <a:r>
                        <a:rPr lang="en-US" dirty="0" smtClean="0"/>
                        <a:t>62</a:t>
                      </a:r>
                      <a:endParaRPr lang="en-US" dirty="0"/>
                    </a:p>
                  </a:txBody>
                  <a:tcPr/>
                </a:tc>
                <a:tc>
                  <a:txBody>
                    <a:bodyPr/>
                    <a:lstStyle/>
                    <a:p>
                      <a:r>
                        <a:rPr lang="en-US" dirty="0" smtClean="0"/>
                        <a:t>873</a:t>
                      </a:r>
                      <a:endParaRPr lang="en-US" dirty="0"/>
                    </a:p>
                  </a:txBody>
                  <a:tcPr/>
                </a:tc>
              </a:tr>
              <a:tr h="370840">
                <a:tc>
                  <a:txBody>
                    <a:bodyPr/>
                    <a:lstStyle/>
                    <a:p>
                      <a:r>
                        <a:rPr lang="en-US" dirty="0" smtClean="0"/>
                        <a:t>   Accounting/Bus</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b="1" dirty="0" smtClean="0"/>
                        <a:t>SCJ</a:t>
                      </a:r>
                      <a:endParaRPr lang="en-US" b="1" dirty="0"/>
                    </a:p>
                  </a:txBody>
                  <a:tcPr>
                    <a:solidFill>
                      <a:schemeClr val="tx2">
                        <a:lumMod val="20000"/>
                        <a:lumOff val="80000"/>
                      </a:schemeClr>
                    </a:solidFill>
                  </a:tcPr>
                </a:tc>
                <a:tc>
                  <a:txBody>
                    <a:bodyPr/>
                    <a:lstStyle/>
                    <a:p>
                      <a:r>
                        <a:rPr lang="en-US" dirty="0" smtClean="0"/>
                        <a:t>21</a:t>
                      </a:r>
                      <a:endParaRPr lang="en-US" dirty="0"/>
                    </a:p>
                  </a:txBody>
                  <a:tcPr>
                    <a:solidFill>
                      <a:schemeClr val="tx2">
                        <a:lumMod val="20000"/>
                        <a:lumOff val="80000"/>
                      </a:schemeClr>
                    </a:solidFill>
                  </a:tcPr>
                </a:tc>
                <a:tc>
                  <a:txBody>
                    <a:bodyPr/>
                    <a:lstStyle/>
                    <a:p>
                      <a:r>
                        <a:rPr lang="en-US" dirty="0" smtClean="0"/>
                        <a:t>213</a:t>
                      </a:r>
                      <a:endParaRPr lang="en-US" dirty="0"/>
                    </a:p>
                  </a:txBody>
                  <a:tcPr>
                    <a:solidFill>
                      <a:schemeClr val="tx2">
                        <a:lumMod val="20000"/>
                        <a:lumOff val="80000"/>
                      </a:schemeClr>
                    </a:solidFill>
                  </a:tcPr>
                </a:tc>
              </a:tr>
              <a:tr h="370840">
                <a:tc>
                  <a:txBody>
                    <a:bodyPr/>
                    <a:lstStyle/>
                    <a:p>
                      <a:r>
                        <a:rPr lang="en-US" dirty="0" smtClean="0"/>
                        <a:t>   Criminal Justice</a:t>
                      </a:r>
                      <a:endParaRPr lang="en-US" dirty="0"/>
                    </a:p>
                  </a:txBody>
                  <a:tcPr/>
                </a:tc>
                <a:tc>
                  <a:txBody>
                    <a:bodyPr/>
                    <a:lstStyle/>
                    <a:p>
                      <a:r>
                        <a:rPr lang="en-US" dirty="0" smtClean="0"/>
                        <a:t>19</a:t>
                      </a:r>
                      <a:endParaRPr lang="en-US" dirty="0"/>
                    </a:p>
                  </a:txBody>
                  <a:tcPr/>
                </a:tc>
                <a:tc>
                  <a:txBody>
                    <a:bodyPr/>
                    <a:lstStyle/>
                    <a:p>
                      <a:endParaRPr lang="en-US" dirty="0"/>
                    </a:p>
                  </a:txBody>
                  <a:tcPr/>
                </a:tc>
              </a:tr>
              <a:tr h="370840">
                <a:tc>
                  <a:txBody>
                    <a:bodyPr/>
                    <a:lstStyle/>
                    <a:p>
                      <a:r>
                        <a:rPr lang="en-US" dirty="0" smtClean="0"/>
                        <a:t>   CRJ/</a:t>
                      </a:r>
                      <a:r>
                        <a:rPr lang="en-US" dirty="0" err="1" smtClean="0"/>
                        <a:t>Poli</a:t>
                      </a:r>
                      <a:r>
                        <a:rPr lang="en-US" baseline="0" dirty="0" smtClean="0"/>
                        <a:t> Sci.</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dirty="0" smtClean="0"/>
                        <a:t>   CRJ/History</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b="1" dirty="0" smtClean="0"/>
                        <a:t>CCI</a:t>
                      </a:r>
                      <a:endParaRPr lang="en-US" b="1" dirty="0"/>
                    </a:p>
                  </a:txBody>
                  <a:tcPr>
                    <a:solidFill>
                      <a:schemeClr val="tx2">
                        <a:lumMod val="20000"/>
                        <a:lumOff val="80000"/>
                      </a:schemeClr>
                    </a:solidFill>
                  </a:tcPr>
                </a:tc>
                <a:tc>
                  <a:txBody>
                    <a:bodyPr/>
                    <a:lstStyle/>
                    <a:p>
                      <a:r>
                        <a:rPr lang="en-US" dirty="0" smtClean="0"/>
                        <a:t>17</a:t>
                      </a:r>
                      <a:endParaRPr lang="en-US" dirty="0"/>
                    </a:p>
                  </a:txBody>
                  <a:tcPr>
                    <a:solidFill>
                      <a:schemeClr val="tx2">
                        <a:lumMod val="20000"/>
                        <a:lumOff val="80000"/>
                      </a:schemeClr>
                    </a:solidFill>
                  </a:tcPr>
                </a:tc>
                <a:tc>
                  <a:txBody>
                    <a:bodyPr/>
                    <a:lstStyle/>
                    <a:p>
                      <a:r>
                        <a:rPr lang="en-US" dirty="0" smtClean="0"/>
                        <a:t>427</a:t>
                      </a:r>
                      <a:endParaRPr lang="en-US" dirty="0"/>
                    </a:p>
                  </a:txBody>
                  <a:tcPr>
                    <a:solidFill>
                      <a:schemeClr val="tx2">
                        <a:lumMod val="20000"/>
                        <a:lumOff val="80000"/>
                      </a:schemeClr>
                    </a:solidFill>
                  </a:tcPr>
                </a:tc>
              </a:tr>
              <a:tr h="370840">
                <a:tc>
                  <a:txBody>
                    <a:bodyPr/>
                    <a:lstStyle/>
                    <a:p>
                      <a:r>
                        <a:rPr lang="en-US" dirty="0" smtClean="0"/>
                        <a:t>   Computer Science</a:t>
                      </a:r>
                      <a:endParaRPr lang="en-US" dirty="0"/>
                    </a:p>
                  </a:txBody>
                  <a:tcPr/>
                </a:tc>
                <a:tc>
                  <a:txBody>
                    <a:bodyPr/>
                    <a:lstStyle/>
                    <a:p>
                      <a:r>
                        <a:rPr lang="en-US" dirty="0" smtClean="0"/>
                        <a:t>5</a:t>
                      </a:r>
                      <a:endParaRPr lang="en-US" dirty="0"/>
                    </a:p>
                  </a:txBody>
                  <a:tcPr/>
                </a:tc>
                <a:tc>
                  <a:txBody>
                    <a:bodyPr/>
                    <a:lstStyle/>
                    <a:p>
                      <a:r>
                        <a:rPr lang="en-US" dirty="0" smtClean="0"/>
                        <a:t>210</a:t>
                      </a:r>
                      <a:endParaRPr lang="en-US" dirty="0"/>
                    </a:p>
                  </a:txBody>
                  <a:tcPr/>
                </a:tc>
              </a:tr>
              <a:tr h="370840">
                <a:tc>
                  <a:txBody>
                    <a:bodyPr/>
                    <a:lstStyle/>
                    <a:p>
                      <a:r>
                        <a:rPr lang="en-US" dirty="0" smtClean="0"/>
                        <a:t>   Informatics</a:t>
                      </a:r>
                      <a:endParaRPr lang="en-US" dirty="0"/>
                    </a:p>
                  </a:txBody>
                  <a:tcPr/>
                </a:tc>
                <a:tc>
                  <a:txBody>
                    <a:bodyPr/>
                    <a:lstStyle/>
                    <a:p>
                      <a:r>
                        <a:rPr lang="en-US" dirty="0" smtClean="0"/>
                        <a:t>11</a:t>
                      </a:r>
                      <a:endParaRPr lang="en-US" dirty="0"/>
                    </a:p>
                  </a:txBody>
                  <a:tcPr/>
                </a:tc>
                <a:tc>
                  <a:txBody>
                    <a:bodyPr/>
                    <a:lstStyle/>
                    <a:p>
                      <a:r>
                        <a:rPr lang="en-US" dirty="0" smtClean="0"/>
                        <a:t>217</a:t>
                      </a:r>
                      <a:endParaRPr lang="en-US" dirty="0"/>
                    </a:p>
                  </a:txBody>
                  <a:tcPr/>
                </a:tc>
              </a:tr>
              <a:tr h="370840">
                <a:tc>
                  <a:txBody>
                    <a:bodyPr/>
                    <a:lstStyle/>
                    <a:p>
                      <a:r>
                        <a:rPr lang="en-US" dirty="0" smtClean="0"/>
                        <a:t>   Info. Sciences/math</a:t>
                      </a:r>
                      <a:endParaRPr lang="en-US" dirty="0"/>
                    </a:p>
                  </a:txBody>
                  <a:tcPr/>
                </a:tc>
                <a:tc>
                  <a:txBody>
                    <a:bodyPr/>
                    <a:lstStyle/>
                    <a:p>
                      <a:r>
                        <a:rPr lang="en-US" dirty="0" smtClean="0"/>
                        <a:t>1</a:t>
                      </a:r>
                      <a:endParaRPr lang="en-US" dirty="0"/>
                    </a:p>
                  </a:txBody>
                  <a:tcPr/>
                </a:tc>
                <a:tc>
                  <a:txBody>
                    <a:bodyPr/>
                    <a:lstStyle/>
                    <a:p>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05565792"/>
              </p:ext>
            </p:extLst>
          </p:nvPr>
        </p:nvGraphicFramePr>
        <p:xfrm>
          <a:off x="4648200" y="1417109"/>
          <a:ext cx="3733800" cy="4820920"/>
        </p:xfrm>
        <a:graphic>
          <a:graphicData uri="http://schemas.openxmlformats.org/drawingml/2006/table">
            <a:tbl>
              <a:tblPr firstRow="1">
                <a:tableStyleId>{5C22544A-7EE6-4342-B048-85BDC9FD1C3A}</a:tableStyleId>
              </a:tblPr>
              <a:tblGrid>
                <a:gridCol w="2286000"/>
                <a:gridCol w="762000"/>
                <a:gridCol w="685800"/>
              </a:tblGrid>
              <a:tr h="370840">
                <a:tc>
                  <a:txBody>
                    <a:bodyPr/>
                    <a:lstStyle/>
                    <a:p>
                      <a:endParaRPr lang="en-US" dirty="0"/>
                    </a:p>
                  </a:txBody>
                  <a:tcPr/>
                </a:tc>
                <a:tc>
                  <a:txBody>
                    <a:bodyPr/>
                    <a:lstStyle/>
                    <a:p>
                      <a:r>
                        <a:rPr lang="en-US" dirty="0" smtClean="0"/>
                        <a:t>SAs</a:t>
                      </a:r>
                      <a:endParaRPr lang="en-US" dirty="0"/>
                    </a:p>
                  </a:txBody>
                  <a:tcPr/>
                </a:tc>
                <a:tc>
                  <a:txBody>
                    <a:bodyPr/>
                    <a:lstStyle/>
                    <a:p>
                      <a:r>
                        <a:rPr lang="en-US" dirty="0" smtClean="0"/>
                        <a:t>UA</a:t>
                      </a:r>
                      <a:endParaRPr lang="en-US" dirty="0"/>
                    </a:p>
                  </a:txBody>
                  <a:tcPr/>
                </a:tc>
              </a:tr>
              <a:tr h="370840">
                <a:tc>
                  <a:txBody>
                    <a:bodyPr/>
                    <a:lstStyle/>
                    <a:p>
                      <a:r>
                        <a:rPr lang="en-US" b="1" dirty="0" smtClean="0"/>
                        <a:t>Public</a:t>
                      </a:r>
                      <a:r>
                        <a:rPr lang="en-US" b="1" baseline="0" dirty="0" smtClean="0"/>
                        <a:t> Health</a:t>
                      </a:r>
                      <a:endParaRPr lang="en-US" b="1" dirty="0"/>
                    </a:p>
                  </a:txBody>
                  <a:tcPr>
                    <a:solidFill>
                      <a:schemeClr val="tx2">
                        <a:lumMod val="20000"/>
                        <a:lumOff val="80000"/>
                      </a:schemeClr>
                    </a:solidFill>
                  </a:tcPr>
                </a:tc>
                <a:tc>
                  <a:txBody>
                    <a:bodyPr/>
                    <a:lstStyle/>
                    <a:p>
                      <a:r>
                        <a:rPr lang="en-US" dirty="0" smtClean="0"/>
                        <a:t>2</a:t>
                      </a:r>
                      <a:endParaRPr lang="en-US" dirty="0"/>
                    </a:p>
                  </a:txBody>
                  <a:tcPr>
                    <a:solidFill>
                      <a:schemeClr val="tx2">
                        <a:lumMod val="20000"/>
                        <a:lumOff val="80000"/>
                      </a:schemeClr>
                    </a:solidFill>
                  </a:tcPr>
                </a:tc>
                <a:tc>
                  <a:txBody>
                    <a:bodyPr/>
                    <a:lstStyle/>
                    <a:p>
                      <a:r>
                        <a:rPr lang="en-US" dirty="0" smtClean="0"/>
                        <a:t>28</a:t>
                      </a:r>
                      <a:endParaRPr lang="en-US" dirty="0"/>
                    </a:p>
                  </a:txBody>
                  <a:tcPr>
                    <a:solidFill>
                      <a:schemeClr val="tx2">
                        <a:lumMod val="20000"/>
                        <a:lumOff val="80000"/>
                      </a:schemeClr>
                    </a:solidFill>
                  </a:tcPr>
                </a:tc>
              </a:tr>
              <a:tr h="370840">
                <a:tc>
                  <a:txBody>
                    <a:bodyPr/>
                    <a:lstStyle/>
                    <a:p>
                      <a:r>
                        <a:rPr lang="en-US" b="1" dirty="0" smtClean="0"/>
                        <a:t>Rockefeller College</a:t>
                      </a:r>
                      <a:endParaRPr lang="en-US" b="1" dirty="0"/>
                    </a:p>
                  </a:txBody>
                  <a:tcPr>
                    <a:solidFill>
                      <a:schemeClr val="tx2">
                        <a:lumMod val="20000"/>
                        <a:lumOff val="80000"/>
                      </a:schemeClr>
                    </a:solidFill>
                  </a:tcPr>
                </a:tc>
                <a:tc>
                  <a:txBody>
                    <a:bodyPr/>
                    <a:lstStyle/>
                    <a:p>
                      <a:r>
                        <a:rPr lang="en-US" dirty="0" smtClean="0"/>
                        <a:t>9</a:t>
                      </a:r>
                      <a:endParaRPr lang="en-US" dirty="0"/>
                    </a:p>
                  </a:txBody>
                  <a:tcPr>
                    <a:solidFill>
                      <a:schemeClr val="tx2">
                        <a:lumMod val="20000"/>
                        <a:lumOff val="80000"/>
                      </a:schemeClr>
                    </a:solidFill>
                  </a:tcPr>
                </a:tc>
                <a:tc>
                  <a:txBody>
                    <a:bodyPr/>
                    <a:lstStyle/>
                    <a:p>
                      <a:r>
                        <a:rPr lang="en-US" dirty="0" smtClean="0"/>
                        <a:t>595</a:t>
                      </a:r>
                      <a:endParaRPr lang="en-US" dirty="0"/>
                    </a:p>
                  </a:txBody>
                  <a:tcPr>
                    <a:solidFill>
                      <a:schemeClr val="tx2">
                        <a:lumMod val="20000"/>
                        <a:lumOff val="80000"/>
                      </a:schemeClr>
                    </a:solidFill>
                  </a:tcPr>
                </a:tc>
              </a:tr>
              <a:tr h="370840">
                <a:tc>
                  <a:txBody>
                    <a:bodyPr/>
                    <a:lstStyle/>
                    <a:p>
                      <a:r>
                        <a:rPr lang="en-US" dirty="0" smtClean="0"/>
                        <a:t>   Political Science</a:t>
                      </a:r>
                      <a:endParaRPr lang="en-US" dirty="0"/>
                    </a:p>
                  </a:txBody>
                  <a:tcPr/>
                </a:tc>
                <a:tc>
                  <a:txBody>
                    <a:bodyPr/>
                    <a:lstStyle/>
                    <a:p>
                      <a:r>
                        <a:rPr lang="en-US" dirty="0" smtClean="0"/>
                        <a:t>6</a:t>
                      </a:r>
                      <a:endParaRPr lang="en-US" dirty="0"/>
                    </a:p>
                  </a:txBody>
                  <a:tcPr/>
                </a:tc>
                <a:tc>
                  <a:txBody>
                    <a:bodyPr/>
                    <a:lstStyle/>
                    <a:p>
                      <a:r>
                        <a:rPr lang="en-US" dirty="0" smtClean="0"/>
                        <a:t>501</a:t>
                      </a:r>
                      <a:endParaRPr lang="en-US" dirty="0"/>
                    </a:p>
                  </a:txBody>
                  <a:tcPr/>
                </a:tc>
              </a:tr>
              <a:tr h="370840">
                <a:tc>
                  <a:txBody>
                    <a:bodyPr/>
                    <a:lstStyle/>
                    <a:p>
                      <a:r>
                        <a:rPr lang="en-US" dirty="0" smtClean="0"/>
                        <a:t>   Public Policy</a:t>
                      </a:r>
                      <a:endParaRPr lang="en-US" dirty="0"/>
                    </a:p>
                  </a:txBody>
                  <a:tcPr/>
                </a:tc>
                <a:tc>
                  <a:txBody>
                    <a:bodyPr/>
                    <a:lstStyle/>
                    <a:p>
                      <a:r>
                        <a:rPr lang="en-US" dirty="0" smtClean="0"/>
                        <a:t>2</a:t>
                      </a:r>
                      <a:endParaRPr lang="en-US" dirty="0"/>
                    </a:p>
                  </a:txBody>
                  <a:tcPr/>
                </a:tc>
                <a:tc>
                  <a:txBody>
                    <a:bodyPr/>
                    <a:lstStyle/>
                    <a:p>
                      <a:r>
                        <a:rPr lang="en-US" dirty="0" smtClean="0"/>
                        <a:t>94</a:t>
                      </a:r>
                      <a:endParaRPr lang="en-US" dirty="0"/>
                    </a:p>
                  </a:txBody>
                  <a:tcPr/>
                </a:tc>
              </a:tr>
              <a:tr h="370840">
                <a:tc>
                  <a:txBody>
                    <a:bodyPr/>
                    <a:lstStyle/>
                    <a:p>
                      <a:r>
                        <a:rPr lang="en-US" dirty="0" smtClean="0"/>
                        <a:t>   Pol. </a:t>
                      </a:r>
                      <a:r>
                        <a:rPr lang="en-US" dirty="0" err="1" smtClean="0"/>
                        <a:t>Sci</a:t>
                      </a:r>
                      <a:r>
                        <a:rPr lang="en-US" dirty="0" smtClean="0"/>
                        <a:t>/Spanish</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b="1" dirty="0" smtClean="0"/>
                        <a:t>Social Welfare</a:t>
                      </a:r>
                      <a:endParaRPr lang="en-US" b="1" dirty="0"/>
                    </a:p>
                  </a:txBody>
                  <a:tcPr>
                    <a:solidFill>
                      <a:schemeClr val="tx2">
                        <a:lumMod val="20000"/>
                        <a:lumOff val="80000"/>
                      </a:schemeClr>
                    </a:solidFill>
                  </a:tcPr>
                </a:tc>
                <a:tc>
                  <a:txBody>
                    <a:bodyPr/>
                    <a:lstStyle/>
                    <a:p>
                      <a:r>
                        <a:rPr lang="en-US" dirty="0" smtClean="0"/>
                        <a:t>2</a:t>
                      </a:r>
                      <a:endParaRPr lang="en-US" dirty="0"/>
                    </a:p>
                  </a:txBody>
                  <a:tcPr>
                    <a:solidFill>
                      <a:schemeClr val="tx2">
                        <a:lumMod val="20000"/>
                        <a:lumOff val="80000"/>
                      </a:schemeClr>
                    </a:solidFill>
                  </a:tcPr>
                </a:tc>
                <a:tc>
                  <a:txBody>
                    <a:bodyPr/>
                    <a:lstStyle/>
                    <a:p>
                      <a:r>
                        <a:rPr lang="en-US" dirty="0" smtClean="0"/>
                        <a:t>64</a:t>
                      </a:r>
                      <a:endParaRPr lang="en-US" dirty="0"/>
                    </a:p>
                  </a:txBody>
                  <a:tcPr>
                    <a:solidFill>
                      <a:schemeClr val="tx2">
                        <a:lumMod val="20000"/>
                        <a:lumOff val="80000"/>
                      </a:schemeClr>
                    </a:solidFill>
                  </a:tcPr>
                </a:tc>
              </a:tr>
              <a:tr h="370840">
                <a:tc>
                  <a:txBody>
                    <a:bodyPr/>
                    <a:lstStyle/>
                    <a:p>
                      <a:r>
                        <a:rPr lang="en-US" b="1" dirty="0" smtClean="0"/>
                        <a:t>Open/Undecided</a:t>
                      </a:r>
                      <a:endParaRPr lang="en-US" b="1" dirty="0"/>
                    </a:p>
                  </a:txBody>
                  <a:tcPr>
                    <a:solidFill>
                      <a:schemeClr val="tx2">
                        <a:lumMod val="20000"/>
                        <a:lumOff val="80000"/>
                      </a:schemeClr>
                    </a:solidFill>
                  </a:tcPr>
                </a:tc>
                <a:tc>
                  <a:txBody>
                    <a:bodyPr/>
                    <a:lstStyle/>
                    <a:p>
                      <a:r>
                        <a:rPr lang="en-US" dirty="0" smtClean="0"/>
                        <a:t>42</a:t>
                      </a:r>
                      <a:endParaRPr lang="en-US" dirty="0"/>
                    </a:p>
                  </a:txBody>
                  <a:tcPr>
                    <a:solidFill>
                      <a:schemeClr val="tx2">
                        <a:lumMod val="20000"/>
                        <a:lumOff val="80000"/>
                      </a:schemeClr>
                    </a:solidFill>
                  </a:tcPr>
                </a:tc>
                <a:tc>
                  <a:txBody>
                    <a:bodyPr/>
                    <a:lstStyle/>
                    <a:p>
                      <a:endParaRPr lang="en-US" dirty="0"/>
                    </a:p>
                  </a:txBody>
                  <a:tcPr>
                    <a:solidFill>
                      <a:schemeClr val="tx2">
                        <a:lumMod val="20000"/>
                        <a:lumOff val="80000"/>
                      </a:schemeClr>
                    </a:solidFill>
                  </a:tcPr>
                </a:tc>
              </a:tr>
              <a:tr h="370840">
                <a:tc>
                  <a:txBody>
                    <a:bodyPr/>
                    <a:lstStyle/>
                    <a:p>
                      <a:r>
                        <a:rPr lang="en-US" b="1" dirty="0" smtClean="0"/>
                        <a:t>Graduate Students</a:t>
                      </a:r>
                      <a:endParaRPr lang="en-US" b="1" dirty="0"/>
                    </a:p>
                  </a:txBody>
                  <a:tcPr>
                    <a:solidFill>
                      <a:schemeClr val="tx2">
                        <a:lumMod val="20000"/>
                        <a:lumOff val="80000"/>
                      </a:schemeClr>
                    </a:solidFill>
                  </a:tcPr>
                </a:tc>
                <a:tc>
                  <a:txBody>
                    <a:bodyPr/>
                    <a:lstStyle/>
                    <a:p>
                      <a:r>
                        <a:rPr lang="en-US" dirty="0" smtClean="0"/>
                        <a:t>9</a:t>
                      </a:r>
                      <a:endParaRPr lang="en-US" dirty="0"/>
                    </a:p>
                  </a:txBody>
                  <a:tcPr>
                    <a:solidFill>
                      <a:schemeClr val="tx2">
                        <a:lumMod val="20000"/>
                        <a:lumOff val="80000"/>
                      </a:schemeClr>
                    </a:solidFill>
                  </a:tcPr>
                </a:tc>
                <a:tc>
                  <a:txBody>
                    <a:bodyPr/>
                    <a:lstStyle/>
                    <a:p>
                      <a:endParaRPr lang="en-US" dirty="0"/>
                    </a:p>
                  </a:txBody>
                  <a:tcPr>
                    <a:solidFill>
                      <a:schemeClr val="tx2">
                        <a:lumMod val="20000"/>
                        <a:lumOff val="80000"/>
                      </a:schemeClr>
                    </a:solidFill>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b="1" dirty="0" smtClean="0"/>
                        <a:t>Total</a:t>
                      </a:r>
                      <a:r>
                        <a:rPr lang="en-US" b="1" baseline="0" dirty="0" smtClean="0"/>
                        <a:t> SA</a:t>
                      </a:r>
                      <a:endParaRPr lang="en-US" b="1" dirty="0"/>
                    </a:p>
                  </a:txBody>
                  <a:tcPr/>
                </a:tc>
                <a:tc>
                  <a:txBody>
                    <a:bodyPr/>
                    <a:lstStyle/>
                    <a:p>
                      <a:r>
                        <a:rPr lang="en-US" dirty="0" smtClean="0"/>
                        <a:t>437</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6481" y="273629"/>
            <a:ext cx="8226720" cy="1143480"/>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dirty="0">
                <a:solidFill>
                  <a:srgbClr val="280099"/>
                </a:solidFill>
              </a:rPr>
              <a:t>Majors for Premier Sports</a:t>
            </a:r>
          </a:p>
        </p:txBody>
      </p:sp>
      <p:graphicFrame>
        <p:nvGraphicFramePr>
          <p:cNvPr id="2" name="Table 1"/>
          <p:cNvGraphicFramePr>
            <a:graphicFrameLocks noGrp="1"/>
          </p:cNvGraphicFramePr>
          <p:nvPr>
            <p:extLst>
              <p:ext uri="{D42A27DB-BD31-4B8C-83A1-F6EECF244321}">
                <p14:modId xmlns:p14="http://schemas.microsoft.com/office/powerpoint/2010/main" val="1152233601"/>
              </p:ext>
            </p:extLst>
          </p:nvPr>
        </p:nvGraphicFramePr>
        <p:xfrm>
          <a:off x="304800" y="1397000"/>
          <a:ext cx="8534400" cy="3708400"/>
        </p:xfrm>
        <a:graphic>
          <a:graphicData uri="http://schemas.openxmlformats.org/drawingml/2006/table">
            <a:tbl>
              <a:tblPr firstRow="1">
                <a:tableStyleId>{5C22544A-7EE6-4342-B048-85BDC9FD1C3A}</a:tableStyleId>
              </a:tblPr>
              <a:tblGrid>
                <a:gridCol w="2133600"/>
                <a:gridCol w="1828800"/>
                <a:gridCol w="2438400"/>
                <a:gridCol w="2133600"/>
              </a:tblGrid>
              <a:tr h="370840">
                <a:tc>
                  <a:txBody>
                    <a:bodyPr/>
                    <a:lstStyle/>
                    <a:p>
                      <a:r>
                        <a:rPr lang="en-US" dirty="0" smtClean="0"/>
                        <a:t>MBB (13)</a:t>
                      </a:r>
                      <a:endParaRPr lang="en-US" dirty="0"/>
                    </a:p>
                  </a:txBody>
                  <a:tcPr/>
                </a:tc>
                <a:tc>
                  <a:txBody>
                    <a:bodyPr/>
                    <a:lstStyle/>
                    <a:p>
                      <a:pPr algn="ctr"/>
                      <a:endParaRPr lang="en-US" dirty="0"/>
                    </a:p>
                  </a:txBody>
                  <a:tcPr/>
                </a:tc>
                <a:tc>
                  <a:txBody>
                    <a:bodyPr/>
                    <a:lstStyle/>
                    <a:p>
                      <a:r>
                        <a:rPr lang="en-US" dirty="0" smtClean="0"/>
                        <a:t>WBB</a:t>
                      </a:r>
                      <a:r>
                        <a:rPr lang="en-US" baseline="0" dirty="0" smtClean="0"/>
                        <a:t> (13)</a:t>
                      </a:r>
                      <a:endParaRPr lang="en-US" dirty="0"/>
                    </a:p>
                  </a:txBody>
                  <a:tcPr/>
                </a:tc>
                <a:tc>
                  <a:txBody>
                    <a:bodyPr/>
                    <a:lstStyle/>
                    <a:p>
                      <a:endParaRPr lang="en-US"/>
                    </a:p>
                  </a:txBody>
                  <a:tcPr/>
                </a:tc>
              </a:tr>
              <a:tr h="370840">
                <a:tc>
                  <a:txBody>
                    <a:bodyPr/>
                    <a:lstStyle/>
                    <a:p>
                      <a:r>
                        <a:rPr lang="en-US" dirty="0" smtClean="0"/>
                        <a:t>Biology</a:t>
                      </a:r>
                      <a:endParaRPr lang="en-US" dirty="0"/>
                    </a:p>
                  </a:txBody>
                  <a:tcPr/>
                </a:tc>
                <a:tc>
                  <a:txBody>
                    <a:bodyPr/>
                    <a:lstStyle/>
                    <a:p>
                      <a:r>
                        <a:rPr lang="en-US" dirty="0" smtClean="0"/>
                        <a:t>1</a:t>
                      </a:r>
                      <a:endParaRPr lang="en-US" dirty="0"/>
                    </a:p>
                  </a:txBody>
                  <a:tcPr/>
                </a:tc>
                <a:tc>
                  <a:txBody>
                    <a:bodyPr/>
                    <a:lstStyle/>
                    <a:p>
                      <a:r>
                        <a:rPr lang="en-US" dirty="0" smtClean="0"/>
                        <a:t>Art</a:t>
                      </a:r>
                      <a:endParaRPr lang="en-US" dirty="0"/>
                    </a:p>
                  </a:txBody>
                  <a:tcPr/>
                </a:tc>
                <a:tc>
                  <a:txBody>
                    <a:bodyPr/>
                    <a:lstStyle/>
                    <a:p>
                      <a:r>
                        <a:rPr lang="en-US" dirty="0" smtClean="0"/>
                        <a:t>1</a:t>
                      </a:r>
                      <a:endParaRPr lang="en-US" dirty="0"/>
                    </a:p>
                  </a:txBody>
                  <a:tcPr/>
                </a:tc>
              </a:tr>
              <a:tr h="370840">
                <a:tc>
                  <a:txBody>
                    <a:bodyPr/>
                    <a:lstStyle/>
                    <a:p>
                      <a:r>
                        <a:rPr lang="en-US" dirty="0" smtClean="0"/>
                        <a:t>Human Biology</a:t>
                      </a:r>
                      <a:endParaRPr lang="en-US" dirty="0"/>
                    </a:p>
                  </a:txBody>
                  <a:tcPr/>
                </a:tc>
                <a:tc>
                  <a:txBody>
                    <a:bodyPr/>
                    <a:lstStyle/>
                    <a:p>
                      <a:r>
                        <a:rPr lang="en-US" dirty="0" smtClean="0"/>
                        <a:t>1</a:t>
                      </a:r>
                      <a:endParaRPr lang="en-US" dirty="0"/>
                    </a:p>
                  </a:txBody>
                  <a:tcPr/>
                </a:tc>
                <a:tc>
                  <a:txBody>
                    <a:bodyPr/>
                    <a:lstStyle/>
                    <a:p>
                      <a:r>
                        <a:rPr lang="en-US" dirty="0" smtClean="0"/>
                        <a:t>Business</a:t>
                      </a:r>
                      <a:endParaRPr lang="en-US" dirty="0"/>
                    </a:p>
                  </a:txBody>
                  <a:tcPr/>
                </a:tc>
                <a:tc>
                  <a:txBody>
                    <a:bodyPr/>
                    <a:lstStyle/>
                    <a:p>
                      <a:r>
                        <a:rPr lang="en-US" dirty="0" smtClean="0"/>
                        <a:t>3</a:t>
                      </a:r>
                      <a:endParaRPr lang="en-US" dirty="0"/>
                    </a:p>
                  </a:txBody>
                  <a:tcPr/>
                </a:tc>
              </a:tr>
              <a:tr h="370840">
                <a:tc>
                  <a:txBody>
                    <a:bodyPr/>
                    <a:lstStyle/>
                    <a:p>
                      <a:r>
                        <a:rPr lang="en-US" dirty="0" smtClean="0"/>
                        <a:t>Business</a:t>
                      </a:r>
                      <a:endParaRPr lang="en-US" dirty="0"/>
                    </a:p>
                  </a:txBody>
                  <a:tcPr/>
                </a:tc>
                <a:tc>
                  <a:txBody>
                    <a:bodyPr/>
                    <a:lstStyle/>
                    <a:p>
                      <a:r>
                        <a:rPr lang="en-US" dirty="0" smtClean="0"/>
                        <a:t>3</a:t>
                      </a:r>
                      <a:endParaRPr lang="en-US" dirty="0"/>
                    </a:p>
                  </a:txBody>
                  <a:tcPr/>
                </a:tc>
                <a:tc>
                  <a:txBody>
                    <a:bodyPr/>
                    <a:lstStyle/>
                    <a:p>
                      <a:r>
                        <a:rPr lang="en-US" dirty="0" smtClean="0"/>
                        <a:t>Communication</a:t>
                      </a:r>
                      <a:endParaRPr lang="en-US" dirty="0"/>
                    </a:p>
                  </a:txBody>
                  <a:tcPr/>
                </a:tc>
                <a:tc>
                  <a:txBody>
                    <a:bodyPr/>
                    <a:lstStyle/>
                    <a:p>
                      <a:r>
                        <a:rPr lang="en-US" dirty="0" smtClean="0"/>
                        <a:t>4</a:t>
                      </a:r>
                      <a:endParaRPr lang="en-US" dirty="0"/>
                    </a:p>
                  </a:txBody>
                  <a:tcPr/>
                </a:tc>
              </a:tr>
              <a:tr h="370840">
                <a:tc>
                  <a:txBody>
                    <a:bodyPr/>
                    <a:lstStyle/>
                    <a:p>
                      <a:r>
                        <a:rPr lang="en-US" dirty="0" smtClean="0"/>
                        <a:t>Communication</a:t>
                      </a:r>
                      <a:endParaRPr lang="en-US" dirty="0"/>
                    </a:p>
                  </a:txBody>
                  <a:tcPr/>
                </a:tc>
                <a:tc>
                  <a:txBody>
                    <a:bodyPr/>
                    <a:lstStyle/>
                    <a:p>
                      <a:r>
                        <a:rPr lang="en-US" dirty="0" smtClean="0"/>
                        <a:t>1</a:t>
                      </a:r>
                      <a:endParaRPr lang="en-US" dirty="0"/>
                    </a:p>
                  </a:txBody>
                  <a:tcPr/>
                </a:tc>
                <a:tc>
                  <a:txBody>
                    <a:bodyPr/>
                    <a:lstStyle/>
                    <a:p>
                      <a:r>
                        <a:rPr lang="en-US" dirty="0" smtClean="0"/>
                        <a:t>CRJ/</a:t>
                      </a:r>
                      <a:r>
                        <a:rPr lang="en-US" dirty="0" err="1" smtClean="0"/>
                        <a:t>Poli</a:t>
                      </a:r>
                      <a:r>
                        <a:rPr lang="en-US" dirty="0" smtClean="0"/>
                        <a:t> </a:t>
                      </a:r>
                      <a:r>
                        <a:rPr lang="en-US" dirty="0" err="1" smtClean="0"/>
                        <a:t>Sci</a:t>
                      </a:r>
                      <a:endParaRPr lang="en-US" dirty="0"/>
                    </a:p>
                  </a:txBody>
                  <a:tcPr/>
                </a:tc>
                <a:tc>
                  <a:txBody>
                    <a:bodyPr/>
                    <a:lstStyle/>
                    <a:p>
                      <a:r>
                        <a:rPr lang="en-US" dirty="0" smtClean="0"/>
                        <a:t>1</a:t>
                      </a:r>
                      <a:endParaRPr lang="en-US" dirty="0"/>
                    </a:p>
                  </a:txBody>
                  <a:tcPr/>
                </a:tc>
              </a:tr>
              <a:tr h="370840">
                <a:tc>
                  <a:txBody>
                    <a:bodyPr/>
                    <a:lstStyle/>
                    <a:p>
                      <a:r>
                        <a:rPr lang="en-US" dirty="0" smtClean="0"/>
                        <a:t>Criminal Justice</a:t>
                      </a:r>
                      <a:endParaRPr lang="en-US" dirty="0"/>
                    </a:p>
                  </a:txBody>
                  <a:tcPr/>
                </a:tc>
                <a:tc>
                  <a:txBody>
                    <a:bodyPr/>
                    <a:lstStyle/>
                    <a:p>
                      <a:r>
                        <a:rPr lang="en-US" dirty="0" smtClean="0"/>
                        <a:t>1</a:t>
                      </a:r>
                      <a:endParaRPr lang="en-US" dirty="0"/>
                    </a:p>
                  </a:txBody>
                  <a:tcPr/>
                </a:tc>
                <a:tc>
                  <a:txBody>
                    <a:bodyPr/>
                    <a:lstStyle/>
                    <a:p>
                      <a:r>
                        <a:rPr lang="en-US" dirty="0" smtClean="0"/>
                        <a:t>Math</a:t>
                      </a:r>
                      <a:endParaRPr lang="en-US" dirty="0"/>
                    </a:p>
                  </a:txBody>
                  <a:tcPr/>
                </a:tc>
                <a:tc>
                  <a:txBody>
                    <a:bodyPr/>
                    <a:lstStyle/>
                    <a:p>
                      <a:r>
                        <a:rPr lang="en-US" dirty="0" smtClean="0"/>
                        <a:t>1</a:t>
                      </a:r>
                      <a:endParaRPr lang="en-US" dirty="0"/>
                    </a:p>
                  </a:txBody>
                  <a:tcPr/>
                </a:tc>
              </a:tr>
              <a:tr h="370840">
                <a:tc>
                  <a:txBody>
                    <a:bodyPr/>
                    <a:lstStyle/>
                    <a:p>
                      <a:r>
                        <a:rPr lang="en-US" dirty="0" smtClean="0"/>
                        <a:t>Economics</a:t>
                      </a:r>
                      <a:endParaRPr lang="en-US" dirty="0"/>
                    </a:p>
                  </a:txBody>
                  <a:tcPr/>
                </a:tc>
                <a:tc>
                  <a:txBody>
                    <a:bodyPr/>
                    <a:lstStyle/>
                    <a:p>
                      <a:r>
                        <a:rPr lang="en-US" dirty="0" smtClean="0"/>
                        <a:t>1</a:t>
                      </a:r>
                      <a:endParaRPr lang="en-US" dirty="0"/>
                    </a:p>
                  </a:txBody>
                  <a:tcPr/>
                </a:tc>
                <a:tc>
                  <a:txBody>
                    <a:bodyPr/>
                    <a:lstStyle/>
                    <a:p>
                      <a:r>
                        <a:rPr lang="en-US" dirty="0" smtClean="0"/>
                        <a:t>Psych/CRJ</a:t>
                      </a:r>
                      <a:endParaRPr lang="en-US" dirty="0"/>
                    </a:p>
                  </a:txBody>
                  <a:tcPr/>
                </a:tc>
                <a:tc>
                  <a:txBody>
                    <a:bodyPr/>
                    <a:lstStyle/>
                    <a:p>
                      <a:r>
                        <a:rPr lang="en-US" dirty="0" smtClean="0"/>
                        <a:t>1</a:t>
                      </a:r>
                      <a:endParaRPr lang="en-US" dirty="0"/>
                    </a:p>
                  </a:txBody>
                  <a:tcPr/>
                </a:tc>
              </a:tr>
              <a:tr h="370840">
                <a:tc>
                  <a:txBody>
                    <a:bodyPr/>
                    <a:lstStyle/>
                    <a:p>
                      <a:r>
                        <a:rPr lang="en-US" dirty="0" smtClean="0"/>
                        <a:t>Journalism</a:t>
                      </a:r>
                      <a:endParaRPr lang="en-US" dirty="0"/>
                    </a:p>
                  </a:txBody>
                  <a:tcPr/>
                </a:tc>
                <a:tc>
                  <a:txBody>
                    <a:bodyPr/>
                    <a:lstStyle/>
                    <a:p>
                      <a:r>
                        <a:rPr lang="en-US" dirty="0" smtClean="0"/>
                        <a:t>1</a:t>
                      </a:r>
                      <a:endParaRPr lang="en-US" dirty="0"/>
                    </a:p>
                  </a:txBody>
                  <a:tcPr/>
                </a:tc>
                <a:tc>
                  <a:txBody>
                    <a:bodyPr/>
                    <a:lstStyle/>
                    <a:p>
                      <a:r>
                        <a:rPr lang="en-US" dirty="0" smtClean="0"/>
                        <a:t>Sociology</a:t>
                      </a:r>
                      <a:endParaRPr lang="en-US" dirty="0"/>
                    </a:p>
                  </a:txBody>
                  <a:tcPr/>
                </a:tc>
                <a:tc>
                  <a:txBody>
                    <a:bodyPr/>
                    <a:lstStyle/>
                    <a:p>
                      <a:r>
                        <a:rPr lang="en-US" dirty="0" smtClean="0"/>
                        <a:t>2</a:t>
                      </a:r>
                      <a:endParaRPr lang="en-US" dirty="0"/>
                    </a:p>
                  </a:txBody>
                  <a:tcPr/>
                </a:tc>
              </a:tr>
              <a:tr h="370840">
                <a:tc>
                  <a:txBody>
                    <a:bodyPr/>
                    <a:lstStyle/>
                    <a:p>
                      <a:r>
                        <a:rPr lang="en-US" dirty="0" smtClean="0"/>
                        <a:t>Sociology</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Spanish</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Football</a:t>
            </a:r>
          </a:p>
        </p:txBody>
      </p:sp>
      <p:graphicFrame>
        <p:nvGraphicFramePr>
          <p:cNvPr id="4" name="Table 3"/>
          <p:cNvGraphicFramePr>
            <a:graphicFrameLocks noGrp="1"/>
          </p:cNvGraphicFramePr>
          <p:nvPr>
            <p:extLst>
              <p:ext uri="{D42A27DB-BD31-4B8C-83A1-F6EECF244321}">
                <p14:modId xmlns:p14="http://schemas.microsoft.com/office/powerpoint/2010/main" val="43641336"/>
              </p:ext>
            </p:extLst>
          </p:nvPr>
        </p:nvGraphicFramePr>
        <p:xfrm>
          <a:off x="304800" y="1397000"/>
          <a:ext cx="8534400" cy="4820920"/>
        </p:xfrm>
        <a:graphic>
          <a:graphicData uri="http://schemas.openxmlformats.org/drawingml/2006/table">
            <a:tbl>
              <a:tblPr>
                <a:tableStyleId>{F5AB1C69-6EDB-4FF4-983F-18BD219EF322}</a:tableStyleId>
              </a:tblPr>
              <a:tblGrid>
                <a:gridCol w="2133600"/>
                <a:gridCol w="2133600"/>
                <a:gridCol w="2133600"/>
                <a:gridCol w="2133600"/>
              </a:tblGrid>
              <a:tr h="370840">
                <a:tc>
                  <a:txBody>
                    <a:bodyPr/>
                    <a:lstStyle/>
                    <a:p>
                      <a:r>
                        <a:rPr lang="en-US" dirty="0" smtClean="0"/>
                        <a:t>Accounting</a:t>
                      </a:r>
                      <a:endParaRPr lang="en-US" dirty="0"/>
                    </a:p>
                  </a:txBody>
                  <a:tcPr/>
                </a:tc>
                <a:tc>
                  <a:txBody>
                    <a:bodyPr/>
                    <a:lstStyle/>
                    <a:p>
                      <a:r>
                        <a:rPr lang="en-US" dirty="0" smtClean="0"/>
                        <a:t>3</a:t>
                      </a:r>
                      <a:endParaRPr lang="en-US" dirty="0"/>
                    </a:p>
                  </a:txBody>
                  <a:tcPr/>
                </a:tc>
                <a:tc>
                  <a:txBody>
                    <a:bodyPr/>
                    <a:lstStyle/>
                    <a:p>
                      <a:r>
                        <a:rPr lang="en-US" dirty="0" smtClean="0"/>
                        <a:t>Human Biology</a:t>
                      </a:r>
                      <a:endParaRPr lang="en-US" dirty="0"/>
                    </a:p>
                  </a:txBody>
                  <a:tcPr/>
                </a:tc>
                <a:tc>
                  <a:txBody>
                    <a:bodyPr/>
                    <a:lstStyle/>
                    <a:p>
                      <a:r>
                        <a:rPr lang="en-US" dirty="0" smtClean="0"/>
                        <a:t>4</a:t>
                      </a:r>
                      <a:endParaRPr lang="en-US" dirty="0"/>
                    </a:p>
                  </a:txBody>
                  <a:tcPr/>
                </a:tc>
              </a:tr>
              <a:tr h="370840">
                <a:tc>
                  <a:txBody>
                    <a:bodyPr/>
                    <a:lstStyle/>
                    <a:p>
                      <a:r>
                        <a:rPr lang="en-US" dirty="0" smtClean="0"/>
                        <a:t>Actuarial &amp; Math</a:t>
                      </a:r>
                      <a:endParaRPr lang="en-US" dirty="0"/>
                    </a:p>
                  </a:txBody>
                  <a:tcPr/>
                </a:tc>
                <a:tc>
                  <a:txBody>
                    <a:bodyPr/>
                    <a:lstStyle/>
                    <a:p>
                      <a:r>
                        <a:rPr lang="en-US" dirty="0" smtClean="0"/>
                        <a:t>2</a:t>
                      </a:r>
                      <a:endParaRPr lang="en-US" dirty="0"/>
                    </a:p>
                  </a:txBody>
                  <a:tcPr/>
                </a:tc>
                <a:tc>
                  <a:txBody>
                    <a:bodyPr/>
                    <a:lstStyle/>
                    <a:p>
                      <a:r>
                        <a:rPr lang="en-US" dirty="0" smtClean="0"/>
                        <a:t>Info Sciences</a:t>
                      </a:r>
                      <a:endParaRPr lang="en-US" dirty="0"/>
                    </a:p>
                  </a:txBody>
                  <a:tcPr/>
                </a:tc>
                <a:tc>
                  <a:txBody>
                    <a:bodyPr/>
                    <a:lstStyle/>
                    <a:p>
                      <a:r>
                        <a:rPr lang="en-US" dirty="0" smtClean="0"/>
                        <a:t>4</a:t>
                      </a:r>
                      <a:endParaRPr lang="en-US" dirty="0"/>
                    </a:p>
                  </a:txBody>
                  <a:tcPr/>
                </a:tc>
              </a:tr>
              <a:tr h="370840">
                <a:tc>
                  <a:txBody>
                    <a:bodyPr/>
                    <a:lstStyle/>
                    <a:p>
                      <a:r>
                        <a:rPr lang="en-US" dirty="0" smtClean="0"/>
                        <a:t>Art</a:t>
                      </a:r>
                      <a:endParaRPr lang="en-US" dirty="0"/>
                    </a:p>
                  </a:txBody>
                  <a:tcPr/>
                </a:tc>
                <a:tc>
                  <a:txBody>
                    <a:bodyPr/>
                    <a:lstStyle/>
                    <a:p>
                      <a:r>
                        <a:rPr lang="en-US" dirty="0" smtClean="0"/>
                        <a:t>1</a:t>
                      </a:r>
                      <a:endParaRPr lang="en-US" dirty="0"/>
                    </a:p>
                  </a:txBody>
                  <a:tcPr/>
                </a:tc>
                <a:tc>
                  <a:txBody>
                    <a:bodyPr/>
                    <a:lstStyle/>
                    <a:p>
                      <a:r>
                        <a:rPr lang="en-US" dirty="0" smtClean="0"/>
                        <a:t>Journalism</a:t>
                      </a:r>
                      <a:endParaRPr lang="en-US" dirty="0"/>
                    </a:p>
                  </a:txBody>
                  <a:tcPr/>
                </a:tc>
                <a:tc>
                  <a:txBody>
                    <a:bodyPr/>
                    <a:lstStyle/>
                    <a:p>
                      <a:r>
                        <a:rPr lang="en-US" dirty="0" smtClean="0"/>
                        <a:t>2</a:t>
                      </a:r>
                      <a:endParaRPr lang="en-US" dirty="0"/>
                    </a:p>
                  </a:txBody>
                  <a:tcPr/>
                </a:tc>
              </a:tr>
              <a:tr h="370840">
                <a:tc>
                  <a:txBody>
                    <a:bodyPr/>
                    <a:lstStyle/>
                    <a:p>
                      <a:r>
                        <a:rPr lang="en-US" dirty="0" smtClean="0"/>
                        <a:t>Biology</a:t>
                      </a:r>
                      <a:endParaRPr lang="en-US" dirty="0"/>
                    </a:p>
                  </a:txBody>
                  <a:tcPr/>
                </a:tc>
                <a:tc>
                  <a:txBody>
                    <a:bodyPr/>
                    <a:lstStyle/>
                    <a:p>
                      <a:r>
                        <a:rPr lang="en-US" dirty="0" smtClean="0"/>
                        <a:t>4</a:t>
                      </a:r>
                      <a:endParaRPr lang="en-US" dirty="0"/>
                    </a:p>
                  </a:txBody>
                  <a:tcPr/>
                </a:tc>
                <a:tc>
                  <a:txBody>
                    <a:bodyPr/>
                    <a:lstStyle/>
                    <a:p>
                      <a:r>
                        <a:rPr lang="en-US" dirty="0" err="1" smtClean="0"/>
                        <a:t>Journ</a:t>
                      </a:r>
                      <a:r>
                        <a:rPr lang="en-US" dirty="0" smtClean="0"/>
                        <a:t>/</a:t>
                      </a:r>
                      <a:r>
                        <a:rPr lang="en-US" dirty="0" err="1" smtClean="0"/>
                        <a:t>Poli</a:t>
                      </a:r>
                      <a:r>
                        <a:rPr lang="en-US" dirty="0" smtClean="0"/>
                        <a:t> </a:t>
                      </a:r>
                      <a:r>
                        <a:rPr lang="en-US" dirty="0" err="1" smtClean="0"/>
                        <a:t>Sci</a:t>
                      </a:r>
                      <a:r>
                        <a:rPr lang="en-US" dirty="0" smtClean="0"/>
                        <a:t>*</a:t>
                      </a:r>
                      <a:endParaRPr lang="en-US" dirty="0"/>
                    </a:p>
                  </a:txBody>
                  <a:tcPr/>
                </a:tc>
                <a:tc>
                  <a:txBody>
                    <a:bodyPr/>
                    <a:lstStyle/>
                    <a:p>
                      <a:r>
                        <a:rPr lang="en-US" dirty="0" smtClean="0"/>
                        <a:t>1</a:t>
                      </a:r>
                      <a:endParaRPr lang="en-US" dirty="0"/>
                    </a:p>
                  </a:txBody>
                  <a:tcPr/>
                </a:tc>
              </a:tr>
              <a:tr h="370840">
                <a:tc>
                  <a:txBody>
                    <a:bodyPr/>
                    <a:lstStyle/>
                    <a:p>
                      <a:r>
                        <a:rPr lang="en-US" dirty="0" smtClean="0"/>
                        <a:t>Business</a:t>
                      </a:r>
                      <a:endParaRPr lang="en-US" dirty="0"/>
                    </a:p>
                  </a:txBody>
                  <a:tcPr/>
                </a:tc>
                <a:tc>
                  <a:txBody>
                    <a:bodyPr/>
                    <a:lstStyle/>
                    <a:p>
                      <a:r>
                        <a:rPr lang="en-US" dirty="0" smtClean="0"/>
                        <a:t>15</a:t>
                      </a:r>
                      <a:endParaRPr lang="en-US" dirty="0"/>
                    </a:p>
                  </a:txBody>
                  <a:tcPr/>
                </a:tc>
                <a:tc>
                  <a:txBody>
                    <a:bodyPr/>
                    <a:lstStyle/>
                    <a:p>
                      <a:r>
                        <a:rPr lang="en-US" dirty="0" smtClean="0"/>
                        <a:t>Math</a:t>
                      </a:r>
                      <a:endParaRPr lang="en-US" dirty="0"/>
                    </a:p>
                  </a:txBody>
                  <a:tcPr/>
                </a:tc>
                <a:tc>
                  <a:txBody>
                    <a:bodyPr/>
                    <a:lstStyle/>
                    <a:p>
                      <a:r>
                        <a:rPr lang="en-US" dirty="0" smtClean="0"/>
                        <a:t>1</a:t>
                      </a:r>
                      <a:endParaRPr lang="en-US" dirty="0"/>
                    </a:p>
                  </a:txBody>
                  <a:tcPr/>
                </a:tc>
              </a:tr>
              <a:tr h="370840">
                <a:tc>
                  <a:txBody>
                    <a:bodyPr/>
                    <a:lstStyle/>
                    <a:p>
                      <a:r>
                        <a:rPr lang="en-US" dirty="0" smtClean="0"/>
                        <a:t>Communication</a:t>
                      </a:r>
                      <a:endParaRPr lang="en-US" dirty="0"/>
                    </a:p>
                  </a:txBody>
                  <a:tcPr/>
                </a:tc>
                <a:tc>
                  <a:txBody>
                    <a:bodyPr/>
                    <a:lstStyle/>
                    <a:p>
                      <a:r>
                        <a:rPr lang="en-US" dirty="0" smtClean="0"/>
                        <a:t>10</a:t>
                      </a:r>
                      <a:endParaRPr lang="en-US" dirty="0"/>
                    </a:p>
                  </a:txBody>
                  <a:tcPr/>
                </a:tc>
                <a:tc>
                  <a:txBody>
                    <a:bodyPr/>
                    <a:lstStyle/>
                    <a:p>
                      <a:r>
                        <a:rPr lang="en-US" dirty="0" err="1" smtClean="0"/>
                        <a:t>Poli</a:t>
                      </a:r>
                      <a:r>
                        <a:rPr lang="en-US" dirty="0" smtClean="0"/>
                        <a:t> </a:t>
                      </a:r>
                      <a:r>
                        <a:rPr lang="en-US" dirty="0" err="1" smtClean="0"/>
                        <a:t>Sci</a:t>
                      </a:r>
                      <a:endParaRPr lang="en-US" dirty="0"/>
                    </a:p>
                  </a:txBody>
                  <a:tcPr/>
                </a:tc>
                <a:tc>
                  <a:txBody>
                    <a:bodyPr/>
                    <a:lstStyle/>
                    <a:p>
                      <a:r>
                        <a:rPr lang="en-US" dirty="0" smtClean="0"/>
                        <a:t>1</a:t>
                      </a:r>
                      <a:endParaRPr lang="en-US" dirty="0"/>
                    </a:p>
                  </a:txBody>
                  <a:tcPr/>
                </a:tc>
              </a:tr>
              <a:tr h="370840">
                <a:tc>
                  <a:txBody>
                    <a:bodyPr/>
                    <a:lstStyle/>
                    <a:p>
                      <a:r>
                        <a:rPr lang="en-US" dirty="0" err="1" smtClean="0"/>
                        <a:t>Comm</a:t>
                      </a:r>
                      <a:r>
                        <a:rPr lang="en-US" dirty="0" smtClean="0"/>
                        <a:t>/Sociology*</a:t>
                      </a:r>
                      <a:endParaRPr lang="en-US" dirty="0"/>
                    </a:p>
                  </a:txBody>
                  <a:tcPr/>
                </a:tc>
                <a:tc>
                  <a:txBody>
                    <a:bodyPr/>
                    <a:lstStyle/>
                    <a:p>
                      <a:r>
                        <a:rPr lang="en-US" dirty="0" smtClean="0"/>
                        <a:t>1</a:t>
                      </a:r>
                      <a:endParaRPr lang="en-US" dirty="0"/>
                    </a:p>
                  </a:txBody>
                  <a:tcPr/>
                </a:tc>
                <a:tc>
                  <a:txBody>
                    <a:bodyPr/>
                    <a:lstStyle/>
                    <a:p>
                      <a:r>
                        <a:rPr lang="en-US" dirty="0" smtClean="0"/>
                        <a:t>Physics</a:t>
                      </a:r>
                      <a:endParaRPr lang="en-US" dirty="0"/>
                    </a:p>
                  </a:txBody>
                  <a:tcPr/>
                </a:tc>
                <a:tc>
                  <a:txBody>
                    <a:bodyPr/>
                    <a:lstStyle/>
                    <a:p>
                      <a:r>
                        <a:rPr lang="en-US" dirty="0" smtClean="0"/>
                        <a:t>2</a:t>
                      </a:r>
                      <a:endParaRPr lang="en-US" dirty="0"/>
                    </a:p>
                  </a:txBody>
                  <a:tcPr/>
                </a:tc>
              </a:tr>
              <a:tr h="370840">
                <a:tc>
                  <a:txBody>
                    <a:bodyPr/>
                    <a:lstStyle/>
                    <a:p>
                      <a:r>
                        <a:rPr lang="en-US" dirty="0" smtClean="0"/>
                        <a:t>Computer Science</a:t>
                      </a:r>
                      <a:endParaRPr lang="en-US" dirty="0"/>
                    </a:p>
                  </a:txBody>
                  <a:tcPr/>
                </a:tc>
                <a:tc>
                  <a:txBody>
                    <a:bodyPr/>
                    <a:lstStyle/>
                    <a:p>
                      <a:r>
                        <a:rPr lang="en-US" dirty="0" smtClean="0"/>
                        <a:t>2</a:t>
                      </a:r>
                      <a:endParaRPr lang="en-US" dirty="0"/>
                    </a:p>
                  </a:txBody>
                  <a:tcPr/>
                </a:tc>
                <a:tc>
                  <a:txBody>
                    <a:bodyPr/>
                    <a:lstStyle/>
                    <a:p>
                      <a:r>
                        <a:rPr lang="en-US" dirty="0" smtClean="0"/>
                        <a:t>Social Welfare</a:t>
                      </a:r>
                      <a:endParaRPr lang="en-US" dirty="0"/>
                    </a:p>
                  </a:txBody>
                  <a:tcPr/>
                </a:tc>
                <a:tc>
                  <a:txBody>
                    <a:bodyPr/>
                    <a:lstStyle/>
                    <a:p>
                      <a:r>
                        <a:rPr lang="en-US" dirty="0" smtClean="0"/>
                        <a:t>1</a:t>
                      </a:r>
                      <a:endParaRPr lang="en-US" dirty="0"/>
                    </a:p>
                  </a:txBody>
                  <a:tcPr/>
                </a:tc>
              </a:tr>
              <a:tr h="370840">
                <a:tc>
                  <a:txBody>
                    <a:bodyPr/>
                    <a:lstStyle/>
                    <a:p>
                      <a:r>
                        <a:rPr lang="en-US" dirty="0" smtClean="0"/>
                        <a:t>Criminal Justice</a:t>
                      </a:r>
                      <a:endParaRPr lang="en-US" dirty="0"/>
                    </a:p>
                  </a:txBody>
                  <a:tcPr/>
                </a:tc>
                <a:tc>
                  <a:txBody>
                    <a:bodyPr/>
                    <a:lstStyle/>
                    <a:p>
                      <a:r>
                        <a:rPr lang="en-US" dirty="0" smtClean="0"/>
                        <a:t>10</a:t>
                      </a:r>
                      <a:endParaRPr lang="en-US" dirty="0"/>
                    </a:p>
                  </a:txBody>
                  <a:tcPr/>
                </a:tc>
                <a:tc>
                  <a:txBody>
                    <a:bodyPr/>
                    <a:lstStyle/>
                    <a:p>
                      <a:r>
                        <a:rPr lang="en-US" dirty="0" smtClean="0"/>
                        <a:t>Sociology</a:t>
                      </a:r>
                      <a:endParaRPr lang="en-US" dirty="0"/>
                    </a:p>
                  </a:txBody>
                  <a:tcPr/>
                </a:tc>
                <a:tc>
                  <a:txBody>
                    <a:bodyPr/>
                    <a:lstStyle/>
                    <a:p>
                      <a:r>
                        <a:rPr lang="en-US" dirty="0" smtClean="0"/>
                        <a:t>16</a:t>
                      </a:r>
                      <a:endParaRPr lang="en-US" dirty="0"/>
                    </a:p>
                  </a:txBody>
                  <a:tcPr/>
                </a:tc>
              </a:tr>
              <a:tr h="370840">
                <a:tc>
                  <a:txBody>
                    <a:bodyPr/>
                    <a:lstStyle/>
                    <a:p>
                      <a:r>
                        <a:rPr lang="en-US" dirty="0" smtClean="0"/>
                        <a:t>CRJ/History*</a:t>
                      </a:r>
                      <a:endParaRPr lang="en-US" dirty="0"/>
                    </a:p>
                  </a:txBody>
                  <a:tcPr/>
                </a:tc>
                <a:tc>
                  <a:txBody>
                    <a:bodyPr/>
                    <a:lstStyle/>
                    <a:p>
                      <a:r>
                        <a:rPr lang="en-US" dirty="0" smtClean="0"/>
                        <a:t>1</a:t>
                      </a:r>
                      <a:endParaRPr lang="en-US" dirty="0"/>
                    </a:p>
                  </a:txBody>
                  <a:tcPr/>
                </a:tc>
                <a:tc>
                  <a:txBody>
                    <a:bodyPr/>
                    <a:lstStyle/>
                    <a:p>
                      <a:r>
                        <a:rPr lang="en-US" dirty="0" smtClean="0"/>
                        <a:t>Open/Undecided</a:t>
                      </a:r>
                      <a:endParaRPr lang="en-US" dirty="0"/>
                    </a:p>
                  </a:txBody>
                  <a:tcPr/>
                </a:tc>
                <a:tc>
                  <a:txBody>
                    <a:bodyPr/>
                    <a:lstStyle/>
                    <a:p>
                      <a:r>
                        <a:rPr lang="en-US" dirty="0" smtClean="0"/>
                        <a:t>12</a:t>
                      </a:r>
                      <a:endParaRPr lang="en-US" dirty="0"/>
                    </a:p>
                  </a:txBody>
                  <a:tcPr/>
                </a:tc>
              </a:tr>
              <a:tr h="370840">
                <a:tc>
                  <a:txBody>
                    <a:bodyPr/>
                    <a:lstStyle/>
                    <a:p>
                      <a:r>
                        <a:rPr lang="en-US" dirty="0" smtClean="0"/>
                        <a:t>Economics</a:t>
                      </a:r>
                      <a:endParaRPr lang="en-US" dirty="0"/>
                    </a:p>
                  </a:txBody>
                  <a:tcPr/>
                </a:tc>
                <a:tc>
                  <a:txBody>
                    <a:bodyPr/>
                    <a:lstStyle/>
                    <a:p>
                      <a:r>
                        <a:rPr lang="en-US" dirty="0" smtClean="0"/>
                        <a:t>4</a:t>
                      </a:r>
                      <a:endParaRPr lang="en-US" dirty="0"/>
                    </a:p>
                  </a:txBody>
                  <a:tcPr/>
                </a:tc>
                <a:tc>
                  <a:txBody>
                    <a:bodyPr/>
                    <a:lstStyle/>
                    <a:p>
                      <a:r>
                        <a:rPr lang="en-US" dirty="0" smtClean="0"/>
                        <a:t>Graduate</a:t>
                      </a:r>
                      <a:r>
                        <a:rPr lang="en-US" baseline="0" dirty="0" smtClean="0"/>
                        <a:t> School</a:t>
                      </a:r>
                      <a:endParaRPr lang="en-US" dirty="0"/>
                    </a:p>
                  </a:txBody>
                  <a:tcPr/>
                </a:tc>
                <a:tc>
                  <a:txBody>
                    <a:bodyPr/>
                    <a:lstStyle/>
                    <a:p>
                      <a:r>
                        <a:rPr lang="en-US" dirty="0" smtClean="0"/>
                        <a:t>3</a:t>
                      </a:r>
                      <a:endParaRPr lang="en-US" dirty="0"/>
                    </a:p>
                  </a:txBody>
                  <a:tcPr/>
                </a:tc>
              </a:tr>
              <a:tr h="370840">
                <a:tc>
                  <a:txBody>
                    <a:bodyPr/>
                    <a:lstStyle/>
                    <a:p>
                      <a:r>
                        <a:rPr lang="en-US" dirty="0" smtClean="0"/>
                        <a:t>English</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History</a:t>
                      </a:r>
                      <a:endParaRPr lang="en-US" dirty="0"/>
                    </a:p>
                  </a:txBody>
                  <a:tcPr/>
                </a:tc>
                <a:tc>
                  <a:txBody>
                    <a:bodyPr/>
                    <a:lstStyle/>
                    <a:p>
                      <a:r>
                        <a:rPr lang="en-US" dirty="0" smtClean="0"/>
                        <a:t>7</a:t>
                      </a:r>
                      <a:endParaRPr lang="en-US" dirty="0"/>
                    </a:p>
                  </a:txBody>
                  <a:tcPr/>
                </a:tc>
                <a:tc>
                  <a:txBody>
                    <a:bodyPr/>
                    <a:lstStyle/>
                    <a:p>
                      <a:r>
                        <a:rPr lang="en-US" dirty="0" smtClean="0"/>
                        <a:t>*Double Major</a:t>
                      </a:r>
                      <a:endParaRPr lang="en-US" dirty="0"/>
                    </a:p>
                  </a:txBody>
                  <a:tcPr/>
                </a:tc>
                <a:tc>
                  <a:txBody>
                    <a:bodyPr/>
                    <a:lstStyle/>
                    <a:p>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56481" y="228985"/>
            <a:ext cx="8226720" cy="1234209"/>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dirty="0">
                <a:solidFill>
                  <a:srgbClr val="280099"/>
                </a:solidFill>
              </a:rPr>
              <a:t>Spring 11 SA GPA: </a:t>
            </a:r>
            <a:br>
              <a:rPr lang="en-US" sz="4000" dirty="0">
                <a:solidFill>
                  <a:srgbClr val="280099"/>
                </a:solidFill>
              </a:rPr>
            </a:br>
            <a:r>
              <a:rPr lang="en-US" sz="2400" dirty="0">
                <a:solidFill>
                  <a:srgbClr val="280099"/>
                </a:solidFill>
              </a:rPr>
              <a:t>52% Semester GPA above 3.0; 47% Cum GPA above 3.0 </a:t>
            </a:r>
            <a:br>
              <a:rPr lang="en-US" sz="2400" dirty="0">
                <a:solidFill>
                  <a:srgbClr val="280099"/>
                </a:solidFill>
              </a:rPr>
            </a:br>
            <a:r>
              <a:rPr lang="en-US" sz="2400" dirty="0">
                <a:solidFill>
                  <a:srgbClr val="280099"/>
                </a:solidFill>
              </a:rPr>
              <a:t>UA Average GPA: 2.92</a:t>
            </a:r>
          </a:p>
        </p:txBody>
      </p:sp>
      <p:graphicFrame>
        <p:nvGraphicFramePr>
          <p:cNvPr id="2" name="Table 1"/>
          <p:cNvGraphicFramePr>
            <a:graphicFrameLocks noGrp="1"/>
          </p:cNvGraphicFramePr>
          <p:nvPr>
            <p:extLst>
              <p:ext uri="{D42A27DB-BD31-4B8C-83A1-F6EECF244321}">
                <p14:modId xmlns:p14="http://schemas.microsoft.com/office/powerpoint/2010/main" val="2861320749"/>
              </p:ext>
            </p:extLst>
          </p:nvPr>
        </p:nvGraphicFramePr>
        <p:xfrm>
          <a:off x="226441" y="1600200"/>
          <a:ext cx="8686800" cy="4754880"/>
        </p:xfrm>
        <a:graphic>
          <a:graphicData uri="http://schemas.openxmlformats.org/drawingml/2006/table">
            <a:tbl>
              <a:tblPr firstRow="1">
                <a:tableStyleId>{5C22544A-7EE6-4342-B048-85BDC9FD1C3A}</a:tableStyleId>
              </a:tblPr>
              <a:tblGrid>
                <a:gridCol w="1830959"/>
                <a:gridCol w="1219200"/>
                <a:gridCol w="1066800"/>
                <a:gridCol w="2438400"/>
                <a:gridCol w="1066800"/>
                <a:gridCol w="1064641"/>
              </a:tblGrid>
              <a:tr h="349348">
                <a:tc>
                  <a:txBody>
                    <a:bodyPr/>
                    <a:lstStyle/>
                    <a:p>
                      <a:r>
                        <a:rPr lang="en-US" dirty="0" smtClean="0"/>
                        <a:t>Male Teams</a:t>
                      </a:r>
                      <a:endParaRPr lang="en-US" dirty="0"/>
                    </a:p>
                  </a:txBody>
                  <a:tcPr/>
                </a:tc>
                <a:tc>
                  <a:txBody>
                    <a:bodyPr/>
                    <a:lstStyle/>
                    <a:p>
                      <a:r>
                        <a:rPr lang="en-US" dirty="0" smtClean="0"/>
                        <a:t>Current</a:t>
                      </a:r>
                      <a:endParaRPr lang="en-US" dirty="0"/>
                    </a:p>
                  </a:txBody>
                  <a:tcPr/>
                </a:tc>
                <a:tc>
                  <a:txBody>
                    <a:bodyPr/>
                    <a:lstStyle/>
                    <a:p>
                      <a:r>
                        <a:rPr lang="en-US" dirty="0" smtClean="0"/>
                        <a:t>Cum</a:t>
                      </a:r>
                      <a:endParaRPr lang="en-US" dirty="0"/>
                    </a:p>
                  </a:txBody>
                  <a:tcPr/>
                </a:tc>
                <a:tc>
                  <a:txBody>
                    <a:bodyPr/>
                    <a:lstStyle/>
                    <a:p>
                      <a:r>
                        <a:rPr lang="en-US" dirty="0" smtClean="0"/>
                        <a:t>Women’s Teams</a:t>
                      </a:r>
                      <a:endParaRPr lang="en-US" dirty="0"/>
                    </a:p>
                  </a:txBody>
                  <a:tcPr/>
                </a:tc>
                <a:tc>
                  <a:txBody>
                    <a:bodyPr/>
                    <a:lstStyle/>
                    <a:p>
                      <a:r>
                        <a:rPr lang="en-US" dirty="0" smtClean="0"/>
                        <a:t>Current</a:t>
                      </a:r>
                      <a:endParaRPr lang="en-US" dirty="0"/>
                    </a:p>
                  </a:txBody>
                  <a:tcPr/>
                </a:tc>
                <a:tc>
                  <a:txBody>
                    <a:bodyPr/>
                    <a:lstStyle/>
                    <a:p>
                      <a:r>
                        <a:rPr lang="en-US" dirty="0" smtClean="0"/>
                        <a:t>Cum</a:t>
                      </a:r>
                      <a:endParaRPr lang="en-US" dirty="0"/>
                    </a:p>
                  </a:txBody>
                  <a:tcPr/>
                </a:tc>
              </a:tr>
              <a:tr h="349348">
                <a:tc>
                  <a:txBody>
                    <a:bodyPr/>
                    <a:lstStyle/>
                    <a:p>
                      <a:r>
                        <a:rPr lang="en-US" dirty="0" smtClean="0"/>
                        <a:t>Cross Country</a:t>
                      </a:r>
                      <a:endParaRPr lang="en-US" dirty="0"/>
                    </a:p>
                  </a:txBody>
                  <a:tcPr/>
                </a:tc>
                <a:tc>
                  <a:txBody>
                    <a:bodyPr/>
                    <a:lstStyle/>
                    <a:p>
                      <a:r>
                        <a:rPr lang="en-US" dirty="0" smtClean="0"/>
                        <a:t>3.080</a:t>
                      </a:r>
                      <a:endParaRPr lang="en-US" dirty="0"/>
                    </a:p>
                  </a:txBody>
                  <a:tcPr/>
                </a:tc>
                <a:tc>
                  <a:txBody>
                    <a:bodyPr/>
                    <a:lstStyle/>
                    <a:p>
                      <a:r>
                        <a:rPr lang="en-US" dirty="0" smtClean="0"/>
                        <a:t>3.150</a:t>
                      </a:r>
                      <a:endParaRPr lang="en-US" dirty="0"/>
                    </a:p>
                  </a:txBody>
                  <a:tcPr/>
                </a:tc>
                <a:tc>
                  <a:txBody>
                    <a:bodyPr/>
                    <a:lstStyle/>
                    <a:p>
                      <a:r>
                        <a:rPr lang="en-US" dirty="0" smtClean="0"/>
                        <a:t>Cross Country</a:t>
                      </a:r>
                      <a:endParaRPr lang="en-US" dirty="0"/>
                    </a:p>
                  </a:txBody>
                  <a:tcPr/>
                </a:tc>
                <a:tc>
                  <a:txBody>
                    <a:bodyPr/>
                    <a:lstStyle/>
                    <a:p>
                      <a:r>
                        <a:rPr lang="en-US" dirty="0" smtClean="0"/>
                        <a:t>3.270</a:t>
                      </a:r>
                      <a:endParaRPr lang="en-US" dirty="0"/>
                    </a:p>
                  </a:txBody>
                  <a:tcPr/>
                </a:tc>
                <a:tc>
                  <a:txBody>
                    <a:bodyPr/>
                    <a:lstStyle/>
                    <a:p>
                      <a:r>
                        <a:rPr lang="en-US" dirty="0" smtClean="0"/>
                        <a:t>3.330</a:t>
                      </a:r>
                      <a:endParaRPr lang="en-US" dirty="0"/>
                    </a:p>
                  </a:txBody>
                  <a:tcPr/>
                </a:tc>
              </a:tr>
              <a:tr h="349348">
                <a:tc>
                  <a:txBody>
                    <a:bodyPr/>
                    <a:lstStyle/>
                    <a:p>
                      <a:r>
                        <a:rPr lang="en-US" dirty="0" smtClean="0"/>
                        <a:t>Football</a:t>
                      </a:r>
                      <a:endParaRPr lang="en-US" dirty="0"/>
                    </a:p>
                  </a:txBody>
                  <a:tcPr/>
                </a:tc>
                <a:tc>
                  <a:txBody>
                    <a:bodyPr/>
                    <a:lstStyle/>
                    <a:p>
                      <a:r>
                        <a:rPr lang="en-US" dirty="0" smtClean="0"/>
                        <a:t>2.740</a:t>
                      </a:r>
                      <a:endParaRPr lang="en-US" dirty="0"/>
                    </a:p>
                  </a:txBody>
                  <a:tcPr/>
                </a:tc>
                <a:tc>
                  <a:txBody>
                    <a:bodyPr/>
                    <a:lstStyle/>
                    <a:p>
                      <a:r>
                        <a:rPr lang="en-US" dirty="0" smtClean="0"/>
                        <a:t>2.680</a:t>
                      </a:r>
                      <a:endParaRPr lang="en-US" dirty="0"/>
                    </a:p>
                  </a:txBody>
                  <a:tcPr/>
                </a:tc>
                <a:tc>
                  <a:txBody>
                    <a:bodyPr/>
                    <a:lstStyle/>
                    <a:p>
                      <a:r>
                        <a:rPr lang="en-US" dirty="0" smtClean="0"/>
                        <a:t>Field</a:t>
                      </a:r>
                      <a:r>
                        <a:rPr lang="en-US" baseline="0" dirty="0" smtClean="0"/>
                        <a:t> Hockey</a:t>
                      </a:r>
                      <a:endParaRPr lang="en-US" dirty="0"/>
                    </a:p>
                  </a:txBody>
                  <a:tcPr/>
                </a:tc>
                <a:tc>
                  <a:txBody>
                    <a:bodyPr/>
                    <a:lstStyle/>
                    <a:p>
                      <a:r>
                        <a:rPr lang="en-US" dirty="0" smtClean="0"/>
                        <a:t>3.210</a:t>
                      </a:r>
                      <a:endParaRPr lang="en-US" dirty="0"/>
                    </a:p>
                  </a:txBody>
                  <a:tcPr/>
                </a:tc>
                <a:tc>
                  <a:txBody>
                    <a:bodyPr/>
                    <a:lstStyle/>
                    <a:p>
                      <a:r>
                        <a:rPr lang="en-US" dirty="0" smtClean="0"/>
                        <a:t>3.100</a:t>
                      </a:r>
                      <a:endParaRPr lang="en-US" dirty="0"/>
                    </a:p>
                  </a:txBody>
                  <a:tcPr/>
                </a:tc>
              </a:tr>
              <a:tr h="349348">
                <a:tc>
                  <a:txBody>
                    <a:bodyPr/>
                    <a:lstStyle/>
                    <a:p>
                      <a:r>
                        <a:rPr lang="en-US" dirty="0" smtClean="0"/>
                        <a:t>Soccer</a:t>
                      </a:r>
                      <a:endParaRPr lang="en-US" dirty="0"/>
                    </a:p>
                  </a:txBody>
                  <a:tcPr/>
                </a:tc>
                <a:tc>
                  <a:txBody>
                    <a:bodyPr/>
                    <a:lstStyle/>
                    <a:p>
                      <a:r>
                        <a:rPr lang="en-US" dirty="0" smtClean="0"/>
                        <a:t>3.180</a:t>
                      </a:r>
                      <a:endParaRPr lang="en-US" dirty="0"/>
                    </a:p>
                  </a:txBody>
                  <a:tcPr/>
                </a:tc>
                <a:tc>
                  <a:txBody>
                    <a:bodyPr/>
                    <a:lstStyle/>
                    <a:p>
                      <a:r>
                        <a:rPr lang="en-US" dirty="0" smtClean="0"/>
                        <a:t>3.250</a:t>
                      </a:r>
                      <a:endParaRPr lang="en-US" dirty="0"/>
                    </a:p>
                  </a:txBody>
                  <a:tcPr/>
                </a:tc>
                <a:tc>
                  <a:txBody>
                    <a:bodyPr/>
                    <a:lstStyle/>
                    <a:p>
                      <a:r>
                        <a:rPr lang="en-US" dirty="0" smtClean="0"/>
                        <a:t>Golf</a:t>
                      </a:r>
                      <a:endParaRPr lang="en-US" dirty="0"/>
                    </a:p>
                  </a:txBody>
                  <a:tcPr/>
                </a:tc>
                <a:tc>
                  <a:txBody>
                    <a:bodyPr/>
                    <a:lstStyle/>
                    <a:p>
                      <a:r>
                        <a:rPr lang="en-US" dirty="0" smtClean="0"/>
                        <a:t>3.010</a:t>
                      </a:r>
                      <a:endParaRPr lang="en-US" dirty="0"/>
                    </a:p>
                  </a:txBody>
                  <a:tcPr/>
                </a:tc>
                <a:tc>
                  <a:txBody>
                    <a:bodyPr/>
                    <a:lstStyle/>
                    <a:p>
                      <a:r>
                        <a:rPr lang="en-US" dirty="0" smtClean="0"/>
                        <a:t>3.320</a:t>
                      </a:r>
                      <a:endParaRPr lang="en-US" dirty="0"/>
                    </a:p>
                  </a:txBody>
                  <a:tcPr/>
                </a:tc>
              </a:tr>
              <a:tr h="349348">
                <a:tc>
                  <a:txBody>
                    <a:bodyPr/>
                    <a:lstStyle/>
                    <a:p>
                      <a:r>
                        <a:rPr lang="en-US" dirty="0" smtClean="0"/>
                        <a:t>Basketball</a:t>
                      </a:r>
                      <a:endParaRPr lang="en-US" dirty="0"/>
                    </a:p>
                  </a:txBody>
                  <a:tcPr/>
                </a:tc>
                <a:tc>
                  <a:txBody>
                    <a:bodyPr/>
                    <a:lstStyle/>
                    <a:p>
                      <a:r>
                        <a:rPr lang="en-US" dirty="0" smtClean="0"/>
                        <a:t>2.730</a:t>
                      </a:r>
                      <a:endParaRPr lang="en-US" dirty="0"/>
                    </a:p>
                  </a:txBody>
                  <a:tcPr/>
                </a:tc>
                <a:tc>
                  <a:txBody>
                    <a:bodyPr/>
                    <a:lstStyle/>
                    <a:p>
                      <a:r>
                        <a:rPr lang="en-US" dirty="0" smtClean="0"/>
                        <a:t>2.920</a:t>
                      </a:r>
                      <a:endParaRPr lang="en-US" dirty="0"/>
                    </a:p>
                  </a:txBody>
                  <a:tcPr/>
                </a:tc>
                <a:tc>
                  <a:txBody>
                    <a:bodyPr/>
                    <a:lstStyle/>
                    <a:p>
                      <a:r>
                        <a:rPr lang="en-US" dirty="0" smtClean="0"/>
                        <a:t>Soccer</a:t>
                      </a:r>
                      <a:endParaRPr lang="en-US" dirty="0"/>
                    </a:p>
                  </a:txBody>
                  <a:tcPr/>
                </a:tc>
                <a:tc>
                  <a:txBody>
                    <a:bodyPr/>
                    <a:lstStyle/>
                    <a:p>
                      <a:r>
                        <a:rPr lang="en-US" dirty="0" smtClean="0"/>
                        <a:t>3.080</a:t>
                      </a:r>
                      <a:endParaRPr lang="en-US" dirty="0"/>
                    </a:p>
                  </a:txBody>
                  <a:tcPr/>
                </a:tc>
                <a:tc>
                  <a:txBody>
                    <a:bodyPr/>
                    <a:lstStyle/>
                    <a:p>
                      <a:r>
                        <a:rPr lang="en-US" dirty="0" smtClean="0"/>
                        <a:t>3.160</a:t>
                      </a:r>
                      <a:endParaRPr lang="en-US" dirty="0"/>
                    </a:p>
                  </a:txBody>
                  <a:tcPr/>
                </a:tc>
              </a:tr>
              <a:tr h="349348">
                <a:tc>
                  <a:txBody>
                    <a:bodyPr/>
                    <a:lstStyle/>
                    <a:p>
                      <a:r>
                        <a:rPr lang="en-US" dirty="0" smtClean="0"/>
                        <a:t>Indoor Track</a:t>
                      </a:r>
                      <a:endParaRPr lang="en-US" dirty="0"/>
                    </a:p>
                  </a:txBody>
                  <a:tcPr/>
                </a:tc>
                <a:tc>
                  <a:txBody>
                    <a:bodyPr/>
                    <a:lstStyle/>
                    <a:p>
                      <a:r>
                        <a:rPr lang="en-US" dirty="0" smtClean="0"/>
                        <a:t>2.910</a:t>
                      </a:r>
                      <a:endParaRPr lang="en-US" dirty="0"/>
                    </a:p>
                  </a:txBody>
                  <a:tcPr/>
                </a:tc>
                <a:tc>
                  <a:txBody>
                    <a:bodyPr/>
                    <a:lstStyle/>
                    <a:p>
                      <a:r>
                        <a:rPr lang="en-US" dirty="0" smtClean="0"/>
                        <a:t>2.900</a:t>
                      </a:r>
                      <a:endParaRPr lang="en-US" dirty="0"/>
                    </a:p>
                  </a:txBody>
                  <a:tcPr/>
                </a:tc>
                <a:tc>
                  <a:txBody>
                    <a:bodyPr/>
                    <a:lstStyle/>
                    <a:p>
                      <a:r>
                        <a:rPr lang="en-US" dirty="0" smtClean="0"/>
                        <a:t>Tennis</a:t>
                      </a:r>
                      <a:endParaRPr lang="en-US" dirty="0"/>
                    </a:p>
                  </a:txBody>
                  <a:tcPr/>
                </a:tc>
                <a:tc>
                  <a:txBody>
                    <a:bodyPr/>
                    <a:lstStyle/>
                    <a:p>
                      <a:r>
                        <a:rPr lang="en-US" dirty="0" smtClean="0"/>
                        <a:t>3.350</a:t>
                      </a:r>
                      <a:endParaRPr lang="en-US" dirty="0"/>
                    </a:p>
                  </a:txBody>
                  <a:tcPr/>
                </a:tc>
                <a:tc>
                  <a:txBody>
                    <a:bodyPr/>
                    <a:lstStyle/>
                    <a:p>
                      <a:r>
                        <a:rPr lang="en-US" dirty="0" smtClean="0"/>
                        <a:t>3.310</a:t>
                      </a:r>
                      <a:endParaRPr lang="en-US" dirty="0"/>
                    </a:p>
                  </a:txBody>
                  <a:tcPr/>
                </a:tc>
              </a:tr>
              <a:tr h="349348">
                <a:tc>
                  <a:txBody>
                    <a:bodyPr/>
                    <a:lstStyle/>
                    <a:p>
                      <a:r>
                        <a:rPr lang="en-US" dirty="0" smtClean="0"/>
                        <a:t>Outdoor Track</a:t>
                      </a:r>
                      <a:endParaRPr lang="en-US" dirty="0"/>
                    </a:p>
                  </a:txBody>
                  <a:tcPr/>
                </a:tc>
                <a:tc>
                  <a:txBody>
                    <a:bodyPr/>
                    <a:lstStyle/>
                    <a:p>
                      <a:r>
                        <a:rPr lang="en-US" dirty="0" smtClean="0"/>
                        <a:t>2.930</a:t>
                      </a:r>
                      <a:endParaRPr lang="en-US" dirty="0"/>
                    </a:p>
                  </a:txBody>
                  <a:tcPr/>
                </a:tc>
                <a:tc>
                  <a:txBody>
                    <a:bodyPr/>
                    <a:lstStyle/>
                    <a:p>
                      <a:r>
                        <a:rPr lang="en-US" dirty="0" smtClean="0"/>
                        <a:t>2.955</a:t>
                      </a:r>
                      <a:endParaRPr lang="en-US" dirty="0"/>
                    </a:p>
                  </a:txBody>
                  <a:tcPr/>
                </a:tc>
                <a:tc>
                  <a:txBody>
                    <a:bodyPr/>
                    <a:lstStyle/>
                    <a:p>
                      <a:r>
                        <a:rPr lang="en-US" dirty="0" smtClean="0"/>
                        <a:t>Volleyball</a:t>
                      </a:r>
                      <a:endParaRPr lang="en-US" dirty="0"/>
                    </a:p>
                  </a:txBody>
                  <a:tcPr/>
                </a:tc>
                <a:tc>
                  <a:txBody>
                    <a:bodyPr/>
                    <a:lstStyle/>
                    <a:p>
                      <a:r>
                        <a:rPr lang="en-US" dirty="0" smtClean="0"/>
                        <a:t>3.120</a:t>
                      </a:r>
                      <a:endParaRPr lang="en-US" dirty="0"/>
                    </a:p>
                  </a:txBody>
                  <a:tcPr/>
                </a:tc>
                <a:tc>
                  <a:txBody>
                    <a:bodyPr/>
                    <a:lstStyle/>
                    <a:p>
                      <a:r>
                        <a:rPr lang="en-US" dirty="0" smtClean="0"/>
                        <a:t>3.020</a:t>
                      </a:r>
                      <a:endParaRPr lang="en-US" dirty="0"/>
                    </a:p>
                  </a:txBody>
                  <a:tcPr/>
                </a:tc>
              </a:tr>
              <a:tr h="349348">
                <a:tc>
                  <a:txBody>
                    <a:bodyPr/>
                    <a:lstStyle/>
                    <a:p>
                      <a:r>
                        <a:rPr lang="en-US" dirty="0" smtClean="0"/>
                        <a:t>Baseball</a:t>
                      </a:r>
                      <a:endParaRPr lang="en-US" dirty="0"/>
                    </a:p>
                  </a:txBody>
                  <a:tcPr/>
                </a:tc>
                <a:tc>
                  <a:txBody>
                    <a:bodyPr/>
                    <a:lstStyle/>
                    <a:p>
                      <a:r>
                        <a:rPr lang="en-US" dirty="0" smtClean="0"/>
                        <a:t>2.610</a:t>
                      </a:r>
                      <a:endParaRPr lang="en-US" dirty="0"/>
                    </a:p>
                  </a:txBody>
                  <a:tcPr/>
                </a:tc>
                <a:tc>
                  <a:txBody>
                    <a:bodyPr/>
                    <a:lstStyle/>
                    <a:p>
                      <a:r>
                        <a:rPr lang="en-US" dirty="0" smtClean="0"/>
                        <a:t>2.780</a:t>
                      </a:r>
                      <a:endParaRPr lang="en-US" dirty="0"/>
                    </a:p>
                  </a:txBody>
                  <a:tcPr/>
                </a:tc>
                <a:tc>
                  <a:txBody>
                    <a:bodyPr/>
                    <a:lstStyle/>
                    <a:p>
                      <a:r>
                        <a:rPr lang="en-US" dirty="0" smtClean="0"/>
                        <a:t>Basketball</a:t>
                      </a:r>
                      <a:endParaRPr lang="en-US" dirty="0"/>
                    </a:p>
                  </a:txBody>
                  <a:tcPr/>
                </a:tc>
                <a:tc>
                  <a:txBody>
                    <a:bodyPr/>
                    <a:lstStyle/>
                    <a:p>
                      <a:r>
                        <a:rPr lang="en-US" dirty="0" smtClean="0"/>
                        <a:t>3.110</a:t>
                      </a:r>
                      <a:endParaRPr lang="en-US" dirty="0"/>
                    </a:p>
                  </a:txBody>
                  <a:tcPr/>
                </a:tc>
                <a:tc>
                  <a:txBody>
                    <a:bodyPr/>
                    <a:lstStyle/>
                    <a:p>
                      <a:r>
                        <a:rPr lang="en-US" dirty="0" smtClean="0"/>
                        <a:t>2.990</a:t>
                      </a:r>
                      <a:endParaRPr lang="en-US" dirty="0"/>
                    </a:p>
                  </a:txBody>
                  <a:tcPr/>
                </a:tc>
              </a:tr>
              <a:tr h="349348">
                <a:tc>
                  <a:txBody>
                    <a:bodyPr/>
                    <a:lstStyle/>
                    <a:p>
                      <a:r>
                        <a:rPr lang="en-US" dirty="0" smtClean="0"/>
                        <a:t>Lacrosse</a:t>
                      </a:r>
                      <a:endParaRPr lang="en-US" dirty="0"/>
                    </a:p>
                  </a:txBody>
                  <a:tcPr/>
                </a:tc>
                <a:tc>
                  <a:txBody>
                    <a:bodyPr/>
                    <a:lstStyle/>
                    <a:p>
                      <a:r>
                        <a:rPr lang="en-US" dirty="0" smtClean="0"/>
                        <a:t>2.830</a:t>
                      </a:r>
                      <a:endParaRPr lang="en-US" dirty="0"/>
                    </a:p>
                  </a:txBody>
                  <a:tcPr/>
                </a:tc>
                <a:tc>
                  <a:txBody>
                    <a:bodyPr/>
                    <a:lstStyle/>
                    <a:p>
                      <a:r>
                        <a:rPr lang="en-US" dirty="0" smtClean="0"/>
                        <a:t>2.840</a:t>
                      </a:r>
                      <a:endParaRPr lang="en-US" dirty="0"/>
                    </a:p>
                  </a:txBody>
                  <a:tcPr/>
                </a:tc>
                <a:tc>
                  <a:txBody>
                    <a:bodyPr/>
                    <a:lstStyle/>
                    <a:p>
                      <a:r>
                        <a:rPr lang="en-US" dirty="0" smtClean="0"/>
                        <a:t>Indoor Track</a:t>
                      </a:r>
                      <a:endParaRPr lang="en-US" dirty="0"/>
                    </a:p>
                  </a:txBody>
                  <a:tcPr/>
                </a:tc>
                <a:tc>
                  <a:txBody>
                    <a:bodyPr/>
                    <a:lstStyle/>
                    <a:p>
                      <a:r>
                        <a:rPr lang="en-US" dirty="0" smtClean="0"/>
                        <a:t>3.080</a:t>
                      </a:r>
                      <a:endParaRPr lang="en-US" dirty="0"/>
                    </a:p>
                  </a:txBody>
                  <a:tcPr/>
                </a:tc>
                <a:tc>
                  <a:txBody>
                    <a:bodyPr/>
                    <a:lstStyle/>
                    <a:p>
                      <a:r>
                        <a:rPr lang="en-US" dirty="0" smtClean="0"/>
                        <a:t>3.070</a:t>
                      </a:r>
                      <a:endParaRPr lang="en-US" dirty="0"/>
                    </a:p>
                  </a:txBody>
                  <a:tcPr/>
                </a:tc>
              </a:tr>
              <a:tr h="349348">
                <a:tc>
                  <a:txBody>
                    <a:bodyPr/>
                    <a:lstStyle/>
                    <a:p>
                      <a:endParaRPr lang="en-US"/>
                    </a:p>
                  </a:txBody>
                  <a:tcPr/>
                </a:tc>
                <a:tc>
                  <a:txBody>
                    <a:bodyPr/>
                    <a:lstStyle/>
                    <a:p>
                      <a:endParaRPr lang="en-US" dirty="0"/>
                    </a:p>
                  </a:txBody>
                  <a:tcPr/>
                </a:tc>
                <a:tc>
                  <a:txBody>
                    <a:bodyPr/>
                    <a:lstStyle/>
                    <a:p>
                      <a:endParaRPr lang="en-US" dirty="0"/>
                    </a:p>
                  </a:txBody>
                  <a:tcPr/>
                </a:tc>
                <a:tc>
                  <a:txBody>
                    <a:bodyPr/>
                    <a:lstStyle/>
                    <a:p>
                      <a:r>
                        <a:rPr lang="en-US" dirty="0" smtClean="0"/>
                        <a:t>Outdoor</a:t>
                      </a:r>
                      <a:r>
                        <a:rPr lang="en-US" baseline="0" dirty="0" smtClean="0"/>
                        <a:t> Track</a:t>
                      </a:r>
                      <a:endParaRPr lang="en-US" dirty="0"/>
                    </a:p>
                  </a:txBody>
                  <a:tcPr/>
                </a:tc>
                <a:tc>
                  <a:txBody>
                    <a:bodyPr/>
                    <a:lstStyle/>
                    <a:p>
                      <a:r>
                        <a:rPr lang="en-US" dirty="0" smtClean="0"/>
                        <a:t>3.090</a:t>
                      </a:r>
                      <a:endParaRPr lang="en-US" dirty="0"/>
                    </a:p>
                  </a:txBody>
                  <a:tcPr/>
                </a:tc>
                <a:tc>
                  <a:txBody>
                    <a:bodyPr/>
                    <a:lstStyle/>
                    <a:p>
                      <a:r>
                        <a:rPr lang="en-US" dirty="0" smtClean="0"/>
                        <a:t>3.070</a:t>
                      </a:r>
                      <a:endParaRPr lang="en-US" dirty="0"/>
                    </a:p>
                  </a:txBody>
                  <a:tcPr/>
                </a:tc>
              </a:tr>
              <a:tr h="349348">
                <a:tc>
                  <a:txBody>
                    <a:bodyPr/>
                    <a:lstStyle/>
                    <a:p>
                      <a:r>
                        <a:rPr lang="en-US" b="1" dirty="0" smtClean="0"/>
                        <a:t>Average</a:t>
                      </a:r>
                      <a:endParaRPr lang="en-US" b="1" dirty="0"/>
                    </a:p>
                  </a:txBody>
                  <a:tcPr/>
                </a:tc>
                <a:tc>
                  <a:txBody>
                    <a:bodyPr/>
                    <a:lstStyle/>
                    <a:p>
                      <a:r>
                        <a:rPr lang="en-US" b="1" dirty="0" smtClean="0"/>
                        <a:t>2.830</a:t>
                      </a:r>
                      <a:endParaRPr lang="en-US" b="1" dirty="0"/>
                    </a:p>
                  </a:txBody>
                  <a:tcPr/>
                </a:tc>
                <a:tc>
                  <a:txBody>
                    <a:bodyPr/>
                    <a:lstStyle/>
                    <a:p>
                      <a:r>
                        <a:rPr lang="en-US" b="1" dirty="0" smtClean="0"/>
                        <a:t>2.840</a:t>
                      </a:r>
                      <a:endParaRPr lang="en-US" b="1" dirty="0"/>
                    </a:p>
                  </a:txBody>
                  <a:tcPr/>
                </a:tc>
                <a:tc>
                  <a:txBody>
                    <a:bodyPr/>
                    <a:lstStyle/>
                    <a:p>
                      <a:r>
                        <a:rPr lang="en-US" dirty="0" smtClean="0"/>
                        <a:t>Lacrosse</a:t>
                      </a:r>
                      <a:endParaRPr lang="en-US" dirty="0"/>
                    </a:p>
                  </a:txBody>
                  <a:tcPr/>
                </a:tc>
                <a:tc>
                  <a:txBody>
                    <a:bodyPr/>
                    <a:lstStyle/>
                    <a:p>
                      <a:r>
                        <a:rPr lang="en-US" dirty="0" smtClean="0"/>
                        <a:t>2.770</a:t>
                      </a:r>
                      <a:endParaRPr lang="en-US" dirty="0"/>
                    </a:p>
                  </a:txBody>
                  <a:tcPr/>
                </a:tc>
                <a:tc>
                  <a:txBody>
                    <a:bodyPr/>
                    <a:lstStyle/>
                    <a:p>
                      <a:r>
                        <a:rPr lang="en-US" dirty="0" smtClean="0"/>
                        <a:t>3.120</a:t>
                      </a:r>
                      <a:endParaRPr lang="en-US" dirty="0"/>
                    </a:p>
                  </a:txBody>
                  <a:tcPr/>
                </a:tc>
              </a:tr>
              <a:tr h="349348">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smtClean="0"/>
                        <a:t>Softball</a:t>
                      </a:r>
                      <a:endParaRPr lang="en-US" dirty="0"/>
                    </a:p>
                  </a:txBody>
                  <a:tcPr/>
                </a:tc>
                <a:tc>
                  <a:txBody>
                    <a:bodyPr/>
                    <a:lstStyle/>
                    <a:p>
                      <a:r>
                        <a:rPr lang="en-US" dirty="0" smtClean="0"/>
                        <a:t>2.880</a:t>
                      </a:r>
                      <a:endParaRPr lang="en-US" dirty="0"/>
                    </a:p>
                  </a:txBody>
                  <a:tcPr/>
                </a:tc>
                <a:tc>
                  <a:txBody>
                    <a:bodyPr/>
                    <a:lstStyle/>
                    <a:p>
                      <a:r>
                        <a:rPr lang="en-US" dirty="0" smtClean="0"/>
                        <a:t>2.930</a:t>
                      </a:r>
                      <a:endParaRPr lang="en-US" dirty="0"/>
                    </a:p>
                  </a:txBody>
                  <a:tcPr/>
                </a:tc>
              </a:tr>
              <a:tr h="349348">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b="1" dirty="0" smtClean="0"/>
                        <a:t>Average</a:t>
                      </a:r>
                      <a:endParaRPr lang="en-US" b="1" dirty="0"/>
                    </a:p>
                  </a:txBody>
                  <a:tcPr/>
                </a:tc>
                <a:tc>
                  <a:txBody>
                    <a:bodyPr/>
                    <a:lstStyle/>
                    <a:p>
                      <a:r>
                        <a:rPr lang="en-US" b="1" dirty="0" smtClean="0"/>
                        <a:t>3.060</a:t>
                      </a:r>
                      <a:endParaRPr lang="en-US" b="1" dirty="0"/>
                    </a:p>
                  </a:txBody>
                  <a:tcPr/>
                </a:tc>
                <a:tc>
                  <a:txBody>
                    <a:bodyPr/>
                    <a:lstStyle/>
                    <a:p>
                      <a:r>
                        <a:rPr lang="en-US" b="1" dirty="0" smtClean="0"/>
                        <a:t>3.090</a:t>
                      </a:r>
                      <a:endParaRPr lang="en-US" b="1"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56481" y="228985"/>
            <a:ext cx="8226720" cy="1234209"/>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dirty="0">
                <a:solidFill>
                  <a:srgbClr val="280099"/>
                </a:solidFill>
              </a:rPr>
              <a:t>Fall 11 SA GPA: </a:t>
            </a:r>
            <a:br>
              <a:rPr lang="en-US" sz="4000" dirty="0">
                <a:solidFill>
                  <a:srgbClr val="280099"/>
                </a:solidFill>
              </a:rPr>
            </a:br>
            <a:r>
              <a:rPr lang="en-US" sz="2400" dirty="0">
                <a:solidFill>
                  <a:srgbClr val="280099"/>
                </a:solidFill>
              </a:rPr>
              <a:t>47% Semester GPA above 3.0; 45% Cum GPA above 3.0 </a:t>
            </a:r>
            <a:br>
              <a:rPr lang="en-US" sz="2400" dirty="0">
                <a:solidFill>
                  <a:srgbClr val="280099"/>
                </a:solidFill>
              </a:rPr>
            </a:br>
            <a:r>
              <a:rPr lang="en-US" sz="2400" dirty="0">
                <a:solidFill>
                  <a:srgbClr val="280099"/>
                </a:solidFill>
              </a:rPr>
              <a:t>UA </a:t>
            </a:r>
            <a:r>
              <a:rPr lang="en-US" sz="2400" dirty="0" err="1">
                <a:solidFill>
                  <a:srgbClr val="280099"/>
                </a:solidFill>
              </a:rPr>
              <a:t>Avg</a:t>
            </a:r>
            <a:r>
              <a:rPr lang="en-US" sz="2400" dirty="0">
                <a:solidFill>
                  <a:srgbClr val="280099"/>
                </a:solidFill>
              </a:rPr>
              <a:t> GPA:  2.90</a:t>
            </a:r>
          </a:p>
        </p:txBody>
      </p:sp>
      <p:graphicFrame>
        <p:nvGraphicFramePr>
          <p:cNvPr id="5" name="Table 4"/>
          <p:cNvGraphicFramePr>
            <a:graphicFrameLocks noGrp="1"/>
          </p:cNvGraphicFramePr>
          <p:nvPr>
            <p:extLst>
              <p:ext uri="{D42A27DB-BD31-4B8C-83A1-F6EECF244321}">
                <p14:modId xmlns:p14="http://schemas.microsoft.com/office/powerpoint/2010/main" val="2835954511"/>
              </p:ext>
            </p:extLst>
          </p:nvPr>
        </p:nvGraphicFramePr>
        <p:xfrm>
          <a:off x="226441" y="1600200"/>
          <a:ext cx="8686800" cy="4754880"/>
        </p:xfrm>
        <a:graphic>
          <a:graphicData uri="http://schemas.openxmlformats.org/drawingml/2006/table">
            <a:tbl>
              <a:tblPr firstRow="1">
                <a:tableStyleId>{5C22544A-7EE6-4342-B048-85BDC9FD1C3A}</a:tableStyleId>
              </a:tblPr>
              <a:tblGrid>
                <a:gridCol w="1830959"/>
                <a:gridCol w="1219200"/>
                <a:gridCol w="1066800"/>
                <a:gridCol w="2438400"/>
                <a:gridCol w="1066800"/>
                <a:gridCol w="1064641"/>
              </a:tblGrid>
              <a:tr h="349348">
                <a:tc>
                  <a:txBody>
                    <a:bodyPr/>
                    <a:lstStyle/>
                    <a:p>
                      <a:r>
                        <a:rPr lang="en-US" dirty="0" smtClean="0"/>
                        <a:t>Male Teams</a:t>
                      </a:r>
                      <a:endParaRPr lang="en-US" dirty="0"/>
                    </a:p>
                  </a:txBody>
                  <a:tcPr/>
                </a:tc>
                <a:tc>
                  <a:txBody>
                    <a:bodyPr/>
                    <a:lstStyle/>
                    <a:p>
                      <a:r>
                        <a:rPr lang="en-US" dirty="0" smtClean="0"/>
                        <a:t>Current</a:t>
                      </a:r>
                      <a:endParaRPr lang="en-US" dirty="0"/>
                    </a:p>
                  </a:txBody>
                  <a:tcPr/>
                </a:tc>
                <a:tc>
                  <a:txBody>
                    <a:bodyPr/>
                    <a:lstStyle/>
                    <a:p>
                      <a:r>
                        <a:rPr lang="en-US" dirty="0" smtClean="0"/>
                        <a:t>Cum</a:t>
                      </a:r>
                      <a:endParaRPr lang="en-US" dirty="0"/>
                    </a:p>
                  </a:txBody>
                  <a:tcPr/>
                </a:tc>
                <a:tc>
                  <a:txBody>
                    <a:bodyPr/>
                    <a:lstStyle/>
                    <a:p>
                      <a:r>
                        <a:rPr lang="en-US" dirty="0" smtClean="0"/>
                        <a:t>Women’s Teams</a:t>
                      </a:r>
                      <a:endParaRPr lang="en-US" dirty="0"/>
                    </a:p>
                  </a:txBody>
                  <a:tcPr/>
                </a:tc>
                <a:tc>
                  <a:txBody>
                    <a:bodyPr/>
                    <a:lstStyle/>
                    <a:p>
                      <a:r>
                        <a:rPr lang="en-US" dirty="0" smtClean="0"/>
                        <a:t>Current</a:t>
                      </a:r>
                      <a:endParaRPr lang="en-US" dirty="0"/>
                    </a:p>
                  </a:txBody>
                  <a:tcPr/>
                </a:tc>
                <a:tc>
                  <a:txBody>
                    <a:bodyPr/>
                    <a:lstStyle/>
                    <a:p>
                      <a:r>
                        <a:rPr lang="en-US" dirty="0" smtClean="0"/>
                        <a:t>Cum</a:t>
                      </a:r>
                      <a:endParaRPr lang="en-US" dirty="0"/>
                    </a:p>
                  </a:txBody>
                  <a:tcPr/>
                </a:tc>
              </a:tr>
              <a:tr h="349348">
                <a:tc>
                  <a:txBody>
                    <a:bodyPr/>
                    <a:lstStyle/>
                    <a:p>
                      <a:r>
                        <a:rPr lang="en-US" dirty="0" smtClean="0"/>
                        <a:t>Cross Country</a:t>
                      </a:r>
                      <a:endParaRPr lang="en-US" dirty="0"/>
                    </a:p>
                  </a:txBody>
                  <a:tcPr/>
                </a:tc>
                <a:tc>
                  <a:txBody>
                    <a:bodyPr/>
                    <a:lstStyle/>
                    <a:p>
                      <a:r>
                        <a:rPr lang="en-US" dirty="0" smtClean="0"/>
                        <a:t>3.090</a:t>
                      </a:r>
                      <a:endParaRPr lang="en-US" dirty="0"/>
                    </a:p>
                  </a:txBody>
                  <a:tcPr/>
                </a:tc>
                <a:tc>
                  <a:txBody>
                    <a:bodyPr/>
                    <a:lstStyle/>
                    <a:p>
                      <a:r>
                        <a:rPr lang="en-US" dirty="0" smtClean="0"/>
                        <a:t>3.150</a:t>
                      </a:r>
                      <a:endParaRPr lang="en-US" dirty="0"/>
                    </a:p>
                  </a:txBody>
                  <a:tcPr/>
                </a:tc>
                <a:tc>
                  <a:txBody>
                    <a:bodyPr/>
                    <a:lstStyle/>
                    <a:p>
                      <a:r>
                        <a:rPr lang="en-US" dirty="0" smtClean="0"/>
                        <a:t>Cross Country</a:t>
                      </a:r>
                      <a:endParaRPr lang="en-US" dirty="0"/>
                    </a:p>
                  </a:txBody>
                  <a:tcPr/>
                </a:tc>
                <a:tc>
                  <a:txBody>
                    <a:bodyPr/>
                    <a:lstStyle/>
                    <a:p>
                      <a:r>
                        <a:rPr lang="en-US" dirty="0" smtClean="0"/>
                        <a:t>3.110</a:t>
                      </a:r>
                      <a:endParaRPr lang="en-US" dirty="0"/>
                    </a:p>
                  </a:txBody>
                  <a:tcPr/>
                </a:tc>
                <a:tc>
                  <a:txBody>
                    <a:bodyPr/>
                    <a:lstStyle/>
                    <a:p>
                      <a:r>
                        <a:rPr lang="en-US" dirty="0" smtClean="0"/>
                        <a:t>3.300</a:t>
                      </a:r>
                      <a:endParaRPr lang="en-US" dirty="0"/>
                    </a:p>
                  </a:txBody>
                  <a:tcPr/>
                </a:tc>
              </a:tr>
              <a:tr h="349348">
                <a:tc>
                  <a:txBody>
                    <a:bodyPr/>
                    <a:lstStyle/>
                    <a:p>
                      <a:r>
                        <a:rPr lang="en-US" dirty="0" smtClean="0"/>
                        <a:t>Football</a:t>
                      </a:r>
                      <a:endParaRPr lang="en-US" dirty="0"/>
                    </a:p>
                  </a:txBody>
                  <a:tcPr/>
                </a:tc>
                <a:tc>
                  <a:txBody>
                    <a:bodyPr/>
                    <a:lstStyle/>
                    <a:p>
                      <a:r>
                        <a:rPr lang="en-US" dirty="0" smtClean="0"/>
                        <a:t>2.700</a:t>
                      </a:r>
                      <a:endParaRPr lang="en-US" dirty="0"/>
                    </a:p>
                  </a:txBody>
                  <a:tcPr/>
                </a:tc>
                <a:tc>
                  <a:txBody>
                    <a:bodyPr/>
                    <a:lstStyle/>
                    <a:p>
                      <a:r>
                        <a:rPr lang="en-US" dirty="0" smtClean="0"/>
                        <a:t>2.670</a:t>
                      </a:r>
                      <a:endParaRPr lang="en-US" dirty="0"/>
                    </a:p>
                  </a:txBody>
                  <a:tcPr/>
                </a:tc>
                <a:tc>
                  <a:txBody>
                    <a:bodyPr/>
                    <a:lstStyle/>
                    <a:p>
                      <a:r>
                        <a:rPr lang="en-US" dirty="0" smtClean="0"/>
                        <a:t>Field</a:t>
                      </a:r>
                      <a:r>
                        <a:rPr lang="en-US" baseline="0" dirty="0" smtClean="0"/>
                        <a:t> Hockey</a:t>
                      </a:r>
                      <a:endParaRPr lang="en-US" dirty="0"/>
                    </a:p>
                  </a:txBody>
                  <a:tcPr/>
                </a:tc>
                <a:tc>
                  <a:txBody>
                    <a:bodyPr/>
                    <a:lstStyle/>
                    <a:p>
                      <a:r>
                        <a:rPr lang="en-US" dirty="0" smtClean="0"/>
                        <a:t>3.290</a:t>
                      </a:r>
                      <a:endParaRPr lang="en-US" dirty="0"/>
                    </a:p>
                  </a:txBody>
                  <a:tcPr/>
                </a:tc>
                <a:tc>
                  <a:txBody>
                    <a:bodyPr/>
                    <a:lstStyle/>
                    <a:p>
                      <a:r>
                        <a:rPr lang="en-US" dirty="0" smtClean="0"/>
                        <a:t>3.210</a:t>
                      </a:r>
                      <a:endParaRPr lang="en-US" dirty="0"/>
                    </a:p>
                  </a:txBody>
                  <a:tcPr/>
                </a:tc>
              </a:tr>
              <a:tr h="349348">
                <a:tc>
                  <a:txBody>
                    <a:bodyPr/>
                    <a:lstStyle/>
                    <a:p>
                      <a:r>
                        <a:rPr lang="en-US" dirty="0" smtClean="0"/>
                        <a:t>Soccer</a:t>
                      </a:r>
                      <a:endParaRPr lang="en-US" dirty="0"/>
                    </a:p>
                  </a:txBody>
                  <a:tcPr/>
                </a:tc>
                <a:tc>
                  <a:txBody>
                    <a:bodyPr/>
                    <a:lstStyle/>
                    <a:p>
                      <a:r>
                        <a:rPr lang="en-US" dirty="0" smtClean="0"/>
                        <a:t>2.800</a:t>
                      </a:r>
                      <a:endParaRPr lang="en-US" dirty="0"/>
                    </a:p>
                  </a:txBody>
                  <a:tcPr/>
                </a:tc>
                <a:tc>
                  <a:txBody>
                    <a:bodyPr/>
                    <a:lstStyle/>
                    <a:p>
                      <a:r>
                        <a:rPr lang="en-US" dirty="0" smtClean="0"/>
                        <a:t>3.090</a:t>
                      </a:r>
                      <a:endParaRPr lang="en-US" dirty="0"/>
                    </a:p>
                  </a:txBody>
                  <a:tcPr/>
                </a:tc>
                <a:tc>
                  <a:txBody>
                    <a:bodyPr/>
                    <a:lstStyle/>
                    <a:p>
                      <a:r>
                        <a:rPr lang="en-US" dirty="0" smtClean="0"/>
                        <a:t>Golf</a:t>
                      </a:r>
                      <a:endParaRPr lang="en-US" dirty="0"/>
                    </a:p>
                  </a:txBody>
                  <a:tcPr/>
                </a:tc>
                <a:tc>
                  <a:txBody>
                    <a:bodyPr/>
                    <a:lstStyle/>
                    <a:p>
                      <a:r>
                        <a:rPr lang="en-US" dirty="0" smtClean="0"/>
                        <a:t>2.840</a:t>
                      </a:r>
                      <a:endParaRPr lang="en-US" dirty="0"/>
                    </a:p>
                  </a:txBody>
                  <a:tcPr/>
                </a:tc>
                <a:tc>
                  <a:txBody>
                    <a:bodyPr/>
                    <a:lstStyle/>
                    <a:p>
                      <a:r>
                        <a:rPr lang="en-US" dirty="0" smtClean="0"/>
                        <a:t>3.250</a:t>
                      </a:r>
                      <a:endParaRPr lang="en-US" dirty="0"/>
                    </a:p>
                  </a:txBody>
                  <a:tcPr/>
                </a:tc>
              </a:tr>
              <a:tr h="349348">
                <a:tc>
                  <a:txBody>
                    <a:bodyPr/>
                    <a:lstStyle/>
                    <a:p>
                      <a:r>
                        <a:rPr lang="en-US" dirty="0" smtClean="0"/>
                        <a:t>Basketball</a:t>
                      </a:r>
                      <a:endParaRPr lang="en-US" dirty="0"/>
                    </a:p>
                  </a:txBody>
                  <a:tcPr/>
                </a:tc>
                <a:tc>
                  <a:txBody>
                    <a:bodyPr/>
                    <a:lstStyle/>
                    <a:p>
                      <a:r>
                        <a:rPr lang="en-US" dirty="0" smtClean="0"/>
                        <a:t>3.250</a:t>
                      </a:r>
                      <a:endParaRPr lang="en-US" dirty="0"/>
                    </a:p>
                  </a:txBody>
                  <a:tcPr/>
                </a:tc>
                <a:tc>
                  <a:txBody>
                    <a:bodyPr/>
                    <a:lstStyle/>
                    <a:p>
                      <a:r>
                        <a:rPr lang="en-US" dirty="0" smtClean="0"/>
                        <a:t>3.260</a:t>
                      </a:r>
                      <a:endParaRPr lang="en-US" dirty="0"/>
                    </a:p>
                  </a:txBody>
                  <a:tcPr/>
                </a:tc>
                <a:tc>
                  <a:txBody>
                    <a:bodyPr/>
                    <a:lstStyle/>
                    <a:p>
                      <a:r>
                        <a:rPr lang="en-US" dirty="0" smtClean="0"/>
                        <a:t>Soccer</a:t>
                      </a:r>
                      <a:endParaRPr lang="en-US" dirty="0"/>
                    </a:p>
                  </a:txBody>
                  <a:tcPr/>
                </a:tc>
                <a:tc>
                  <a:txBody>
                    <a:bodyPr/>
                    <a:lstStyle/>
                    <a:p>
                      <a:r>
                        <a:rPr lang="en-US" dirty="0" smtClean="0"/>
                        <a:t>3.030</a:t>
                      </a:r>
                      <a:endParaRPr lang="en-US" dirty="0"/>
                    </a:p>
                  </a:txBody>
                  <a:tcPr/>
                </a:tc>
                <a:tc>
                  <a:txBody>
                    <a:bodyPr/>
                    <a:lstStyle/>
                    <a:p>
                      <a:r>
                        <a:rPr lang="en-US" dirty="0" smtClean="0"/>
                        <a:t>3.080</a:t>
                      </a:r>
                      <a:endParaRPr lang="en-US" dirty="0"/>
                    </a:p>
                  </a:txBody>
                  <a:tcPr/>
                </a:tc>
              </a:tr>
              <a:tr h="349348">
                <a:tc>
                  <a:txBody>
                    <a:bodyPr/>
                    <a:lstStyle/>
                    <a:p>
                      <a:r>
                        <a:rPr lang="en-US" dirty="0" smtClean="0"/>
                        <a:t>Indoor Track</a:t>
                      </a:r>
                      <a:endParaRPr lang="en-US" dirty="0"/>
                    </a:p>
                  </a:txBody>
                  <a:tcPr/>
                </a:tc>
                <a:tc>
                  <a:txBody>
                    <a:bodyPr/>
                    <a:lstStyle/>
                    <a:p>
                      <a:r>
                        <a:rPr lang="en-US" dirty="0" smtClean="0"/>
                        <a:t>3.060</a:t>
                      </a:r>
                      <a:endParaRPr lang="en-US" dirty="0"/>
                    </a:p>
                  </a:txBody>
                  <a:tcPr/>
                </a:tc>
                <a:tc>
                  <a:txBody>
                    <a:bodyPr/>
                    <a:lstStyle/>
                    <a:p>
                      <a:r>
                        <a:rPr lang="en-US" dirty="0" smtClean="0"/>
                        <a:t>2.990</a:t>
                      </a:r>
                      <a:endParaRPr lang="en-US" dirty="0"/>
                    </a:p>
                  </a:txBody>
                  <a:tcPr/>
                </a:tc>
                <a:tc>
                  <a:txBody>
                    <a:bodyPr/>
                    <a:lstStyle/>
                    <a:p>
                      <a:r>
                        <a:rPr lang="en-US" dirty="0" smtClean="0"/>
                        <a:t>Tennis</a:t>
                      </a:r>
                      <a:endParaRPr lang="en-US" dirty="0"/>
                    </a:p>
                  </a:txBody>
                  <a:tcPr/>
                </a:tc>
                <a:tc>
                  <a:txBody>
                    <a:bodyPr/>
                    <a:lstStyle/>
                    <a:p>
                      <a:r>
                        <a:rPr lang="en-US" dirty="0" smtClean="0"/>
                        <a:t>3.910</a:t>
                      </a:r>
                      <a:endParaRPr lang="en-US" dirty="0"/>
                    </a:p>
                  </a:txBody>
                  <a:tcPr/>
                </a:tc>
                <a:tc>
                  <a:txBody>
                    <a:bodyPr/>
                    <a:lstStyle/>
                    <a:p>
                      <a:r>
                        <a:rPr lang="en-US" dirty="0" smtClean="0"/>
                        <a:t>2.910</a:t>
                      </a:r>
                      <a:endParaRPr lang="en-US" dirty="0"/>
                    </a:p>
                  </a:txBody>
                  <a:tcPr/>
                </a:tc>
              </a:tr>
              <a:tr h="349348">
                <a:tc>
                  <a:txBody>
                    <a:bodyPr/>
                    <a:lstStyle/>
                    <a:p>
                      <a:r>
                        <a:rPr lang="en-US" dirty="0" smtClean="0"/>
                        <a:t>Outdoor Track</a:t>
                      </a:r>
                      <a:endParaRPr lang="en-US" dirty="0"/>
                    </a:p>
                  </a:txBody>
                  <a:tcPr/>
                </a:tc>
                <a:tc>
                  <a:txBody>
                    <a:bodyPr/>
                    <a:lstStyle/>
                    <a:p>
                      <a:r>
                        <a:rPr lang="en-US" dirty="0" smtClean="0"/>
                        <a:t>2.990</a:t>
                      </a:r>
                      <a:endParaRPr lang="en-US" dirty="0"/>
                    </a:p>
                  </a:txBody>
                  <a:tcPr/>
                </a:tc>
                <a:tc>
                  <a:txBody>
                    <a:bodyPr/>
                    <a:lstStyle/>
                    <a:p>
                      <a:r>
                        <a:rPr lang="en-US" dirty="0" smtClean="0"/>
                        <a:t>2.940</a:t>
                      </a:r>
                      <a:endParaRPr lang="en-US" dirty="0"/>
                    </a:p>
                  </a:txBody>
                  <a:tcPr/>
                </a:tc>
                <a:tc>
                  <a:txBody>
                    <a:bodyPr/>
                    <a:lstStyle/>
                    <a:p>
                      <a:r>
                        <a:rPr lang="en-US" dirty="0" smtClean="0"/>
                        <a:t>Volleyball</a:t>
                      </a:r>
                      <a:endParaRPr lang="en-US" dirty="0"/>
                    </a:p>
                  </a:txBody>
                  <a:tcPr/>
                </a:tc>
                <a:tc>
                  <a:txBody>
                    <a:bodyPr/>
                    <a:lstStyle/>
                    <a:p>
                      <a:r>
                        <a:rPr lang="en-US" dirty="0" smtClean="0"/>
                        <a:t>2.790</a:t>
                      </a:r>
                      <a:endParaRPr lang="en-US" dirty="0"/>
                    </a:p>
                  </a:txBody>
                  <a:tcPr/>
                </a:tc>
                <a:tc>
                  <a:txBody>
                    <a:bodyPr/>
                    <a:lstStyle/>
                    <a:p>
                      <a:r>
                        <a:rPr lang="en-US" dirty="0" smtClean="0"/>
                        <a:t>2.880</a:t>
                      </a:r>
                      <a:endParaRPr lang="en-US" dirty="0"/>
                    </a:p>
                  </a:txBody>
                  <a:tcPr/>
                </a:tc>
              </a:tr>
              <a:tr h="349348">
                <a:tc>
                  <a:txBody>
                    <a:bodyPr/>
                    <a:lstStyle/>
                    <a:p>
                      <a:r>
                        <a:rPr lang="en-US" dirty="0" smtClean="0"/>
                        <a:t>Baseball</a:t>
                      </a:r>
                      <a:endParaRPr lang="en-US" dirty="0"/>
                    </a:p>
                  </a:txBody>
                  <a:tcPr/>
                </a:tc>
                <a:tc>
                  <a:txBody>
                    <a:bodyPr/>
                    <a:lstStyle/>
                    <a:p>
                      <a:r>
                        <a:rPr lang="en-US" dirty="0" smtClean="0"/>
                        <a:t>2.420</a:t>
                      </a:r>
                      <a:endParaRPr lang="en-US" dirty="0"/>
                    </a:p>
                  </a:txBody>
                  <a:tcPr/>
                </a:tc>
                <a:tc>
                  <a:txBody>
                    <a:bodyPr/>
                    <a:lstStyle/>
                    <a:p>
                      <a:r>
                        <a:rPr lang="en-US" dirty="0" smtClean="0"/>
                        <a:t>2.650</a:t>
                      </a:r>
                      <a:endParaRPr lang="en-US" dirty="0"/>
                    </a:p>
                  </a:txBody>
                  <a:tcPr/>
                </a:tc>
                <a:tc>
                  <a:txBody>
                    <a:bodyPr/>
                    <a:lstStyle/>
                    <a:p>
                      <a:r>
                        <a:rPr lang="en-US" dirty="0" smtClean="0"/>
                        <a:t>Basketball</a:t>
                      </a:r>
                      <a:endParaRPr lang="en-US" dirty="0"/>
                    </a:p>
                  </a:txBody>
                  <a:tcPr/>
                </a:tc>
                <a:tc>
                  <a:txBody>
                    <a:bodyPr/>
                    <a:lstStyle/>
                    <a:p>
                      <a:r>
                        <a:rPr lang="en-US" dirty="0" smtClean="0"/>
                        <a:t>3.160</a:t>
                      </a:r>
                      <a:endParaRPr lang="en-US" dirty="0"/>
                    </a:p>
                  </a:txBody>
                  <a:tcPr/>
                </a:tc>
                <a:tc>
                  <a:txBody>
                    <a:bodyPr/>
                    <a:lstStyle/>
                    <a:p>
                      <a:r>
                        <a:rPr lang="en-US" dirty="0" smtClean="0"/>
                        <a:t>3.080</a:t>
                      </a:r>
                      <a:endParaRPr lang="en-US" dirty="0"/>
                    </a:p>
                  </a:txBody>
                  <a:tcPr/>
                </a:tc>
              </a:tr>
              <a:tr h="349348">
                <a:tc>
                  <a:txBody>
                    <a:bodyPr/>
                    <a:lstStyle/>
                    <a:p>
                      <a:r>
                        <a:rPr lang="en-US" dirty="0" smtClean="0"/>
                        <a:t>Lacrosse</a:t>
                      </a:r>
                      <a:endParaRPr lang="en-US" dirty="0"/>
                    </a:p>
                  </a:txBody>
                  <a:tcPr/>
                </a:tc>
                <a:tc>
                  <a:txBody>
                    <a:bodyPr/>
                    <a:lstStyle/>
                    <a:p>
                      <a:r>
                        <a:rPr lang="en-US" dirty="0" smtClean="0"/>
                        <a:t>2.650</a:t>
                      </a:r>
                      <a:endParaRPr lang="en-US" dirty="0"/>
                    </a:p>
                  </a:txBody>
                  <a:tcPr/>
                </a:tc>
                <a:tc>
                  <a:txBody>
                    <a:bodyPr/>
                    <a:lstStyle/>
                    <a:p>
                      <a:r>
                        <a:rPr lang="en-US" dirty="0" smtClean="0"/>
                        <a:t>2.830</a:t>
                      </a:r>
                      <a:endParaRPr lang="en-US" dirty="0"/>
                    </a:p>
                  </a:txBody>
                  <a:tcPr/>
                </a:tc>
                <a:tc>
                  <a:txBody>
                    <a:bodyPr/>
                    <a:lstStyle/>
                    <a:p>
                      <a:r>
                        <a:rPr lang="en-US" dirty="0" smtClean="0"/>
                        <a:t>Indoor Track</a:t>
                      </a:r>
                      <a:endParaRPr lang="en-US" dirty="0"/>
                    </a:p>
                  </a:txBody>
                  <a:tcPr/>
                </a:tc>
                <a:tc>
                  <a:txBody>
                    <a:bodyPr/>
                    <a:lstStyle/>
                    <a:p>
                      <a:r>
                        <a:rPr lang="en-US" dirty="0" smtClean="0"/>
                        <a:t>2.970</a:t>
                      </a:r>
                      <a:endParaRPr lang="en-US" dirty="0"/>
                    </a:p>
                  </a:txBody>
                  <a:tcPr/>
                </a:tc>
                <a:tc>
                  <a:txBody>
                    <a:bodyPr/>
                    <a:lstStyle/>
                    <a:p>
                      <a:r>
                        <a:rPr lang="en-US" dirty="0" smtClean="0"/>
                        <a:t>3.040</a:t>
                      </a:r>
                      <a:endParaRPr lang="en-US" dirty="0"/>
                    </a:p>
                  </a:txBody>
                  <a:tcPr/>
                </a:tc>
              </a:tr>
              <a:tr h="349348">
                <a:tc>
                  <a:txBody>
                    <a:bodyPr/>
                    <a:lstStyle/>
                    <a:p>
                      <a:endParaRPr lang="en-US"/>
                    </a:p>
                  </a:txBody>
                  <a:tcPr/>
                </a:tc>
                <a:tc>
                  <a:txBody>
                    <a:bodyPr/>
                    <a:lstStyle/>
                    <a:p>
                      <a:endParaRPr lang="en-US" dirty="0"/>
                    </a:p>
                  </a:txBody>
                  <a:tcPr/>
                </a:tc>
                <a:tc>
                  <a:txBody>
                    <a:bodyPr/>
                    <a:lstStyle/>
                    <a:p>
                      <a:endParaRPr lang="en-US" dirty="0"/>
                    </a:p>
                  </a:txBody>
                  <a:tcPr/>
                </a:tc>
                <a:tc>
                  <a:txBody>
                    <a:bodyPr/>
                    <a:lstStyle/>
                    <a:p>
                      <a:r>
                        <a:rPr lang="en-US" dirty="0" smtClean="0"/>
                        <a:t>Outdoor</a:t>
                      </a:r>
                      <a:r>
                        <a:rPr lang="en-US" baseline="0" dirty="0" smtClean="0"/>
                        <a:t> Track</a:t>
                      </a:r>
                      <a:endParaRPr lang="en-US" dirty="0"/>
                    </a:p>
                  </a:txBody>
                  <a:tcPr/>
                </a:tc>
                <a:tc>
                  <a:txBody>
                    <a:bodyPr/>
                    <a:lstStyle/>
                    <a:p>
                      <a:r>
                        <a:rPr lang="en-US" dirty="0" smtClean="0"/>
                        <a:t>3.970</a:t>
                      </a:r>
                      <a:endParaRPr lang="en-US" dirty="0"/>
                    </a:p>
                  </a:txBody>
                  <a:tcPr/>
                </a:tc>
                <a:tc>
                  <a:txBody>
                    <a:bodyPr/>
                    <a:lstStyle/>
                    <a:p>
                      <a:r>
                        <a:rPr lang="en-US" dirty="0" smtClean="0"/>
                        <a:t>3.040</a:t>
                      </a:r>
                      <a:endParaRPr lang="en-US" dirty="0"/>
                    </a:p>
                  </a:txBody>
                  <a:tcPr/>
                </a:tc>
              </a:tr>
              <a:tr h="349348">
                <a:tc>
                  <a:txBody>
                    <a:bodyPr/>
                    <a:lstStyle/>
                    <a:p>
                      <a:r>
                        <a:rPr lang="en-US" b="1" dirty="0" smtClean="0"/>
                        <a:t>Average</a:t>
                      </a:r>
                      <a:endParaRPr lang="en-US" b="1" dirty="0"/>
                    </a:p>
                  </a:txBody>
                  <a:tcPr/>
                </a:tc>
                <a:tc>
                  <a:txBody>
                    <a:bodyPr/>
                    <a:lstStyle/>
                    <a:p>
                      <a:r>
                        <a:rPr lang="en-US" b="1" dirty="0" smtClean="0"/>
                        <a:t>2.760</a:t>
                      </a:r>
                      <a:endParaRPr lang="en-US" b="1" dirty="0"/>
                    </a:p>
                  </a:txBody>
                  <a:tcPr/>
                </a:tc>
                <a:tc>
                  <a:txBody>
                    <a:bodyPr/>
                    <a:lstStyle/>
                    <a:p>
                      <a:r>
                        <a:rPr lang="en-US" b="1" dirty="0" smtClean="0"/>
                        <a:t>2.820</a:t>
                      </a:r>
                      <a:endParaRPr lang="en-US" b="1" dirty="0"/>
                    </a:p>
                  </a:txBody>
                  <a:tcPr/>
                </a:tc>
                <a:tc>
                  <a:txBody>
                    <a:bodyPr/>
                    <a:lstStyle/>
                    <a:p>
                      <a:r>
                        <a:rPr lang="en-US" dirty="0" smtClean="0"/>
                        <a:t>Lacrosse</a:t>
                      </a:r>
                      <a:endParaRPr lang="en-US" dirty="0"/>
                    </a:p>
                  </a:txBody>
                  <a:tcPr/>
                </a:tc>
                <a:tc>
                  <a:txBody>
                    <a:bodyPr/>
                    <a:lstStyle/>
                    <a:p>
                      <a:r>
                        <a:rPr lang="en-US" dirty="0" smtClean="0"/>
                        <a:t>3.290</a:t>
                      </a:r>
                      <a:endParaRPr lang="en-US" dirty="0"/>
                    </a:p>
                  </a:txBody>
                  <a:tcPr/>
                </a:tc>
                <a:tc>
                  <a:txBody>
                    <a:bodyPr/>
                    <a:lstStyle/>
                    <a:p>
                      <a:r>
                        <a:rPr lang="en-US" dirty="0" smtClean="0"/>
                        <a:t>3.050</a:t>
                      </a:r>
                      <a:endParaRPr lang="en-US" dirty="0"/>
                    </a:p>
                  </a:txBody>
                  <a:tcPr/>
                </a:tc>
              </a:tr>
              <a:tr h="349348">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smtClean="0"/>
                        <a:t>Softball</a:t>
                      </a:r>
                      <a:endParaRPr lang="en-US" dirty="0"/>
                    </a:p>
                  </a:txBody>
                  <a:tcPr/>
                </a:tc>
                <a:tc>
                  <a:txBody>
                    <a:bodyPr/>
                    <a:lstStyle/>
                    <a:p>
                      <a:r>
                        <a:rPr lang="en-US" dirty="0" smtClean="0"/>
                        <a:t>3.030</a:t>
                      </a:r>
                      <a:endParaRPr lang="en-US" dirty="0"/>
                    </a:p>
                  </a:txBody>
                  <a:tcPr/>
                </a:tc>
                <a:tc>
                  <a:txBody>
                    <a:bodyPr/>
                    <a:lstStyle/>
                    <a:p>
                      <a:r>
                        <a:rPr lang="en-US" dirty="0" smtClean="0"/>
                        <a:t>2.990</a:t>
                      </a:r>
                      <a:endParaRPr lang="en-US" dirty="0"/>
                    </a:p>
                  </a:txBody>
                  <a:tcPr/>
                </a:tc>
              </a:tr>
              <a:tr h="349348">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b="1" dirty="0" smtClean="0"/>
                        <a:t>Average</a:t>
                      </a:r>
                      <a:endParaRPr lang="en-US" b="1" dirty="0"/>
                    </a:p>
                  </a:txBody>
                  <a:tcPr/>
                </a:tc>
                <a:tc>
                  <a:txBody>
                    <a:bodyPr/>
                    <a:lstStyle/>
                    <a:p>
                      <a:r>
                        <a:rPr lang="en-US" b="1" dirty="0" smtClean="0"/>
                        <a:t>3.060</a:t>
                      </a:r>
                      <a:endParaRPr lang="en-US" b="1" dirty="0"/>
                    </a:p>
                  </a:txBody>
                  <a:tcPr/>
                </a:tc>
                <a:tc>
                  <a:txBody>
                    <a:bodyPr/>
                    <a:lstStyle/>
                    <a:p>
                      <a:r>
                        <a:rPr lang="en-US" b="1" dirty="0" smtClean="0"/>
                        <a:t>3.090</a:t>
                      </a:r>
                      <a:endParaRPr lang="en-US" b="1"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56481" y="273629"/>
            <a:ext cx="8226720" cy="1143480"/>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dirty="0">
                <a:solidFill>
                  <a:srgbClr val="280099"/>
                </a:solidFill>
              </a:rPr>
              <a:t>Graduation Success Rate &amp; </a:t>
            </a:r>
            <a:br>
              <a:rPr lang="en-US" sz="4000" dirty="0">
                <a:solidFill>
                  <a:srgbClr val="280099"/>
                </a:solidFill>
              </a:rPr>
            </a:br>
            <a:r>
              <a:rPr lang="en-US" sz="4000" dirty="0">
                <a:solidFill>
                  <a:srgbClr val="280099"/>
                </a:solidFill>
              </a:rPr>
              <a:t>Federal Graduation Rate*</a:t>
            </a:r>
          </a:p>
        </p:txBody>
      </p:sp>
      <p:sp>
        <p:nvSpPr>
          <p:cNvPr id="11267" name="Text Box 2"/>
          <p:cNvSpPr txBox="1">
            <a:spLocks noChangeArrowheads="1"/>
          </p:cNvSpPr>
          <p:nvPr/>
        </p:nvSpPr>
        <p:spPr bwMode="auto">
          <a:xfrm>
            <a:off x="1828800" y="1594770"/>
            <a:ext cx="5931120" cy="4838908"/>
          </a:xfrm>
          <a:prstGeom prst="rect">
            <a:avLst/>
          </a:prstGeom>
          <a:noFill/>
          <a:ln w="9525">
            <a:noFill/>
            <a:round/>
            <a:headEnd/>
            <a:tailEnd/>
          </a:ln>
          <a:effectLst/>
        </p:spPr>
        <p:txBody>
          <a:bodyPr lIns="0" tIns="25471" rIns="0" bIns="0"/>
          <a:lstStyle/>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900" b="1" dirty="0">
                <a:solidFill>
                  <a:srgbClr val="000080"/>
                </a:solidFill>
              </a:rPr>
              <a:t>Cohort Year            GSR             FGR</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solidFill>
                  <a:srgbClr val="000080"/>
                </a:solidFill>
              </a:rPr>
              <a:t>2004					</a:t>
            </a:r>
            <a:r>
              <a:rPr lang="en-US" sz="2500" dirty="0" smtClean="0">
                <a:solidFill>
                  <a:srgbClr val="000080"/>
                </a:solidFill>
              </a:rPr>
              <a:t>    84                    73</a:t>
            </a:r>
            <a:r>
              <a:rPr lang="en-US" sz="2500" dirty="0">
                <a:solidFill>
                  <a:srgbClr val="000080"/>
                </a:solidFill>
              </a:rPr>
              <a:t>	</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solidFill>
                  <a:srgbClr val="000080"/>
                </a:solidFill>
              </a:rPr>
              <a:t>2003                              85                    72</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solidFill>
                  <a:srgbClr val="000080"/>
                </a:solidFill>
              </a:rPr>
              <a:t>2002                              79                    69</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solidFill>
                  <a:srgbClr val="000080"/>
                </a:solidFill>
              </a:rPr>
              <a:t>2001                              77                    68</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solidFill>
                  <a:srgbClr val="000080"/>
                </a:solidFill>
              </a:rPr>
              <a:t>2000                              70                    64</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solidFill>
                  <a:srgbClr val="000080"/>
                </a:solidFill>
              </a:rPr>
              <a:t>1999                              66                    61</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solidFill>
                  <a:srgbClr val="000080"/>
                </a:solidFill>
              </a:rPr>
              <a:t>1998                              73                    66</a:t>
            </a:r>
          </a:p>
          <a:p>
            <a:pPr marL="311045" indent="-306725">
              <a:spcAft>
                <a:spcPts val="1293"/>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900" dirty="0">
                <a:solidFill>
                  <a:srgbClr val="000080"/>
                </a:solidFill>
              </a:rPr>
              <a:t>*</a:t>
            </a:r>
            <a:r>
              <a:rPr lang="en-US" sz="2500" dirty="0">
                <a:solidFill>
                  <a:srgbClr val="000080"/>
                </a:solidFill>
              </a:rPr>
              <a:t>All </a:t>
            </a:r>
            <a:r>
              <a:rPr lang="en-US" sz="2500" dirty="0" err="1">
                <a:solidFill>
                  <a:srgbClr val="000080"/>
                </a:solidFill>
              </a:rPr>
              <a:t>UAlbany</a:t>
            </a:r>
            <a:r>
              <a:rPr lang="en-US" sz="2500" dirty="0">
                <a:solidFill>
                  <a:srgbClr val="000080"/>
                </a:solidFill>
              </a:rPr>
              <a:t> Student 2004 FGR-- 67%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u="sng" dirty="0" smtClean="0"/>
              <a:t>Provost’s </a:t>
            </a:r>
            <a:r>
              <a:rPr lang="en-US" b="1" u="sng" dirty="0"/>
              <a:t>Report—Susan Phillips</a:t>
            </a:r>
            <a:endParaRPr lang="en-US" sz="1600" b="1" u="sng"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a:xfrm>
            <a:off x="3575050" y="273050"/>
            <a:ext cx="5111750" cy="5853113"/>
          </a:xfrm>
        </p:spPr>
        <p:txBody>
          <a:bodyPr/>
          <a:lstStyle/>
          <a:p>
            <a:pPr algn="ctr">
              <a:buNone/>
            </a:pPr>
            <a:endParaRPr lang="en-US" dirty="0" smtClean="0"/>
          </a:p>
          <a:p>
            <a:pPr algn="ctr">
              <a:buNone/>
            </a:pPr>
            <a:endParaRPr lang="en-US" dirty="0"/>
          </a:p>
          <a:p>
            <a:pPr algn="ctr">
              <a:buNone/>
            </a:pPr>
            <a:endParaRPr lang="en-US" dirty="0" smtClean="0"/>
          </a:p>
          <a:p>
            <a:pPr algn="ctr">
              <a:buNone/>
            </a:pPr>
            <a:r>
              <a:rPr lang="en-US" dirty="0" smtClean="0"/>
              <a:t>Provost’s Report</a:t>
            </a:r>
          </a:p>
          <a:p>
            <a:pPr algn="ctr">
              <a:buNone/>
            </a:pPr>
            <a:r>
              <a:rPr lang="en-US" dirty="0" smtClean="0"/>
              <a:t>Susan Phillips</a:t>
            </a:r>
            <a:endParaRPr lang="en-US" dirty="0"/>
          </a:p>
        </p:txBody>
      </p:sp>
    </p:spTree>
    <p:extLst>
      <p:ext uri="{BB962C8B-B14F-4D97-AF65-F5344CB8AC3E}">
        <p14:creationId xmlns:p14="http://schemas.microsoft.com/office/powerpoint/2010/main" val="2468607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82401" y="207382"/>
            <a:ext cx="8226720" cy="1303337"/>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3600" dirty="0">
                <a:solidFill>
                  <a:srgbClr val="280099"/>
                </a:solidFill>
              </a:rPr>
              <a:t>Progress Reports – Spring 12 (868 sent)</a:t>
            </a:r>
          </a:p>
        </p:txBody>
      </p:sp>
      <p:graphicFrame>
        <p:nvGraphicFramePr>
          <p:cNvPr id="2" name="Table 1"/>
          <p:cNvGraphicFramePr>
            <a:graphicFrameLocks noGrp="1"/>
          </p:cNvGraphicFramePr>
          <p:nvPr>
            <p:extLst>
              <p:ext uri="{D42A27DB-BD31-4B8C-83A1-F6EECF244321}">
                <p14:modId xmlns:p14="http://schemas.microsoft.com/office/powerpoint/2010/main" val="637836807"/>
              </p:ext>
            </p:extLst>
          </p:nvPr>
        </p:nvGraphicFramePr>
        <p:xfrm>
          <a:off x="1890661" y="1219200"/>
          <a:ext cx="5410200" cy="5181600"/>
        </p:xfrm>
        <a:graphic>
          <a:graphicData uri="http://schemas.openxmlformats.org/drawingml/2006/table">
            <a:tbl>
              <a:tblPr firstRow="1" bandRow="1">
                <a:tableStyleId>{5C22544A-7EE6-4342-B048-85BDC9FD1C3A}</a:tableStyleId>
              </a:tblPr>
              <a:tblGrid>
                <a:gridCol w="2681339"/>
                <a:gridCol w="1509661"/>
                <a:gridCol w="1219200"/>
              </a:tblGrid>
              <a:tr h="303306">
                <a:tc>
                  <a:txBody>
                    <a:bodyPr/>
                    <a:lstStyle/>
                    <a:p>
                      <a:r>
                        <a:rPr lang="en-US" sz="1400" dirty="0" smtClean="0"/>
                        <a:t>Team</a:t>
                      </a:r>
                      <a:endParaRPr lang="en-US" sz="1400" dirty="0"/>
                    </a:p>
                  </a:txBody>
                  <a:tcPr/>
                </a:tc>
                <a:tc>
                  <a:txBody>
                    <a:bodyPr/>
                    <a:lstStyle/>
                    <a:p>
                      <a:r>
                        <a:rPr lang="en-US" sz="1400" dirty="0" smtClean="0"/>
                        <a:t>Total Returned</a:t>
                      </a:r>
                      <a:endParaRPr lang="en-US" sz="1400" dirty="0"/>
                    </a:p>
                  </a:txBody>
                  <a:tcPr/>
                </a:tc>
                <a:tc>
                  <a:txBody>
                    <a:bodyPr/>
                    <a:lstStyle/>
                    <a:p>
                      <a:r>
                        <a:rPr lang="en-US" sz="1400" dirty="0" smtClean="0"/>
                        <a:t>Concerns</a:t>
                      </a:r>
                      <a:endParaRPr lang="en-US" sz="1400" dirty="0"/>
                    </a:p>
                  </a:txBody>
                  <a:tcPr/>
                </a:tc>
              </a:tr>
              <a:tr h="303306">
                <a:tc>
                  <a:txBody>
                    <a:bodyPr/>
                    <a:lstStyle/>
                    <a:p>
                      <a:r>
                        <a:rPr lang="en-US" sz="1400" dirty="0" smtClean="0"/>
                        <a:t>Baseball</a:t>
                      </a:r>
                      <a:endParaRPr lang="en-US" sz="1400" dirty="0"/>
                    </a:p>
                  </a:txBody>
                  <a:tcPr/>
                </a:tc>
                <a:tc>
                  <a:txBody>
                    <a:bodyPr/>
                    <a:lstStyle/>
                    <a:p>
                      <a:r>
                        <a:rPr lang="en-US" sz="1400" dirty="0" smtClean="0"/>
                        <a:t>101</a:t>
                      </a:r>
                      <a:endParaRPr lang="en-US" sz="1400" dirty="0"/>
                    </a:p>
                  </a:txBody>
                  <a:tcPr/>
                </a:tc>
                <a:tc>
                  <a:txBody>
                    <a:bodyPr/>
                    <a:lstStyle/>
                    <a:p>
                      <a:r>
                        <a:rPr lang="en-US" sz="1400" dirty="0" smtClean="0"/>
                        <a:t>14</a:t>
                      </a:r>
                      <a:endParaRPr lang="en-US" sz="1400" dirty="0"/>
                    </a:p>
                  </a:txBody>
                  <a:tcPr/>
                </a:tc>
              </a:tr>
              <a:tr h="303306">
                <a:tc>
                  <a:txBody>
                    <a:bodyPr/>
                    <a:lstStyle/>
                    <a:p>
                      <a:r>
                        <a:rPr lang="en-US" sz="1400" dirty="0" smtClean="0"/>
                        <a:t>Women’s Basketball</a:t>
                      </a:r>
                      <a:endParaRPr lang="en-US" sz="1400" dirty="0"/>
                    </a:p>
                  </a:txBody>
                  <a:tcPr/>
                </a:tc>
                <a:tc>
                  <a:txBody>
                    <a:bodyPr/>
                    <a:lstStyle/>
                    <a:p>
                      <a:r>
                        <a:rPr lang="en-US" sz="1400" dirty="0" smtClean="0"/>
                        <a:t>21</a:t>
                      </a:r>
                      <a:endParaRPr lang="en-US" sz="1400" dirty="0"/>
                    </a:p>
                  </a:txBody>
                  <a:tcPr/>
                </a:tc>
                <a:tc>
                  <a:txBody>
                    <a:bodyPr/>
                    <a:lstStyle/>
                    <a:p>
                      <a:r>
                        <a:rPr lang="en-US" sz="1400" dirty="0" smtClean="0"/>
                        <a:t>2</a:t>
                      </a:r>
                      <a:endParaRPr lang="en-US" sz="1400" dirty="0"/>
                    </a:p>
                  </a:txBody>
                  <a:tcPr/>
                </a:tc>
              </a:tr>
              <a:tr h="303306">
                <a:tc>
                  <a:txBody>
                    <a:bodyPr/>
                    <a:lstStyle/>
                    <a:p>
                      <a:r>
                        <a:rPr lang="en-US" sz="1400" dirty="0" smtClean="0"/>
                        <a:t>Men’s Lacrosse</a:t>
                      </a:r>
                      <a:endParaRPr lang="en-US" sz="1400" dirty="0"/>
                    </a:p>
                  </a:txBody>
                  <a:tcPr/>
                </a:tc>
                <a:tc>
                  <a:txBody>
                    <a:bodyPr/>
                    <a:lstStyle/>
                    <a:p>
                      <a:r>
                        <a:rPr lang="en-US" sz="1400" dirty="0" smtClean="0"/>
                        <a:t>34</a:t>
                      </a:r>
                      <a:endParaRPr lang="en-US" sz="1400" dirty="0"/>
                    </a:p>
                  </a:txBody>
                  <a:tcPr/>
                </a:tc>
                <a:tc>
                  <a:txBody>
                    <a:bodyPr/>
                    <a:lstStyle/>
                    <a:p>
                      <a:r>
                        <a:rPr lang="en-US" sz="1400" dirty="0" smtClean="0"/>
                        <a:t>6</a:t>
                      </a:r>
                      <a:endParaRPr lang="en-US" sz="1400" dirty="0"/>
                    </a:p>
                  </a:txBody>
                  <a:tcPr/>
                </a:tc>
              </a:tr>
              <a:tr h="303306">
                <a:tc>
                  <a:txBody>
                    <a:bodyPr/>
                    <a:lstStyle/>
                    <a:p>
                      <a:r>
                        <a:rPr lang="en-US" sz="1400" dirty="0" smtClean="0"/>
                        <a:t>Tennis</a:t>
                      </a:r>
                      <a:endParaRPr lang="en-US" sz="1400" dirty="0"/>
                    </a:p>
                  </a:txBody>
                  <a:tcPr/>
                </a:tc>
                <a:tc>
                  <a:txBody>
                    <a:bodyPr/>
                    <a:lstStyle/>
                    <a:p>
                      <a:r>
                        <a:rPr lang="en-US" sz="1400" dirty="0" smtClean="0"/>
                        <a:t>7</a:t>
                      </a:r>
                      <a:endParaRPr lang="en-US" sz="1400" dirty="0"/>
                    </a:p>
                  </a:txBody>
                  <a:tcPr/>
                </a:tc>
                <a:tc>
                  <a:txBody>
                    <a:bodyPr/>
                    <a:lstStyle/>
                    <a:p>
                      <a:r>
                        <a:rPr lang="en-US" sz="1400" dirty="0" smtClean="0"/>
                        <a:t>1</a:t>
                      </a:r>
                      <a:endParaRPr lang="en-US" sz="1400" dirty="0"/>
                    </a:p>
                  </a:txBody>
                  <a:tcPr/>
                </a:tc>
              </a:tr>
              <a:tr h="303306">
                <a:tc>
                  <a:txBody>
                    <a:bodyPr/>
                    <a:lstStyle/>
                    <a:p>
                      <a:r>
                        <a:rPr lang="en-US" sz="1400" dirty="0" smtClean="0"/>
                        <a:t>Golf</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r>
              <a:tr h="303306">
                <a:tc>
                  <a:txBody>
                    <a:bodyPr/>
                    <a:lstStyle/>
                    <a:p>
                      <a:r>
                        <a:rPr lang="en-US" sz="1400" dirty="0" smtClean="0"/>
                        <a:t>Volleyball</a:t>
                      </a:r>
                      <a:endParaRPr lang="en-US" sz="1400" dirty="0"/>
                    </a:p>
                  </a:txBody>
                  <a:tcPr/>
                </a:tc>
                <a:tc>
                  <a:txBody>
                    <a:bodyPr/>
                    <a:lstStyle/>
                    <a:p>
                      <a:r>
                        <a:rPr lang="en-US" sz="1400" dirty="0" smtClean="0"/>
                        <a:t>6</a:t>
                      </a:r>
                      <a:endParaRPr lang="en-US" sz="1400" dirty="0"/>
                    </a:p>
                  </a:txBody>
                  <a:tcPr/>
                </a:tc>
                <a:tc>
                  <a:txBody>
                    <a:bodyPr/>
                    <a:lstStyle/>
                    <a:p>
                      <a:r>
                        <a:rPr lang="en-US" sz="1400" dirty="0" smtClean="0"/>
                        <a:t>0</a:t>
                      </a:r>
                      <a:endParaRPr lang="en-US" sz="1400" dirty="0"/>
                    </a:p>
                  </a:txBody>
                  <a:tcPr/>
                </a:tc>
              </a:tr>
              <a:tr h="303306">
                <a:tc>
                  <a:txBody>
                    <a:bodyPr/>
                    <a:lstStyle/>
                    <a:p>
                      <a:r>
                        <a:rPr lang="en-US" sz="1400" dirty="0" smtClean="0"/>
                        <a:t>Men’s Soccer</a:t>
                      </a:r>
                      <a:endParaRPr lang="en-US" sz="1400" dirty="0"/>
                    </a:p>
                  </a:txBody>
                  <a:tcPr/>
                </a:tc>
                <a:tc>
                  <a:txBody>
                    <a:bodyPr/>
                    <a:lstStyle/>
                    <a:p>
                      <a:r>
                        <a:rPr lang="en-US" sz="1400" dirty="0" smtClean="0"/>
                        <a:t>46</a:t>
                      </a:r>
                      <a:endParaRPr lang="en-US" sz="1400" dirty="0"/>
                    </a:p>
                  </a:txBody>
                  <a:tcPr/>
                </a:tc>
                <a:tc>
                  <a:txBody>
                    <a:bodyPr/>
                    <a:lstStyle/>
                    <a:p>
                      <a:r>
                        <a:rPr lang="en-US" sz="1400" dirty="0" smtClean="0"/>
                        <a:t>8</a:t>
                      </a:r>
                      <a:endParaRPr lang="en-US" sz="1400" dirty="0"/>
                    </a:p>
                  </a:txBody>
                  <a:tcPr/>
                </a:tc>
              </a:tr>
              <a:tr h="303306">
                <a:tc>
                  <a:txBody>
                    <a:bodyPr/>
                    <a:lstStyle/>
                    <a:p>
                      <a:r>
                        <a:rPr lang="en-US" sz="1400" dirty="0" smtClean="0"/>
                        <a:t>Men’s Track &amp; Field</a:t>
                      </a:r>
                      <a:endParaRPr lang="en-US" sz="1400" dirty="0"/>
                    </a:p>
                  </a:txBody>
                  <a:tcPr/>
                </a:tc>
                <a:tc>
                  <a:txBody>
                    <a:bodyPr/>
                    <a:lstStyle/>
                    <a:p>
                      <a:r>
                        <a:rPr lang="en-US" sz="1400" dirty="0" smtClean="0"/>
                        <a:t>66</a:t>
                      </a:r>
                      <a:endParaRPr lang="en-US" sz="1400" dirty="0"/>
                    </a:p>
                  </a:txBody>
                  <a:tcPr/>
                </a:tc>
                <a:tc>
                  <a:txBody>
                    <a:bodyPr/>
                    <a:lstStyle/>
                    <a:p>
                      <a:r>
                        <a:rPr lang="en-US" sz="1400" dirty="0" smtClean="0"/>
                        <a:t>12</a:t>
                      </a:r>
                      <a:endParaRPr lang="en-US" sz="1400" dirty="0"/>
                    </a:p>
                  </a:txBody>
                  <a:tcPr/>
                </a:tc>
              </a:tr>
              <a:tr h="303306">
                <a:tc>
                  <a:txBody>
                    <a:bodyPr/>
                    <a:lstStyle/>
                    <a:p>
                      <a:r>
                        <a:rPr lang="en-US" sz="1400" dirty="0" smtClean="0"/>
                        <a:t>Women’s Track &amp; Field</a:t>
                      </a:r>
                      <a:endParaRPr lang="en-US" sz="1400" dirty="0"/>
                    </a:p>
                  </a:txBody>
                  <a:tcPr/>
                </a:tc>
                <a:tc>
                  <a:txBody>
                    <a:bodyPr/>
                    <a:lstStyle/>
                    <a:p>
                      <a:r>
                        <a:rPr lang="en-US" sz="1400" dirty="0" smtClean="0"/>
                        <a:t>50</a:t>
                      </a:r>
                      <a:endParaRPr lang="en-US" sz="1400" dirty="0"/>
                    </a:p>
                  </a:txBody>
                  <a:tcPr/>
                </a:tc>
                <a:tc>
                  <a:txBody>
                    <a:bodyPr/>
                    <a:lstStyle/>
                    <a:p>
                      <a:r>
                        <a:rPr lang="en-US" sz="1400" dirty="0" smtClean="0"/>
                        <a:t>6</a:t>
                      </a:r>
                      <a:endParaRPr lang="en-US" sz="1400" dirty="0"/>
                    </a:p>
                  </a:txBody>
                  <a:tcPr/>
                </a:tc>
              </a:tr>
              <a:tr h="303306">
                <a:tc>
                  <a:txBody>
                    <a:bodyPr/>
                    <a:lstStyle/>
                    <a:p>
                      <a:r>
                        <a:rPr lang="en-US" sz="1400" dirty="0" smtClean="0"/>
                        <a:t>Men’s Basketball</a:t>
                      </a:r>
                      <a:endParaRPr lang="en-US" sz="1400" dirty="0"/>
                    </a:p>
                  </a:txBody>
                  <a:tcPr/>
                </a:tc>
                <a:tc>
                  <a:txBody>
                    <a:bodyPr/>
                    <a:lstStyle/>
                    <a:p>
                      <a:r>
                        <a:rPr lang="en-US" sz="1400" dirty="0" smtClean="0"/>
                        <a:t>35</a:t>
                      </a:r>
                      <a:endParaRPr lang="en-US" sz="1400" dirty="0"/>
                    </a:p>
                  </a:txBody>
                  <a:tcPr/>
                </a:tc>
                <a:tc>
                  <a:txBody>
                    <a:bodyPr/>
                    <a:lstStyle/>
                    <a:p>
                      <a:r>
                        <a:rPr lang="en-US" sz="1400" dirty="0" smtClean="0"/>
                        <a:t>0</a:t>
                      </a:r>
                      <a:endParaRPr lang="en-US" sz="1400" dirty="0"/>
                    </a:p>
                  </a:txBody>
                  <a:tcPr/>
                </a:tc>
              </a:tr>
              <a:tr h="303306">
                <a:tc>
                  <a:txBody>
                    <a:bodyPr/>
                    <a:lstStyle/>
                    <a:p>
                      <a:r>
                        <a:rPr lang="en-US" sz="1400" dirty="0" smtClean="0"/>
                        <a:t>Filed Hockey</a:t>
                      </a:r>
                      <a:endParaRPr lang="en-US" sz="1400" dirty="0"/>
                    </a:p>
                  </a:txBody>
                  <a:tcPr/>
                </a:tc>
                <a:tc>
                  <a:txBody>
                    <a:bodyPr/>
                    <a:lstStyle/>
                    <a:p>
                      <a:r>
                        <a:rPr lang="en-US" sz="1400" dirty="0" smtClean="0"/>
                        <a:t>14</a:t>
                      </a:r>
                      <a:endParaRPr lang="en-US" sz="1400" dirty="0"/>
                    </a:p>
                  </a:txBody>
                  <a:tcPr/>
                </a:tc>
                <a:tc>
                  <a:txBody>
                    <a:bodyPr/>
                    <a:lstStyle/>
                    <a:p>
                      <a:r>
                        <a:rPr lang="en-US" sz="1400" dirty="0" smtClean="0"/>
                        <a:t>0</a:t>
                      </a:r>
                      <a:endParaRPr lang="en-US" sz="1400" dirty="0"/>
                    </a:p>
                  </a:txBody>
                  <a:tcPr/>
                </a:tc>
              </a:tr>
              <a:tr h="303306">
                <a:tc>
                  <a:txBody>
                    <a:bodyPr/>
                    <a:lstStyle/>
                    <a:p>
                      <a:r>
                        <a:rPr lang="en-US" sz="1400" dirty="0" smtClean="0"/>
                        <a:t>Softball</a:t>
                      </a:r>
                      <a:endParaRPr lang="en-US" sz="1400" dirty="0"/>
                    </a:p>
                  </a:txBody>
                  <a:tcPr/>
                </a:tc>
                <a:tc>
                  <a:txBody>
                    <a:bodyPr/>
                    <a:lstStyle/>
                    <a:p>
                      <a:r>
                        <a:rPr lang="en-US" sz="1400" dirty="0" smtClean="0"/>
                        <a:t>36</a:t>
                      </a:r>
                      <a:endParaRPr lang="en-US" sz="1400" dirty="0"/>
                    </a:p>
                  </a:txBody>
                  <a:tcPr/>
                </a:tc>
                <a:tc>
                  <a:txBody>
                    <a:bodyPr/>
                    <a:lstStyle/>
                    <a:p>
                      <a:r>
                        <a:rPr lang="en-US" sz="1400" dirty="0" smtClean="0"/>
                        <a:t>2</a:t>
                      </a:r>
                      <a:endParaRPr lang="en-US" sz="1400" dirty="0"/>
                    </a:p>
                  </a:txBody>
                  <a:tcPr/>
                </a:tc>
              </a:tr>
              <a:tr h="303306">
                <a:tc>
                  <a:txBody>
                    <a:bodyPr/>
                    <a:lstStyle/>
                    <a:p>
                      <a:r>
                        <a:rPr lang="en-US" sz="1400" dirty="0" smtClean="0"/>
                        <a:t>Women’s Soccer</a:t>
                      </a:r>
                      <a:endParaRPr lang="en-US" sz="1400" dirty="0"/>
                    </a:p>
                  </a:txBody>
                  <a:tcPr/>
                </a:tc>
                <a:tc>
                  <a:txBody>
                    <a:bodyPr/>
                    <a:lstStyle/>
                    <a:p>
                      <a:r>
                        <a:rPr lang="en-US" sz="1400" dirty="0" smtClean="0"/>
                        <a:t>32</a:t>
                      </a:r>
                      <a:endParaRPr lang="en-US" sz="1400" dirty="0"/>
                    </a:p>
                  </a:txBody>
                  <a:tcPr/>
                </a:tc>
                <a:tc>
                  <a:txBody>
                    <a:bodyPr/>
                    <a:lstStyle/>
                    <a:p>
                      <a:r>
                        <a:rPr lang="en-US" sz="1400" dirty="0" smtClean="0"/>
                        <a:t>2</a:t>
                      </a:r>
                      <a:endParaRPr lang="en-US" sz="1400" dirty="0"/>
                    </a:p>
                  </a:txBody>
                  <a:tcPr/>
                </a:tc>
              </a:tr>
              <a:tr h="303306">
                <a:tc>
                  <a:txBody>
                    <a:bodyPr/>
                    <a:lstStyle/>
                    <a:p>
                      <a:r>
                        <a:rPr lang="en-US" sz="1400" dirty="0" smtClean="0"/>
                        <a:t>Football</a:t>
                      </a:r>
                      <a:endParaRPr lang="en-US" sz="1400" dirty="0"/>
                    </a:p>
                  </a:txBody>
                  <a:tcPr/>
                </a:tc>
                <a:tc>
                  <a:txBody>
                    <a:bodyPr/>
                    <a:lstStyle/>
                    <a:p>
                      <a:r>
                        <a:rPr lang="en-US" sz="1400" dirty="0" smtClean="0"/>
                        <a:t>171</a:t>
                      </a:r>
                      <a:endParaRPr lang="en-US" sz="1400" dirty="0"/>
                    </a:p>
                  </a:txBody>
                  <a:tcPr/>
                </a:tc>
                <a:tc>
                  <a:txBody>
                    <a:bodyPr/>
                    <a:lstStyle/>
                    <a:p>
                      <a:r>
                        <a:rPr lang="en-US" sz="1400" dirty="0" smtClean="0"/>
                        <a:t>25</a:t>
                      </a:r>
                      <a:endParaRPr lang="en-US" sz="1400" dirty="0"/>
                    </a:p>
                  </a:txBody>
                  <a:tcPr/>
                </a:tc>
              </a:tr>
              <a:tr h="303306">
                <a:tc>
                  <a:txBody>
                    <a:bodyPr/>
                    <a:lstStyle/>
                    <a:p>
                      <a:r>
                        <a:rPr lang="en-US" sz="1400" dirty="0" smtClean="0"/>
                        <a:t>Women’s Lacrosse</a:t>
                      </a:r>
                      <a:endParaRPr lang="en-US" sz="1400" dirty="0"/>
                    </a:p>
                  </a:txBody>
                  <a:tcPr/>
                </a:tc>
                <a:tc>
                  <a:txBody>
                    <a:bodyPr/>
                    <a:lstStyle/>
                    <a:p>
                      <a:r>
                        <a:rPr lang="en-US" sz="1400" dirty="0" smtClean="0"/>
                        <a:t>35</a:t>
                      </a:r>
                      <a:endParaRPr lang="en-US" sz="1400" dirty="0"/>
                    </a:p>
                  </a:txBody>
                  <a:tcPr/>
                </a:tc>
                <a:tc>
                  <a:txBody>
                    <a:bodyPr/>
                    <a:lstStyle/>
                    <a:p>
                      <a:r>
                        <a:rPr lang="en-US" sz="1400" dirty="0" smtClean="0"/>
                        <a:t>0</a:t>
                      </a:r>
                      <a:endParaRPr lang="en-US" sz="1400" dirty="0"/>
                    </a:p>
                  </a:txBody>
                  <a:tcPr/>
                </a:tc>
              </a:tr>
              <a:tr h="303306">
                <a:tc>
                  <a:txBody>
                    <a:bodyPr/>
                    <a:lstStyle/>
                    <a:p>
                      <a:r>
                        <a:rPr lang="en-US" sz="1400" b="1" dirty="0" smtClean="0"/>
                        <a:t>Total</a:t>
                      </a:r>
                      <a:r>
                        <a:rPr lang="en-US" sz="1400" b="1" baseline="0" dirty="0" smtClean="0"/>
                        <a:t> (73% return rate)</a:t>
                      </a:r>
                      <a:endParaRPr lang="en-US" sz="1400" b="1" dirty="0"/>
                    </a:p>
                  </a:txBody>
                  <a:tcPr/>
                </a:tc>
                <a:tc>
                  <a:txBody>
                    <a:bodyPr/>
                    <a:lstStyle/>
                    <a:p>
                      <a:r>
                        <a:rPr lang="en-US" sz="1400" b="1" dirty="0" smtClean="0"/>
                        <a:t>632</a:t>
                      </a:r>
                      <a:endParaRPr lang="en-US" sz="1400" b="1" dirty="0"/>
                    </a:p>
                  </a:txBody>
                  <a:tcPr/>
                </a:tc>
                <a:tc>
                  <a:txBody>
                    <a:bodyPr/>
                    <a:lstStyle/>
                    <a:p>
                      <a:r>
                        <a:rPr lang="en-US" sz="1400" b="1" dirty="0" smtClean="0"/>
                        <a:t>70</a:t>
                      </a:r>
                      <a:endParaRPr lang="en-US" sz="1400" b="1"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456480" y="313953"/>
            <a:ext cx="8225280" cy="1061392"/>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3300" b="1" dirty="0">
                <a:solidFill>
                  <a:srgbClr val="280099"/>
                </a:solidFill>
              </a:rPr>
              <a:t>Academic Progress Rate: 09-10</a:t>
            </a:r>
          </a:p>
        </p:txBody>
      </p:sp>
      <p:graphicFrame>
        <p:nvGraphicFramePr>
          <p:cNvPr id="2" name="Table 1"/>
          <p:cNvGraphicFramePr>
            <a:graphicFrameLocks noGrp="1"/>
          </p:cNvGraphicFramePr>
          <p:nvPr>
            <p:extLst>
              <p:ext uri="{D42A27DB-BD31-4B8C-83A1-F6EECF244321}">
                <p14:modId xmlns:p14="http://schemas.microsoft.com/office/powerpoint/2010/main" val="1248496531"/>
              </p:ext>
            </p:extLst>
          </p:nvPr>
        </p:nvGraphicFramePr>
        <p:xfrm>
          <a:off x="2133600" y="1375345"/>
          <a:ext cx="4800600" cy="4800600"/>
        </p:xfrm>
        <a:graphic>
          <a:graphicData uri="http://schemas.openxmlformats.org/drawingml/2006/table">
            <a:tbl>
              <a:tblPr>
                <a:tableStyleId>{5C22544A-7EE6-4342-B048-85BDC9FD1C3A}</a:tableStyleId>
              </a:tblPr>
              <a:tblGrid>
                <a:gridCol w="3780472"/>
                <a:gridCol w="1020128"/>
              </a:tblGrid>
              <a:tr h="600075">
                <a:tc>
                  <a:txBody>
                    <a:bodyPr/>
                    <a:lstStyle/>
                    <a:p>
                      <a:r>
                        <a:rPr lang="en-US" sz="2400" dirty="0" smtClean="0"/>
                        <a:t>Football</a:t>
                      </a:r>
                      <a:endParaRPr lang="en-US" sz="2400" dirty="0"/>
                    </a:p>
                  </a:txBody>
                  <a:tcPr/>
                </a:tc>
                <a:tc>
                  <a:txBody>
                    <a:bodyPr/>
                    <a:lstStyle/>
                    <a:p>
                      <a:r>
                        <a:rPr lang="en-US" sz="2400" dirty="0" smtClean="0"/>
                        <a:t>946</a:t>
                      </a:r>
                      <a:endParaRPr lang="en-US" sz="2400" dirty="0"/>
                    </a:p>
                  </a:txBody>
                  <a:tcPr/>
                </a:tc>
              </a:tr>
              <a:tr h="600075">
                <a:tc>
                  <a:txBody>
                    <a:bodyPr/>
                    <a:lstStyle/>
                    <a:p>
                      <a:r>
                        <a:rPr lang="en-US" sz="2400" dirty="0" smtClean="0"/>
                        <a:t>Men’s Soccer</a:t>
                      </a:r>
                      <a:endParaRPr lang="en-US" sz="2400" dirty="0"/>
                    </a:p>
                  </a:txBody>
                  <a:tcPr/>
                </a:tc>
                <a:tc>
                  <a:txBody>
                    <a:bodyPr/>
                    <a:lstStyle/>
                    <a:p>
                      <a:r>
                        <a:rPr lang="en-US" sz="2400" dirty="0" smtClean="0"/>
                        <a:t>957</a:t>
                      </a:r>
                      <a:endParaRPr lang="en-US" sz="2400" dirty="0"/>
                    </a:p>
                  </a:txBody>
                  <a:tcPr/>
                </a:tc>
              </a:tr>
              <a:tr h="600075">
                <a:tc>
                  <a:txBody>
                    <a:bodyPr/>
                    <a:lstStyle/>
                    <a:p>
                      <a:r>
                        <a:rPr lang="en-US" sz="2400" dirty="0" smtClean="0"/>
                        <a:t>Men’s Cross Country</a:t>
                      </a:r>
                      <a:endParaRPr lang="en-US" sz="2400" dirty="0"/>
                    </a:p>
                  </a:txBody>
                  <a:tcPr/>
                </a:tc>
                <a:tc>
                  <a:txBody>
                    <a:bodyPr/>
                    <a:lstStyle/>
                    <a:p>
                      <a:r>
                        <a:rPr lang="en-US" sz="2400" dirty="0" smtClean="0"/>
                        <a:t>920</a:t>
                      </a:r>
                      <a:endParaRPr lang="en-US" sz="2400" dirty="0"/>
                    </a:p>
                  </a:txBody>
                  <a:tcPr/>
                </a:tc>
              </a:tr>
              <a:tr h="600075">
                <a:tc>
                  <a:txBody>
                    <a:bodyPr/>
                    <a:lstStyle/>
                    <a:p>
                      <a:r>
                        <a:rPr lang="en-US" sz="2400" dirty="0" smtClean="0"/>
                        <a:t>Men’s Basketball</a:t>
                      </a:r>
                      <a:endParaRPr lang="en-US" sz="2400" dirty="0"/>
                    </a:p>
                  </a:txBody>
                  <a:tcPr/>
                </a:tc>
                <a:tc>
                  <a:txBody>
                    <a:bodyPr/>
                    <a:lstStyle/>
                    <a:p>
                      <a:r>
                        <a:rPr lang="en-US" sz="2400" dirty="0" smtClean="0"/>
                        <a:t>961</a:t>
                      </a:r>
                      <a:endParaRPr lang="en-US" sz="2400" dirty="0"/>
                    </a:p>
                  </a:txBody>
                  <a:tcPr/>
                </a:tc>
              </a:tr>
              <a:tr h="600075">
                <a:tc>
                  <a:txBody>
                    <a:bodyPr/>
                    <a:lstStyle/>
                    <a:p>
                      <a:r>
                        <a:rPr lang="en-US" sz="2400" dirty="0" smtClean="0"/>
                        <a:t>Men’s Indoor Track</a:t>
                      </a:r>
                      <a:endParaRPr lang="en-US" sz="2400" dirty="0"/>
                    </a:p>
                  </a:txBody>
                  <a:tcPr/>
                </a:tc>
                <a:tc>
                  <a:txBody>
                    <a:bodyPr/>
                    <a:lstStyle/>
                    <a:p>
                      <a:r>
                        <a:rPr lang="en-US" sz="2400" dirty="0" smtClean="0"/>
                        <a:t>953</a:t>
                      </a:r>
                      <a:endParaRPr lang="en-US" sz="2400" dirty="0"/>
                    </a:p>
                  </a:txBody>
                  <a:tcPr/>
                </a:tc>
              </a:tr>
              <a:tr h="600075">
                <a:tc>
                  <a:txBody>
                    <a:bodyPr/>
                    <a:lstStyle/>
                    <a:p>
                      <a:r>
                        <a:rPr lang="en-US" sz="2400" dirty="0" smtClean="0"/>
                        <a:t>Men’s Outdoor Track</a:t>
                      </a:r>
                      <a:endParaRPr lang="en-US" sz="2400" dirty="0"/>
                    </a:p>
                  </a:txBody>
                  <a:tcPr/>
                </a:tc>
                <a:tc>
                  <a:txBody>
                    <a:bodyPr/>
                    <a:lstStyle/>
                    <a:p>
                      <a:r>
                        <a:rPr lang="en-US" sz="2400" dirty="0" smtClean="0"/>
                        <a:t>954</a:t>
                      </a:r>
                      <a:endParaRPr lang="en-US" sz="2400" dirty="0"/>
                    </a:p>
                  </a:txBody>
                  <a:tcPr/>
                </a:tc>
              </a:tr>
              <a:tr h="600075">
                <a:tc>
                  <a:txBody>
                    <a:bodyPr/>
                    <a:lstStyle/>
                    <a:p>
                      <a:r>
                        <a:rPr lang="en-US" sz="2400" dirty="0" smtClean="0"/>
                        <a:t>Baseball</a:t>
                      </a:r>
                      <a:endParaRPr lang="en-US" sz="2400" dirty="0"/>
                    </a:p>
                  </a:txBody>
                  <a:tcPr/>
                </a:tc>
                <a:tc>
                  <a:txBody>
                    <a:bodyPr/>
                    <a:lstStyle/>
                    <a:p>
                      <a:r>
                        <a:rPr lang="en-US" sz="2400" dirty="0" smtClean="0"/>
                        <a:t>957</a:t>
                      </a:r>
                      <a:endParaRPr lang="en-US" sz="2400" dirty="0"/>
                    </a:p>
                  </a:txBody>
                  <a:tcPr/>
                </a:tc>
              </a:tr>
              <a:tr h="600075">
                <a:tc>
                  <a:txBody>
                    <a:bodyPr/>
                    <a:lstStyle/>
                    <a:p>
                      <a:r>
                        <a:rPr lang="en-US" sz="2400" dirty="0" smtClean="0"/>
                        <a:t>Men’s Lacrosse</a:t>
                      </a:r>
                      <a:endParaRPr lang="en-US" sz="2400" dirty="0"/>
                    </a:p>
                  </a:txBody>
                  <a:tcPr/>
                </a:tc>
                <a:tc>
                  <a:txBody>
                    <a:bodyPr/>
                    <a:lstStyle/>
                    <a:p>
                      <a:r>
                        <a:rPr lang="en-US" sz="2400" dirty="0" smtClean="0"/>
                        <a:t>960</a:t>
                      </a:r>
                      <a:endParaRPr lang="en-US" sz="2400"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82401" y="207382"/>
            <a:ext cx="8226720" cy="1303337"/>
          </a:xfrm>
          <a:prstGeom prst="rect">
            <a:avLst/>
          </a:prstGeom>
          <a:noFill/>
          <a:ln w="9525">
            <a:noFill/>
            <a:round/>
            <a:headEnd/>
            <a:tailEnd/>
          </a:ln>
          <a:effectLst/>
        </p:spPr>
        <p:txBody>
          <a:bodyPr lIns="0" tIns="0" rIns="0" bIns="0" anchor="ct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3300" b="1" dirty="0">
                <a:solidFill>
                  <a:srgbClr val="280099"/>
                </a:solidFill>
              </a:rPr>
              <a:t>Academic Progress Rate: 09-10</a:t>
            </a:r>
          </a:p>
        </p:txBody>
      </p:sp>
      <p:graphicFrame>
        <p:nvGraphicFramePr>
          <p:cNvPr id="2" name="Table 1"/>
          <p:cNvGraphicFramePr>
            <a:graphicFrameLocks noGrp="1"/>
          </p:cNvGraphicFramePr>
          <p:nvPr>
            <p:extLst>
              <p:ext uri="{D42A27DB-BD31-4B8C-83A1-F6EECF244321}">
                <p14:modId xmlns:p14="http://schemas.microsoft.com/office/powerpoint/2010/main" val="322694884"/>
              </p:ext>
            </p:extLst>
          </p:nvPr>
        </p:nvGraphicFramePr>
        <p:xfrm>
          <a:off x="2271661" y="1371600"/>
          <a:ext cx="4648200" cy="5029200"/>
        </p:xfrm>
        <a:graphic>
          <a:graphicData uri="http://schemas.openxmlformats.org/drawingml/2006/table">
            <a:tbl>
              <a:tblPr>
                <a:tableStyleId>{5C22544A-7EE6-4342-B048-85BDC9FD1C3A}</a:tableStyleId>
              </a:tblPr>
              <a:tblGrid>
                <a:gridCol w="3694723"/>
                <a:gridCol w="953477"/>
              </a:tblGrid>
              <a:tr h="441036">
                <a:tc>
                  <a:txBody>
                    <a:bodyPr/>
                    <a:lstStyle/>
                    <a:p>
                      <a:r>
                        <a:rPr lang="en-US" sz="2400" dirty="0" smtClean="0"/>
                        <a:t>Women’s Cross Country</a:t>
                      </a:r>
                      <a:endParaRPr lang="en-US" sz="2400" dirty="0"/>
                    </a:p>
                  </a:txBody>
                  <a:tcPr/>
                </a:tc>
                <a:tc>
                  <a:txBody>
                    <a:bodyPr/>
                    <a:lstStyle/>
                    <a:p>
                      <a:r>
                        <a:rPr lang="en-US" sz="2400" dirty="0" smtClean="0"/>
                        <a:t>944</a:t>
                      </a:r>
                      <a:endParaRPr lang="en-US" sz="2400" dirty="0"/>
                    </a:p>
                  </a:txBody>
                  <a:tcPr/>
                </a:tc>
              </a:tr>
              <a:tr h="441036">
                <a:tc>
                  <a:txBody>
                    <a:bodyPr/>
                    <a:lstStyle/>
                    <a:p>
                      <a:r>
                        <a:rPr lang="en-US" sz="2400" dirty="0" smtClean="0"/>
                        <a:t>Field Hockey</a:t>
                      </a:r>
                      <a:endParaRPr lang="en-US" sz="2400" dirty="0"/>
                    </a:p>
                  </a:txBody>
                  <a:tcPr/>
                </a:tc>
                <a:tc>
                  <a:txBody>
                    <a:bodyPr/>
                    <a:lstStyle/>
                    <a:p>
                      <a:r>
                        <a:rPr lang="en-US" sz="2400" dirty="0" smtClean="0"/>
                        <a:t>966</a:t>
                      </a:r>
                      <a:endParaRPr lang="en-US" sz="2400" dirty="0"/>
                    </a:p>
                  </a:txBody>
                  <a:tcPr/>
                </a:tc>
              </a:tr>
              <a:tr h="441036">
                <a:tc>
                  <a:txBody>
                    <a:bodyPr/>
                    <a:lstStyle/>
                    <a:p>
                      <a:r>
                        <a:rPr lang="en-US" sz="2400" dirty="0" smtClean="0"/>
                        <a:t>Golf</a:t>
                      </a:r>
                      <a:endParaRPr lang="en-US" sz="2400" dirty="0"/>
                    </a:p>
                  </a:txBody>
                  <a:tcPr/>
                </a:tc>
                <a:tc>
                  <a:txBody>
                    <a:bodyPr/>
                    <a:lstStyle/>
                    <a:p>
                      <a:r>
                        <a:rPr lang="en-US" sz="2400" dirty="0" smtClean="0"/>
                        <a:t>976</a:t>
                      </a:r>
                      <a:endParaRPr lang="en-US" sz="2400" dirty="0"/>
                    </a:p>
                  </a:txBody>
                  <a:tcPr/>
                </a:tc>
              </a:tr>
              <a:tr h="441036">
                <a:tc>
                  <a:txBody>
                    <a:bodyPr/>
                    <a:lstStyle/>
                    <a:p>
                      <a:r>
                        <a:rPr lang="en-US" sz="2400" dirty="0" smtClean="0"/>
                        <a:t>Women’s Soccer</a:t>
                      </a:r>
                      <a:endParaRPr lang="en-US" sz="2400" dirty="0"/>
                    </a:p>
                  </a:txBody>
                  <a:tcPr/>
                </a:tc>
                <a:tc>
                  <a:txBody>
                    <a:bodyPr/>
                    <a:lstStyle/>
                    <a:p>
                      <a:r>
                        <a:rPr lang="en-US" sz="2400" dirty="0" smtClean="0"/>
                        <a:t>965</a:t>
                      </a:r>
                      <a:endParaRPr lang="en-US" sz="2400" dirty="0"/>
                    </a:p>
                  </a:txBody>
                  <a:tcPr/>
                </a:tc>
              </a:tr>
              <a:tr h="441036">
                <a:tc>
                  <a:txBody>
                    <a:bodyPr/>
                    <a:lstStyle/>
                    <a:p>
                      <a:r>
                        <a:rPr lang="en-US" sz="2400" dirty="0" smtClean="0"/>
                        <a:t>Tennis</a:t>
                      </a:r>
                      <a:endParaRPr lang="en-US" sz="2400" dirty="0"/>
                    </a:p>
                  </a:txBody>
                  <a:tcPr/>
                </a:tc>
                <a:tc>
                  <a:txBody>
                    <a:bodyPr/>
                    <a:lstStyle/>
                    <a:p>
                      <a:r>
                        <a:rPr lang="en-US" sz="2400" dirty="0" smtClean="0"/>
                        <a:t>991</a:t>
                      </a:r>
                      <a:endParaRPr lang="en-US" sz="2400" dirty="0"/>
                    </a:p>
                  </a:txBody>
                  <a:tcPr/>
                </a:tc>
              </a:tr>
              <a:tr h="441036">
                <a:tc>
                  <a:txBody>
                    <a:bodyPr/>
                    <a:lstStyle/>
                    <a:p>
                      <a:r>
                        <a:rPr lang="en-US" sz="2400" dirty="0" smtClean="0"/>
                        <a:t>Volleyball</a:t>
                      </a:r>
                      <a:endParaRPr lang="en-US" sz="2400" dirty="0"/>
                    </a:p>
                  </a:txBody>
                  <a:tcPr/>
                </a:tc>
                <a:tc>
                  <a:txBody>
                    <a:bodyPr/>
                    <a:lstStyle/>
                    <a:p>
                      <a:r>
                        <a:rPr lang="en-US" sz="2400" dirty="0" smtClean="0"/>
                        <a:t>988</a:t>
                      </a:r>
                      <a:endParaRPr lang="en-US" sz="2400" dirty="0"/>
                    </a:p>
                  </a:txBody>
                  <a:tcPr/>
                </a:tc>
              </a:tr>
              <a:tr h="441036">
                <a:tc>
                  <a:txBody>
                    <a:bodyPr/>
                    <a:lstStyle/>
                    <a:p>
                      <a:r>
                        <a:rPr lang="en-US" sz="2400" dirty="0" smtClean="0"/>
                        <a:t>Women’s Basketball</a:t>
                      </a:r>
                      <a:endParaRPr lang="en-US" sz="2400" dirty="0"/>
                    </a:p>
                  </a:txBody>
                  <a:tcPr/>
                </a:tc>
                <a:tc>
                  <a:txBody>
                    <a:bodyPr/>
                    <a:lstStyle/>
                    <a:p>
                      <a:r>
                        <a:rPr lang="en-US" sz="2400" dirty="0" smtClean="0"/>
                        <a:t>967</a:t>
                      </a:r>
                      <a:endParaRPr lang="en-US" sz="2400" dirty="0"/>
                    </a:p>
                  </a:txBody>
                  <a:tcPr/>
                </a:tc>
              </a:tr>
              <a:tr h="441036">
                <a:tc>
                  <a:txBody>
                    <a:bodyPr/>
                    <a:lstStyle/>
                    <a:p>
                      <a:r>
                        <a:rPr lang="en-US" sz="2400" dirty="0" smtClean="0"/>
                        <a:t>Women’s Indoor Track</a:t>
                      </a:r>
                      <a:endParaRPr lang="en-US" sz="2400" dirty="0"/>
                    </a:p>
                  </a:txBody>
                  <a:tcPr/>
                </a:tc>
                <a:tc>
                  <a:txBody>
                    <a:bodyPr/>
                    <a:lstStyle/>
                    <a:p>
                      <a:r>
                        <a:rPr lang="en-US" sz="2400" dirty="0" smtClean="0"/>
                        <a:t>963</a:t>
                      </a:r>
                      <a:endParaRPr lang="en-US" sz="2400" dirty="0"/>
                    </a:p>
                  </a:txBody>
                  <a:tcPr/>
                </a:tc>
              </a:tr>
              <a:tr h="441036">
                <a:tc>
                  <a:txBody>
                    <a:bodyPr/>
                    <a:lstStyle/>
                    <a:p>
                      <a:r>
                        <a:rPr lang="en-US" sz="2400" dirty="0" smtClean="0"/>
                        <a:t>Women’s Outdoor Track</a:t>
                      </a:r>
                      <a:endParaRPr lang="en-US" sz="2400" dirty="0"/>
                    </a:p>
                  </a:txBody>
                  <a:tcPr/>
                </a:tc>
                <a:tc>
                  <a:txBody>
                    <a:bodyPr/>
                    <a:lstStyle/>
                    <a:p>
                      <a:r>
                        <a:rPr lang="en-US" sz="2400" dirty="0" smtClean="0"/>
                        <a:t>967</a:t>
                      </a:r>
                      <a:endParaRPr lang="en-US" sz="2400" dirty="0"/>
                    </a:p>
                  </a:txBody>
                  <a:tcPr/>
                </a:tc>
              </a:tr>
              <a:tr h="441036">
                <a:tc>
                  <a:txBody>
                    <a:bodyPr/>
                    <a:lstStyle/>
                    <a:p>
                      <a:r>
                        <a:rPr lang="en-US" sz="2400" dirty="0" smtClean="0"/>
                        <a:t>Women’s Lacrosse</a:t>
                      </a:r>
                      <a:endParaRPr lang="en-US" sz="2400" dirty="0"/>
                    </a:p>
                  </a:txBody>
                  <a:tcPr/>
                </a:tc>
                <a:tc>
                  <a:txBody>
                    <a:bodyPr/>
                    <a:lstStyle/>
                    <a:p>
                      <a:r>
                        <a:rPr lang="en-US" sz="2400" dirty="0" smtClean="0"/>
                        <a:t>988</a:t>
                      </a:r>
                      <a:endParaRPr lang="en-US" sz="2400" dirty="0"/>
                    </a:p>
                  </a:txBody>
                  <a:tcPr/>
                </a:tc>
              </a:tr>
              <a:tr h="441036">
                <a:tc>
                  <a:txBody>
                    <a:bodyPr/>
                    <a:lstStyle/>
                    <a:p>
                      <a:r>
                        <a:rPr lang="en-US" sz="2400" dirty="0" smtClean="0"/>
                        <a:t>Softball</a:t>
                      </a:r>
                      <a:endParaRPr lang="en-US" sz="2400" dirty="0"/>
                    </a:p>
                  </a:txBody>
                  <a:tcPr/>
                </a:tc>
                <a:tc>
                  <a:txBody>
                    <a:bodyPr/>
                    <a:lstStyle/>
                    <a:p>
                      <a:r>
                        <a:rPr lang="en-US" sz="2400" dirty="0" smtClean="0"/>
                        <a:t>971</a:t>
                      </a:r>
                      <a:endParaRPr lang="en-US" sz="2400"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lgn="ctr">
              <a:buNone/>
            </a:pPr>
            <a:endParaRPr lang="en-US" b="1" dirty="0" smtClean="0"/>
          </a:p>
          <a:p>
            <a:pPr marL="0" indent="0" algn="ctr">
              <a:buNone/>
            </a:pPr>
            <a:endParaRPr lang="en-US" b="1" dirty="0"/>
          </a:p>
          <a:p>
            <a:pPr marL="0" indent="0" algn="ctr">
              <a:buNone/>
            </a:pPr>
            <a:r>
              <a:rPr lang="en-US" b="1" dirty="0" smtClean="0"/>
              <a:t>Approval of Proposed Council and Standing Committee Memberships </a:t>
            </a:r>
          </a:p>
          <a:p>
            <a:pPr marL="0" indent="0" algn="ctr">
              <a:buNone/>
            </a:pPr>
            <a:r>
              <a:rPr lang="en-US" b="1" dirty="0" smtClean="0"/>
              <a:t>for 2012-2013</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u="sng" dirty="0" smtClean="0"/>
              <a:t>Approval </a:t>
            </a:r>
            <a:r>
              <a:rPr lang="en-US" b="1" u="sng" dirty="0"/>
              <a:t>of Proposed Council and Standing Committee Memberships for 2012-2013</a:t>
            </a:r>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lgn="ctr">
              <a:buNone/>
            </a:pPr>
            <a:endParaRPr lang="en-US" b="1" dirty="0" smtClean="0"/>
          </a:p>
          <a:p>
            <a:pPr marL="0" indent="0" algn="ctr">
              <a:buNone/>
            </a:pPr>
            <a:endParaRPr lang="en-US" b="1" dirty="0"/>
          </a:p>
          <a:p>
            <a:pPr marL="0" indent="0" algn="ctr">
              <a:buNone/>
            </a:pPr>
            <a:r>
              <a:rPr lang="en-US" b="1" dirty="0" smtClean="0"/>
              <a:t>Election of </a:t>
            </a:r>
          </a:p>
          <a:p>
            <a:pPr marL="0" indent="0" algn="ctr">
              <a:buNone/>
            </a:pPr>
            <a:r>
              <a:rPr lang="en-US" b="1" u="sng" dirty="0" smtClean="0"/>
              <a:t>Senate Vice-Chair </a:t>
            </a:r>
          </a:p>
          <a:p>
            <a:pPr marL="0" indent="0" algn="ctr">
              <a:buNone/>
            </a:pPr>
            <a:r>
              <a:rPr lang="en-US" b="1" dirty="0" smtClean="0"/>
              <a:t>for 2012-2013 </a:t>
            </a:r>
          </a:p>
          <a:p>
            <a:pPr marL="0" indent="0" algn="ctr">
              <a:buNone/>
            </a:pPr>
            <a:r>
              <a:rPr lang="en-US" b="1" dirty="0" smtClean="0"/>
              <a:t>and </a:t>
            </a:r>
          </a:p>
          <a:p>
            <a:pPr marL="0" indent="0" algn="ctr">
              <a:buNone/>
            </a:pPr>
            <a:r>
              <a:rPr lang="en-US" b="1" u="sng" dirty="0" smtClean="0"/>
              <a:t>Secretary </a:t>
            </a:r>
          </a:p>
          <a:p>
            <a:pPr marL="0" indent="0" algn="ctr">
              <a:buNone/>
            </a:pPr>
            <a:r>
              <a:rPr lang="en-US" b="1" dirty="0" smtClean="0"/>
              <a:t>for 2012-2014</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u="sng" dirty="0" smtClean="0"/>
              <a:t>Election </a:t>
            </a:r>
            <a:r>
              <a:rPr lang="en-US" b="1" u="sng" dirty="0"/>
              <a:t>of Senate Vice-Chair for 2012-2013 and Secretary for 2012-2014</a:t>
            </a:r>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Nominations from the Floor </a:t>
            </a:r>
            <a:endParaRPr lang="en-US" dirty="0"/>
          </a:p>
        </p:txBody>
      </p:sp>
      <p:sp>
        <p:nvSpPr>
          <p:cNvPr id="4" name="Content Placeholder 3"/>
          <p:cNvSpPr>
            <a:spLocks noGrp="1"/>
          </p:cNvSpPr>
          <p:nvPr>
            <p:ph sz="half" idx="1"/>
          </p:nvPr>
        </p:nvSpPr>
        <p:spPr>
          <a:ln w="6350">
            <a:solidFill>
              <a:schemeClr val="tx1"/>
            </a:solidFill>
          </a:ln>
        </p:spPr>
        <p:txBody>
          <a:bodyPr/>
          <a:lstStyle/>
          <a:p>
            <a:pPr marL="0" indent="0">
              <a:buNone/>
            </a:pPr>
            <a:r>
              <a:rPr lang="en-US" u="sng" dirty="0" smtClean="0"/>
              <a:t>Vice Chair</a:t>
            </a:r>
          </a:p>
          <a:p>
            <a:pPr marL="0" indent="0">
              <a:buNone/>
            </a:pPr>
            <a:endParaRPr lang="en-US" u="sng" dirty="0" smtClean="0"/>
          </a:p>
          <a:p>
            <a:endParaRPr lang="en-US" u="sng" dirty="0"/>
          </a:p>
        </p:txBody>
      </p:sp>
      <p:sp>
        <p:nvSpPr>
          <p:cNvPr id="5" name="Content Placeholder 4"/>
          <p:cNvSpPr>
            <a:spLocks noGrp="1"/>
          </p:cNvSpPr>
          <p:nvPr>
            <p:ph sz="half" idx="2"/>
          </p:nvPr>
        </p:nvSpPr>
        <p:spPr>
          <a:ln w="6350">
            <a:solidFill>
              <a:schemeClr val="tx1"/>
            </a:solidFill>
          </a:ln>
        </p:spPr>
        <p:txBody>
          <a:bodyPr/>
          <a:lstStyle/>
          <a:p>
            <a:pPr marL="0" indent="0">
              <a:buNone/>
            </a:pPr>
            <a:r>
              <a:rPr lang="en-US" u="sng" dirty="0" smtClean="0"/>
              <a:t>Secretary</a:t>
            </a:r>
          </a:p>
          <a:p>
            <a:pPr marL="0" indent="0">
              <a:buNone/>
            </a:pPr>
            <a:endParaRPr lang="en-US" u="sng" dirty="0" smtClean="0"/>
          </a:p>
          <a:p>
            <a:endParaRPr lang="en-US" u="sng" dirty="0"/>
          </a:p>
        </p:txBody>
      </p:sp>
    </p:spTree>
    <p:extLst>
      <p:ext uri="{BB962C8B-B14F-4D97-AF65-F5344CB8AC3E}">
        <p14:creationId xmlns:p14="http://schemas.microsoft.com/office/powerpoint/2010/main" val="375091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buNone/>
            </a:pPr>
            <a:endParaRPr lang="en-US" b="1" dirty="0" smtClean="0"/>
          </a:p>
          <a:p>
            <a:pPr marL="0" indent="0">
              <a:buNone/>
            </a:pPr>
            <a:endParaRPr lang="en-US" b="1" dirty="0"/>
          </a:p>
          <a:p>
            <a:pPr marL="0" indent="0">
              <a:buNone/>
            </a:pPr>
            <a:endParaRPr lang="en-US" b="1" dirty="0" smtClean="0"/>
          </a:p>
          <a:p>
            <a:pPr marL="0" indent="0" algn="ctr">
              <a:buNone/>
            </a:pPr>
            <a:r>
              <a:rPr lang="en-US" b="1" dirty="0" smtClean="0"/>
              <a:t>Approval of Changes to Council Memberships</a:t>
            </a:r>
            <a:endParaRPr lang="en-US" sz="3600" b="1" dirty="0" smtClean="0"/>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u="sng" dirty="0" smtClean="0"/>
              <a:t>Approval </a:t>
            </a:r>
            <a:r>
              <a:rPr lang="en-US" b="1" u="sng" dirty="0"/>
              <a:t>of Changes to Council Memberships</a:t>
            </a:r>
            <a:endParaRPr lang="en-US" sz="1600" b="1" u="sng"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b="1" u="sng" dirty="0" smtClean="0"/>
              <a:t>Senate </a:t>
            </a:r>
            <a:r>
              <a:rPr lang="en-US" b="1" u="sng" dirty="0"/>
              <a:t>Bill 1112-17 Curriculum Changes to the Informatics </a:t>
            </a:r>
            <a:r>
              <a:rPr lang="en-US" b="1" u="sng"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fontScale="47500" lnSpcReduction="20000"/>
          </a:bodyPr>
          <a:lstStyle/>
          <a:p>
            <a:pPr algn="r">
              <a:buNone/>
            </a:pPr>
            <a:r>
              <a:rPr lang="en-US" b="1" dirty="0"/>
              <a:t>Senate Bill 1112-17</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r>
              <a:rPr lang="en-US" dirty="0" smtClean="0"/>
              <a:t>UNVERSITY </a:t>
            </a:r>
            <a:r>
              <a:rPr lang="en-US" dirty="0"/>
              <a:t>AT ALBANY</a:t>
            </a:r>
          </a:p>
          <a:p>
            <a:pPr algn="ctr">
              <a:buNone/>
            </a:pPr>
            <a:r>
              <a:rPr lang="en-US" dirty="0"/>
              <a:t>STATE UNIVERSITY OF NEW YORK</a:t>
            </a:r>
          </a:p>
          <a:p>
            <a:pPr>
              <a:buNone/>
            </a:pPr>
            <a:r>
              <a:rPr lang="en-US" dirty="0"/>
              <a:t> </a:t>
            </a:r>
          </a:p>
          <a:p>
            <a:pPr>
              <a:buNone/>
            </a:pPr>
            <a:r>
              <a:rPr lang="en-US" dirty="0"/>
              <a:t> </a:t>
            </a:r>
          </a:p>
          <a:p>
            <a:pPr>
              <a:buNone/>
            </a:pPr>
            <a:r>
              <a:rPr lang="en-US" dirty="0"/>
              <a:t>Introduced by</a:t>
            </a:r>
            <a:r>
              <a:rPr lang="en-US" dirty="0" smtClean="0"/>
              <a:t>:</a:t>
            </a:r>
            <a:r>
              <a:rPr lang="en-US" dirty="0"/>
              <a:t>	Undergraduate Academic Council</a:t>
            </a:r>
          </a:p>
          <a:p>
            <a:pPr>
              <a:buNone/>
            </a:pPr>
            <a:r>
              <a:rPr lang="en-US" dirty="0"/>
              <a:t> </a:t>
            </a:r>
          </a:p>
          <a:p>
            <a:pPr>
              <a:buNone/>
            </a:pPr>
            <a:r>
              <a:rPr lang="en-US" dirty="0"/>
              <a:t>Date:		 April 2, 2012</a:t>
            </a:r>
          </a:p>
          <a:p>
            <a:pPr>
              <a:buNone/>
            </a:pPr>
            <a:r>
              <a:rPr lang="en-US" dirty="0"/>
              <a:t> </a:t>
            </a:r>
          </a:p>
          <a:p>
            <a:pPr>
              <a:buNone/>
            </a:pPr>
            <a:r>
              <a:rPr lang="en-US" b="1" dirty="0"/>
              <a:t> </a:t>
            </a:r>
            <a:endParaRPr lang="en-US" dirty="0"/>
          </a:p>
          <a:p>
            <a:pPr algn="ctr">
              <a:buNone/>
            </a:pPr>
            <a:r>
              <a:rPr lang="en-US" b="1" dirty="0"/>
              <a:t>REVISIONS TO INF MAJOR</a:t>
            </a:r>
            <a:endParaRPr lang="en-US" dirty="0"/>
          </a:p>
          <a:p>
            <a:pPr>
              <a:buNone/>
            </a:pPr>
            <a:r>
              <a:rPr lang="en-US" b="1" dirty="0"/>
              <a:t> </a:t>
            </a:r>
            <a:endParaRPr lang="en-US" dirty="0"/>
          </a:p>
          <a:p>
            <a:pPr>
              <a:buNone/>
            </a:pPr>
            <a:r>
              <a:rPr lang="en-US" dirty="0"/>
              <a:t>IT IS HEREBY PROPOSED THAT THE FOLLOWING BE ADOPTED:</a:t>
            </a:r>
          </a:p>
          <a:p>
            <a:pPr>
              <a:buNone/>
            </a:pPr>
            <a:r>
              <a:rPr lang="en-US" dirty="0"/>
              <a:t>  </a:t>
            </a:r>
          </a:p>
          <a:p>
            <a:pPr marL="514350" lvl="0" indent="-514350">
              <a:buFont typeface="+mj-lt"/>
              <a:buAutoNum type="arabicPeriod"/>
            </a:pPr>
            <a:r>
              <a:rPr lang="en-US" dirty="0"/>
              <a:t>That this takes effect for the Fall 2012 semester.</a:t>
            </a:r>
          </a:p>
          <a:p>
            <a:pPr marL="514350" indent="-514350">
              <a:buFont typeface="+mj-lt"/>
              <a:buAutoNum type="arabicPeriod"/>
            </a:pPr>
            <a:r>
              <a:rPr lang="en-US" dirty="0"/>
              <a:t> </a:t>
            </a:r>
            <a:r>
              <a:rPr lang="en-US" dirty="0" smtClean="0"/>
              <a:t>That </a:t>
            </a:r>
            <a:r>
              <a:rPr lang="en-US" dirty="0"/>
              <a:t>this proposal be forwarded to President George M. Philip for approval.</a:t>
            </a:r>
          </a:p>
          <a:p>
            <a:pPr>
              <a:buNone/>
            </a:pPr>
            <a:r>
              <a:rPr lang="en-US" b="1" dirty="0"/>
              <a:t/>
            </a:r>
            <a:br>
              <a:rPr lang="en-US" b="1" dirty="0"/>
            </a:br>
            <a:endParaRPr lang="en-US" dirty="0"/>
          </a:p>
        </p:txBody>
      </p:sp>
    </p:spTree>
    <p:extLst>
      <p:ext uri="{BB962C8B-B14F-4D97-AF65-F5344CB8AC3E}">
        <p14:creationId xmlns:p14="http://schemas.microsoft.com/office/powerpoint/2010/main" val="2468607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b="1" u="sng" dirty="0" smtClean="0"/>
              <a:t>Senate </a:t>
            </a:r>
            <a:r>
              <a:rPr lang="en-US" b="1" u="sng" dirty="0"/>
              <a:t>Bill 1112-18 Revisions to the Policy on Double </a:t>
            </a:r>
            <a:r>
              <a:rPr lang="en-US" b="1" u="sng"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fontScale="47500" lnSpcReduction="20000"/>
          </a:bodyPr>
          <a:lstStyle/>
          <a:p>
            <a:pPr algn="r">
              <a:buNone/>
            </a:pPr>
            <a:r>
              <a:rPr lang="en-US" b="1" dirty="0"/>
              <a:t>Senate Bill 1112-18</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r>
              <a:rPr lang="en-US" dirty="0" smtClean="0"/>
              <a:t>UNVERSITY </a:t>
            </a:r>
            <a:r>
              <a:rPr lang="en-US" dirty="0"/>
              <a:t>AT ALBANY</a:t>
            </a:r>
          </a:p>
          <a:p>
            <a:pPr algn="ctr">
              <a:buNone/>
            </a:pPr>
            <a:r>
              <a:rPr lang="en-US" dirty="0"/>
              <a:t>STATE UNIVERSITY OF NEW YORK</a:t>
            </a:r>
          </a:p>
          <a:p>
            <a:pPr>
              <a:buNone/>
            </a:pPr>
            <a:r>
              <a:rPr lang="en-US" dirty="0"/>
              <a:t> </a:t>
            </a:r>
          </a:p>
          <a:p>
            <a:pPr>
              <a:buNone/>
            </a:pPr>
            <a:r>
              <a:rPr lang="en-US" dirty="0"/>
              <a:t>Introduced by</a:t>
            </a:r>
            <a:r>
              <a:rPr lang="en-US" dirty="0" smtClean="0"/>
              <a:t>:</a:t>
            </a:r>
            <a:r>
              <a:rPr lang="en-US" dirty="0"/>
              <a:t>	Undergraduate Academic Council</a:t>
            </a:r>
          </a:p>
          <a:p>
            <a:pPr>
              <a:buNone/>
            </a:pPr>
            <a:r>
              <a:rPr lang="en-US" dirty="0"/>
              <a:t> </a:t>
            </a:r>
            <a:r>
              <a:rPr lang="en-US" dirty="0" smtClean="0"/>
              <a:t>Date</a:t>
            </a:r>
            <a:r>
              <a:rPr lang="en-US" dirty="0"/>
              <a:t>:		</a:t>
            </a:r>
            <a:r>
              <a:rPr lang="en-US" dirty="0" smtClean="0"/>
              <a:t>April </a:t>
            </a:r>
            <a:r>
              <a:rPr lang="en-US" dirty="0"/>
              <a:t>2, 2012</a:t>
            </a:r>
          </a:p>
          <a:p>
            <a:pPr>
              <a:buNone/>
            </a:pPr>
            <a:r>
              <a:rPr lang="en-US" dirty="0"/>
              <a:t> </a:t>
            </a:r>
          </a:p>
          <a:p>
            <a:pPr>
              <a:buNone/>
            </a:pPr>
            <a:r>
              <a:rPr lang="en-US" b="1" dirty="0"/>
              <a:t> </a:t>
            </a:r>
            <a:r>
              <a:rPr lang="en-US" b="1" dirty="0" smtClean="0"/>
              <a:t>REVISIONS </a:t>
            </a:r>
            <a:r>
              <a:rPr lang="en-US" b="1" dirty="0"/>
              <a:t>TO THE POLICY ON DOUBLE MAJORING</a:t>
            </a:r>
            <a:endParaRPr lang="en-US" dirty="0"/>
          </a:p>
          <a:p>
            <a:pPr>
              <a:buNone/>
            </a:pPr>
            <a:r>
              <a:rPr lang="en-US" b="1" dirty="0"/>
              <a:t> </a:t>
            </a:r>
            <a:endParaRPr lang="en-US" dirty="0"/>
          </a:p>
          <a:p>
            <a:pPr>
              <a:buNone/>
            </a:pPr>
            <a:r>
              <a:rPr lang="en-US" dirty="0"/>
              <a:t>IT IS HEREBY PROPOSED THAT THE FOLLOWING BE ADOPTED:</a:t>
            </a:r>
          </a:p>
          <a:p>
            <a:pPr>
              <a:buNone/>
            </a:pPr>
            <a:r>
              <a:rPr lang="en-US" dirty="0"/>
              <a:t>  </a:t>
            </a:r>
          </a:p>
          <a:p>
            <a:pPr marL="514350" lvl="0" indent="-514350">
              <a:buFont typeface="+mj-lt"/>
              <a:buAutoNum type="arabicPeriod"/>
            </a:pPr>
            <a:r>
              <a:rPr lang="en-US" dirty="0"/>
              <a:t>That all students must complete a minimum of 48 non-overlapping credits between majors and/or minors. </a:t>
            </a:r>
          </a:p>
          <a:p>
            <a:pPr marL="514350" indent="-514350">
              <a:buFont typeface="+mj-lt"/>
              <a:buAutoNum type="arabicPeriod"/>
            </a:pPr>
            <a:r>
              <a:rPr lang="en-US" dirty="0"/>
              <a:t> </a:t>
            </a:r>
            <a:r>
              <a:rPr lang="en-US" dirty="0" smtClean="0"/>
              <a:t>That </a:t>
            </a:r>
            <a:r>
              <a:rPr lang="en-US" dirty="0"/>
              <a:t>academic departments which offer more than one major can choose to develop a policy to prohibit students from declaring multiple majors within their programs. </a:t>
            </a:r>
          </a:p>
          <a:p>
            <a:pPr marL="514350" indent="-514350">
              <a:buFont typeface="+mj-lt"/>
              <a:buAutoNum type="arabicPeriod"/>
            </a:pPr>
            <a:r>
              <a:rPr lang="en-US" dirty="0"/>
              <a:t> </a:t>
            </a:r>
            <a:r>
              <a:rPr lang="en-US" dirty="0" smtClean="0"/>
              <a:t>That </a:t>
            </a:r>
            <a:r>
              <a:rPr lang="en-US" dirty="0"/>
              <a:t>up to, but not more than, three courses to apply to multiple minors.  </a:t>
            </a:r>
          </a:p>
          <a:p>
            <a:pPr marL="514350" indent="-514350">
              <a:buFont typeface="+mj-lt"/>
              <a:buAutoNum type="arabicPeriod"/>
            </a:pPr>
            <a:r>
              <a:rPr lang="en-US" dirty="0"/>
              <a:t> </a:t>
            </a:r>
            <a:r>
              <a:rPr lang="en-US" dirty="0" smtClean="0"/>
              <a:t>That </a:t>
            </a:r>
            <a:r>
              <a:rPr lang="en-US" dirty="0"/>
              <a:t>this takes effect for the fall 2012 semester.</a:t>
            </a:r>
          </a:p>
          <a:p>
            <a:pPr marL="514350" indent="-514350">
              <a:buFont typeface="+mj-lt"/>
              <a:buAutoNum type="arabicPeriod"/>
            </a:pPr>
            <a:r>
              <a:rPr lang="en-US" dirty="0"/>
              <a:t> </a:t>
            </a:r>
            <a:r>
              <a:rPr lang="en-US" dirty="0" smtClean="0"/>
              <a:t>That </a:t>
            </a:r>
            <a:r>
              <a:rPr lang="en-US" dirty="0"/>
              <a:t>this proposal be forwarded to President George M. Philip for approval.</a:t>
            </a:r>
          </a:p>
          <a:p>
            <a:pPr>
              <a:buNone/>
            </a:pPr>
            <a:r>
              <a:rPr lang="en-US" dirty="0"/>
              <a:t/>
            </a:r>
            <a:br>
              <a:rPr lang="en-US" dirty="0"/>
            </a:br>
            <a:endParaRPr lang="en-US" dirty="0"/>
          </a:p>
        </p:txBody>
      </p:sp>
    </p:spTree>
    <p:extLst>
      <p:ext uri="{BB962C8B-B14F-4D97-AF65-F5344CB8AC3E}">
        <p14:creationId xmlns:p14="http://schemas.microsoft.com/office/powerpoint/2010/main" val="24686075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b="1" u="sng" dirty="0" smtClean="0"/>
              <a:t>Senate </a:t>
            </a:r>
            <a:r>
              <a:rPr lang="en-US" b="1" u="sng" dirty="0"/>
              <a:t>Bill 1112-12 EAS 2011 Curriculum </a:t>
            </a:r>
            <a:r>
              <a:rPr lang="en-US" b="1" u="sng"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fontScale="55000" lnSpcReduction="20000"/>
          </a:bodyPr>
          <a:lstStyle/>
          <a:p>
            <a:pPr algn="r">
              <a:buNone/>
            </a:pPr>
            <a:r>
              <a:rPr lang="en-US" b="1" dirty="0"/>
              <a:t>Senate Bill 1112-12</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r>
              <a:rPr lang="en-US" dirty="0" smtClean="0"/>
              <a:t>UNVERSITY </a:t>
            </a:r>
            <a:r>
              <a:rPr lang="en-US" dirty="0"/>
              <a:t>AT ALBANY</a:t>
            </a:r>
          </a:p>
          <a:p>
            <a:pPr algn="ctr">
              <a:buNone/>
            </a:pPr>
            <a:r>
              <a:rPr lang="en-US" dirty="0"/>
              <a:t>STATE UNIVERSITY OF NEW YORK</a:t>
            </a:r>
          </a:p>
          <a:p>
            <a:pPr algn="ctr">
              <a:buNone/>
            </a:pPr>
            <a:r>
              <a:rPr lang="en-US" dirty="0"/>
              <a:t> </a:t>
            </a:r>
          </a:p>
          <a:p>
            <a:pPr>
              <a:buNone/>
            </a:pPr>
            <a:r>
              <a:rPr lang="en-US" dirty="0"/>
              <a:t> </a:t>
            </a:r>
          </a:p>
          <a:p>
            <a:pPr>
              <a:buNone/>
            </a:pPr>
            <a:r>
              <a:rPr lang="en-US" dirty="0"/>
              <a:t>Introduced by:		UAC</a:t>
            </a:r>
          </a:p>
          <a:p>
            <a:pPr>
              <a:buNone/>
            </a:pPr>
            <a:r>
              <a:rPr lang="en-US" dirty="0"/>
              <a:t> </a:t>
            </a:r>
            <a:r>
              <a:rPr lang="en-US" dirty="0" smtClean="0"/>
              <a:t>Date</a:t>
            </a:r>
            <a:r>
              <a:rPr lang="en-US" dirty="0"/>
              <a:t>:			March 5, 2012</a:t>
            </a:r>
          </a:p>
          <a:p>
            <a:pPr>
              <a:buNone/>
            </a:pPr>
            <a:r>
              <a:rPr lang="en-US" dirty="0"/>
              <a:t> </a:t>
            </a:r>
          </a:p>
          <a:p>
            <a:pPr algn="ctr">
              <a:buNone/>
            </a:pPr>
            <a:r>
              <a:rPr lang="en-US" b="1" dirty="0"/>
              <a:t>EAS 2011 CURRICULUM REVISION</a:t>
            </a:r>
            <a:endParaRPr lang="en-US" dirty="0"/>
          </a:p>
          <a:p>
            <a:pPr>
              <a:buNone/>
            </a:pPr>
            <a:r>
              <a:rPr lang="en-US" b="1" dirty="0"/>
              <a:t> </a:t>
            </a:r>
            <a:endParaRPr lang="en-US" dirty="0"/>
          </a:p>
          <a:p>
            <a:pPr>
              <a:buNone/>
            </a:pPr>
            <a:r>
              <a:rPr lang="en-US" dirty="0"/>
              <a:t>IT IS HEREBY PROPOSED THAT THE FOLLOWING BE ADOPTED:</a:t>
            </a:r>
          </a:p>
          <a:p>
            <a:pPr>
              <a:buNone/>
            </a:pPr>
            <a:r>
              <a:rPr lang="en-US" dirty="0"/>
              <a:t>  </a:t>
            </a:r>
          </a:p>
          <a:p>
            <a:pPr marL="514350" lvl="0" indent="-514350">
              <a:buFont typeface="+mj-lt"/>
              <a:buAutoNum type="arabicPeriod"/>
            </a:pPr>
            <a:r>
              <a:rPr lang="en-US" dirty="0"/>
              <a:t>That this takes effect for the fall 2011 semester.</a:t>
            </a:r>
          </a:p>
          <a:p>
            <a:pPr marL="514350" indent="-514350">
              <a:buFont typeface="+mj-lt"/>
              <a:buAutoNum type="arabicPeriod"/>
            </a:pPr>
            <a:r>
              <a:rPr lang="en-US" dirty="0"/>
              <a:t> </a:t>
            </a:r>
            <a:r>
              <a:rPr lang="en-US" dirty="0" smtClean="0"/>
              <a:t>That </a:t>
            </a:r>
            <a:r>
              <a:rPr lang="en-US" dirty="0"/>
              <a:t>this proposal be forwarded to President George M. Philip for approval.</a:t>
            </a:r>
          </a:p>
          <a:p>
            <a:pPr>
              <a:buNone/>
            </a:pPr>
            <a:r>
              <a:rPr lang="en-US" b="1" dirty="0"/>
              <a:t> </a:t>
            </a:r>
            <a:endParaRPr lang="en-US" dirty="0"/>
          </a:p>
          <a:p>
            <a:pPr>
              <a:buNone/>
            </a:pPr>
            <a:r>
              <a:rPr lang="en-US" b="1" dirty="0"/>
              <a:t/>
            </a:r>
            <a:br>
              <a:rPr lang="en-US" b="1" dirty="0"/>
            </a:br>
            <a:endParaRPr lang="en-US" dirty="0"/>
          </a:p>
        </p:txBody>
      </p:sp>
    </p:spTree>
    <p:extLst>
      <p:ext uri="{BB962C8B-B14F-4D97-AF65-F5344CB8AC3E}">
        <p14:creationId xmlns:p14="http://schemas.microsoft.com/office/powerpoint/2010/main" val="246860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b="1" dirty="0"/>
              <a:t>UNIVERSITY SENATE CHAIR’S REPORT – Susanna, Chair</a:t>
            </a:r>
          </a:p>
          <a:p>
            <a:r>
              <a:rPr lang="en-US" dirty="0"/>
              <a:t>Due to extended debate on the Gen Ed bill, all other agenda items from 4/2/12 have been postponed and will be on the 4/30/12 Senate Agenda.</a:t>
            </a:r>
          </a:p>
          <a:p>
            <a:r>
              <a:rPr lang="en-US" dirty="0"/>
              <a:t>The Presidential Search Committee held a second “listening session” at 11am on 3/20/12 in the Husted Amphitheater on the Downtown Campus. Attendance was low. Members of the University Community were invited to share their comments and views on the Presidential Search with members of the Search Committee. The comments were broad and touched on the characteristics and experiences to be sought in a new President, issues relating to budget program reductions undertaken last fall, the importance of weighing fiscal matters with academic priorities, and the reputation of the institution when compared with the other SUNY University Centers. The advertisements have been placed and four have been posted. A Presidential Profile is in the process of being prepared and will be posted on the Presidential Search website. The Search Committee is scheduled to meet once in May and again in June, with preliminary candidate interviews to be scheduled in late June or early July</a:t>
            </a:r>
            <a:r>
              <a:rPr lang="en-US" dirty="0" smtClean="0"/>
              <a:t>.</a:t>
            </a:r>
          </a:p>
          <a:p>
            <a:r>
              <a:rPr lang="en-US" dirty="0" smtClean="0"/>
              <a:t>On the suggestion of the SEC, the chair has drafted an FAQ document on Senate protocol, which is available for both Senators and Senate visitors</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u="sng" dirty="0" smtClean="0"/>
              <a:t>Senate </a:t>
            </a:r>
            <a:r>
              <a:rPr lang="en-US" b="1" u="sng" dirty="0"/>
              <a:t>Chair’s Report – Susanna Fessler</a:t>
            </a:r>
            <a:endParaRPr lang="en-US" sz="1600" b="1" u="sng"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b="1" u="sng" dirty="0" smtClean="0"/>
              <a:t>Senate </a:t>
            </a:r>
            <a:r>
              <a:rPr lang="en-US" b="1" u="sng" dirty="0"/>
              <a:t>Bill 1112-19 Revisions to the Biology BS </a:t>
            </a:r>
            <a:r>
              <a:rPr lang="en-US" b="1" u="sng"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a:bodyPr>
          <a:lstStyle/>
          <a:p>
            <a:pPr algn="r">
              <a:buNone/>
            </a:pPr>
            <a:r>
              <a:rPr lang="en-US" sz="1600" b="1" dirty="0"/>
              <a:t>	Senate Bill 1112-19</a:t>
            </a:r>
            <a:endParaRPr lang="en-US" sz="1600" dirty="0"/>
          </a:p>
          <a:p>
            <a:pPr>
              <a:buNone/>
            </a:pPr>
            <a:r>
              <a:rPr lang="en-US" sz="1600" b="1" dirty="0"/>
              <a:t> </a:t>
            </a:r>
            <a:endParaRPr lang="en-US" sz="1600" dirty="0"/>
          </a:p>
          <a:p>
            <a:pPr algn="ctr">
              <a:buNone/>
            </a:pPr>
            <a:r>
              <a:rPr lang="en-US" sz="1600" b="1" dirty="0"/>
              <a:t>UNIVERSITY SENATE</a:t>
            </a:r>
            <a:endParaRPr lang="en-US" sz="1600" dirty="0"/>
          </a:p>
          <a:p>
            <a:pPr algn="ctr">
              <a:buNone/>
            </a:pPr>
            <a:r>
              <a:rPr lang="en-US" sz="1600" dirty="0"/>
              <a:t> </a:t>
            </a:r>
            <a:r>
              <a:rPr lang="en-US" sz="1600" dirty="0" smtClean="0"/>
              <a:t>UNVERSITY </a:t>
            </a:r>
            <a:r>
              <a:rPr lang="en-US" sz="1600" dirty="0"/>
              <a:t>AT ALBANY</a:t>
            </a:r>
          </a:p>
          <a:p>
            <a:pPr algn="ctr">
              <a:buNone/>
            </a:pPr>
            <a:r>
              <a:rPr lang="en-US" sz="1600" dirty="0"/>
              <a:t>STATE UNIVERSITY OF NEW YORK</a:t>
            </a:r>
          </a:p>
          <a:p>
            <a:pPr>
              <a:buNone/>
            </a:pPr>
            <a:r>
              <a:rPr lang="en-US" sz="1600" dirty="0"/>
              <a:t>  </a:t>
            </a:r>
          </a:p>
          <a:p>
            <a:pPr>
              <a:buNone/>
            </a:pPr>
            <a:r>
              <a:rPr lang="en-US" sz="1600" dirty="0"/>
              <a:t>Introduced by</a:t>
            </a:r>
            <a:r>
              <a:rPr lang="en-US" sz="1600" dirty="0" smtClean="0"/>
              <a:t>:</a:t>
            </a:r>
            <a:r>
              <a:rPr lang="en-US" sz="1600" dirty="0"/>
              <a:t>	Undergraduate Academic Council</a:t>
            </a:r>
          </a:p>
          <a:p>
            <a:pPr>
              <a:buNone/>
            </a:pPr>
            <a:r>
              <a:rPr lang="en-US" sz="1600" dirty="0"/>
              <a:t> </a:t>
            </a:r>
            <a:r>
              <a:rPr lang="en-US" sz="1600" dirty="0" smtClean="0"/>
              <a:t>Date</a:t>
            </a:r>
            <a:r>
              <a:rPr lang="en-US" sz="1600" dirty="0"/>
              <a:t>:		</a:t>
            </a:r>
            <a:r>
              <a:rPr lang="en-US" sz="1600" dirty="0" smtClean="0"/>
              <a:t> </a:t>
            </a:r>
            <a:r>
              <a:rPr lang="en-US" sz="1600" dirty="0"/>
              <a:t>April 2, 2012</a:t>
            </a:r>
          </a:p>
          <a:p>
            <a:pPr>
              <a:buNone/>
            </a:pPr>
            <a:r>
              <a:rPr lang="en-US" sz="1600" dirty="0"/>
              <a:t> </a:t>
            </a:r>
          </a:p>
          <a:p>
            <a:pPr>
              <a:buNone/>
            </a:pPr>
            <a:r>
              <a:rPr lang="en-US" sz="1600" b="1" dirty="0"/>
              <a:t> </a:t>
            </a:r>
            <a:endParaRPr lang="en-US" sz="1600" dirty="0"/>
          </a:p>
          <a:p>
            <a:pPr>
              <a:buNone/>
            </a:pPr>
            <a:r>
              <a:rPr lang="en-US" sz="1600" b="1" dirty="0"/>
              <a:t>REVISIONS TO BIOLOGY BS PROGRAM</a:t>
            </a:r>
            <a:endParaRPr lang="en-US" sz="1600" dirty="0"/>
          </a:p>
          <a:p>
            <a:pPr>
              <a:buNone/>
            </a:pPr>
            <a:r>
              <a:rPr lang="en-US" sz="1600" b="1" dirty="0"/>
              <a:t> </a:t>
            </a:r>
            <a:endParaRPr lang="en-US" sz="1600" dirty="0"/>
          </a:p>
          <a:p>
            <a:pPr>
              <a:buNone/>
            </a:pPr>
            <a:r>
              <a:rPr lang="en-US" sz="1600" dirty="0"/>
              <a:t>IT IS HEREBY PROPOSED THAT THE FOLLOWING BE ADOPTED:</a:t>
            </a:r>
          </a:p>
          <a:p>
            <a:pPr>
              <a:buNone/>
            </a:pPr>
            <a:r>
              <a:rPr lang="en-US" sz="1600" dirty="0"/>
              <a:t> </a:t>
            </a:r>
          </a:p>
          <a:p>
            <a:pPr>
              <a:buFont typeface="+mj-lt"/>
              <a:buAutoNum type="arabicPeriod"/>
            </a:pPr>
            <a:r>
              <a:rPr lang="en-US" sz="1600" dirty="0"/>
              <a:t>That this takes effect for the Fall </a:t>
            </a:r>
            <a:r>
              <a:rPr lang="en-US" sz="1600" dirty="0" smtClean="0"/>
              <a:t>2012 semester</a:t>
            </a:r>
            <a:r>
              <a:rPr lang="en-US" sz="1600" dirty="0"/>
              <a:t>.</a:t>
            </a:r>
          </a:p>
          <a:p>
            <a:pPr>
              <a:buFont typeface="+mj-lt"/>
              <a:buAutoNum type="arabicPeriod"/>
            </a:pPr>
            <a:r>
              <a:rPr lang="en-US" sz="1600" dirty="0"/>
              <a:t> </a:t>
            </a:r>
            <a:r>
              <a:rPr lang="en-US" sz="1600" dirty="0" smtClean="0"/>
              <a:t>That </a:t>
            </a:r>
            <a:r>
              <a:rPr lang="en-US" sz="1600" dirty="0"/>
              <a:t>this proposal be forwarded to President George M. Philip for approval.</a:t>
            </a:r>
          </a:p>
          <a:p>
            <a:pPr>
              <a:buNone/>
            </a:pPr>
            <a:endParaRPr lang="en-US" sz="1600" dirty="0"/>
          </a:p>
        </p:txBody>
      </p:sp>
    </p:spTree>
    <p:extLst>
      <p:ext uri="{BB962C8B-B14F-4D97-AF65-F5344CB8AC3E}">
        <p14:creationId xmlns:p14="http://schemas.microsoft.com/office/powerpoint/2010/main" val="24686075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b="1" u="sng" dirty="0" smtClean="0"/>
              <a:t>Senate </a:t>
            </a:r>
            <a:r>
              <a:rPr lang="en-US" b="1" u="sng" dirty="0"/>
              <a:t>Bill 1112-20 Changes to the Policy on Internships (UNI390) and Creation of Sophomore Level Internship Option (</a:t>
            </a:r>
            <a:r>
              <a:rPr lang="en-US" b="1" u="sng"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fontScale="47500" lnSpcReduction="20000"/>
          </a:bodyPr>
          <a:lstStyle/>
          <a:p>
            <a:pPr algn="r">
              <a:buNone/>
            </a:pPr>
            <a:r>
              <a:rPr lang="en-US" b="1" dirty="0"/>
              <a:t>Senate Bill 1112-20</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smtClean="0"/>
              <a:t>UNVERSITY </a:t>
            </a:r>
            <a:r>
              <a:rPr lang="en-US" dirty="0"/>
              <a:t>AT ALBANY</a:t>
            </a:r>
          </a:p>
          <a:p>
            <a:pPr algn="ctr">
              <a:buNone/>
            </a:pPr>
            <a:r>
              <a:rPr lang="en-US" dirty="0"/>
              <a:t>STATE UNIVERSITY OF NEW YORK</a:t>
            </a:r>
          </a:p>
          <a:p>
            <a:pPr>
              <a:buNone/>
            </a:pPr>
            <a:r>
              <a:rPr lang="en-US" dirty="0"/>
              <a:t> </a:t>
            </a:r>
          </a:p>
          <a:p>
            <a:pPr>
              <a:buNone/>
            </a:pPr>
            <a:r>
              <a:rPr lang="en-US" dirty="0"/>
              <a:t> </a:t>
            </a:r>
          </a:p>
          <a:p>
            <a:pPr>
              <a:buNone/>
            </a:pPr>
            <a:r>
              <a:rPr lang="en-US" dirty="0"/>
              <a:t> </a:t>
            </a:r>
          </a:p>
          <a:p>
            <a:pPr>
              <a:buNone/>
            </a:pPr>
            <a:r>
              <a:rPr lang="en-US" dirty="0"/>
              <a:t>Introduced by</a:t>
            </a:r>
            <a:r>
              <a:rPr lang="en-US" dirty="0" smtClean="0"/>
              <a:t>:</a:t>
            </a:r>
            <a:r>
              <a:rPr lang="en-US" dirty="0"/>
              <a:t>	Undergraduate Academic Council</a:t>
            </a:r>
          </a:p>
          <a:p>
            <a:pPr>
              <a:buNone/>
            </a:pPr>
            <a:r>
              <a:rPr lang="en-US" dirty="0"/>
              <a:t> </a:t>
            </a:r>
            <a:r>
              <a:rPr lang="en-US" dirty="0" smtClean="0"/>
              <a:t>Date</a:t>
            </a:r>
            <a:r>
              <a:rPr lang="en-US" dirty="0"/>
              <a:t>:		 April 2, 2012</a:t>
            </a:r>
          </a:p>
          <a:p>
            <a:pPr>
              <a:buNone/>
            </a:pPr>
            <a:r>
              <a:rPr lang="en-US" dirty="0"/>
              <a:t> </a:t>
            </a:r>
            <a:r>
              <a:rPr lang="en-US" b="1" dirty="0"/>
              <a:t> </a:t>
            </a:r>
            <a:endParaRPr lang="en-US" dirty="0"/>
          </a:p>
          <a:p>
            <a:pPr>
              <a:buNone/>
            </a:pPr>
            <a:r>
              <a:rPr lang="en-US" b="1" dirty="0"/>
              <a:t>CHANGES TO POLICY IN INTERNSHIPS (UNI 390) AND CREATION OF SOPHOMORE LEVEL INTERNSHIP (UNI 290)</a:t>
            </a:r>
            <a:endParaRPr lang="en-US" dirty="0"/>
          </a:p>
          <a:p>
            <a:pPr>
              <a:buNone/>
            </a:pPr>
            <a:r>
              <a:rPr lang="en-US" b="1" dirty="0"/>
              <a:t> </a:t>
            </a:r>
            <a:endParaRPr lang="en-US" dirty="0"/>
          </a:p>
          <a:p>
            <a:pPr>
              <a:buNone/>
            </a:pPr>
            <a:r>
              <a:rPr lang="en-US" dirty="0"/>
              <a:t>IT IS HEREBY PROPOSED THAT THE FOLLOWING BE ADOPTED:</a:t>
            </a:r>
          </a:p>
          <a:p>
            <a:pPr>
              <a:buNone/>
            </a:pPr>
            <a:r>
              <a:rPr lang="en-US" dirty="0"/>
              <a:t> </a:t>
            </a:r>
          </a:p>
          <a:p>
            <a:pPr>
              <a:buNone/>
            </a:pPr>
            <a:r>
              <a:rPr lang="en-US" dirty="0"/>
              <a:t> </a:t>
            </a:r>
          </a:p>
          <a:p>
            <a:pPr marL="514350" lvl="0" indent="-514350">
              <a:buFont typeface="+mj-lt"/>
              <a:buAutoNum type="arabicPeriod"/>
            </a:pPr>
            <a:r>
              <a:rPr lang="en-US" dirty="0"/>
              <a:t>That this takes effect for the Fall </a:t>
            </a:r>
            <a:r>
              <a:rPr lang="en-US" dirty="0" smtClean="0"/>
              <a:t>2012 semester</a:t>
            </a:r>
            <a:r>
              <a:rPr lang="en-US" dirty="0"/>
              <a:t>.</a:t>
            </a:r>
          </a:p>
          <a:p>
            <a:pPr marL="514350" indent="-514350">
              <a:buFont typeface="+mj-lt"/>
              <a:buAutoNum type="arabicPeriod"/>
            </a:pPr>
            <a:r>
              <a:rPr lang="en-US" dirty="0"/>
              <a:t> </a:t>
            </a:r>
            <a:r>
              <a:rPr lang="en-US" dirty="0" smtClean="0"/>
              <a:t>That </a:t>
            </a:r>
            <a:r>
              <a:rPr lang="en-US" dirty="0"/>
              <a:t>this proposal be forwarded to President George M. Philip for approval.</a:t>
            </a:r>
          </a:p>
          <a:p>
            <a:pPr>
              <a:buNone/>
            </a:pPr>
            <a:r>
              <a:rPr lang="en-US" b="1" dirty="0"/>
              <a:t/>
            </a:r>
            <a:br>
              <a:rPr lang="en-US" b="1" dirty="0"/>
            </a:br>
            <a:endParaRPr lang="en-US" dirty="0"/>
          </a:p>
        </p:txBody>
      </p:sp>
    </p:spTree>
    <p:extLst>
      <p:ext uri="{BB962C8B-B14F-4D97-AF65-F5344CB8AC3E}">
        <p14:creationId xmlns:p14="http://schemas.microsoft.com/office/powerpoint/2010/main" val="24686075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b="1" u="sng" dirty="0" smtClean="0"/>
              <a:t>Senate </a:t>
            </a:r>
            <a:r>
              <a:rPr lang="en-US" b="1" u="sng" dirty="0"/>
              <a:t>Bill 1112-21 Curriculum Changes in the Department of </a:t>
            </a:r>
            <a:r>
              <a:rPr lang="en-US" b="1" u="sng"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fontScale="55000" lnSpcReduction="20000"/>
          </a:bodyPr>
          <a:lstStyle/>
          <a:p>
            <a:pPr algn="r">
              <a:buNone/>
            </a:pPr>
            <a:r>
              <a:rPr lang="en-US" b="1" dirty="0"/>
              <a:t>Senate Bill 1112-21</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r>
              <a:rPr lang="en-US" dirty="0" smtClean="0"/>
              <a:t>UNVERSITY </a:t>
            </a:r>
            <a:r>
              <a:rPr lang="en-US" dirty="0"/>
              <a:t>AT ALBANY</a:t>
            </a:r>
          </a:p>
          <a:p>
            <a:pPr algn="ctr">
              <a:buNone/>
            </a:pPr>
            <a:r>
              <a:rPr lang="en-US" dirty="0"/>
              <a:t>STATE UNIVERSITY OF NEW YORK</a:t>
            </a:r>
          </a:p>
          <a:p>
            <a:pPr>
              <a:buNone/>
            </a:pPr>
            <a:r>
              <a:rPr lang="en-US" dirty="0"/>
              <a:t>  </a:t>
            </a:r>
          </a:p>
          <a:p>
            <a:pPr>
              <a:buNone/>
            </a:pPr>
            <a:r>
              <a:rPr lang="en-US" dirty="0"/>
              <a:t>Introduced by</a:t>
            </a:r>
            <a:r>
              <a:rPr lang="en-US" dirty="0" smtClean="0"/>
              <a:t>:</a:t>
            </a:r>
            <a:r>
              <a:rPr lang="en-US" dirty="0"/>
              <a:t>	Undergraduate Academic Council</a:t>
            </a:r>
          </a:p>
          <a:p>
            <a:pPr>
              <a:buNone/>
            </a:pPr>
            <a:r>
              <a:rPr lang="en-US" dirty="0"/>
              <a:t> </a:t>
            </a:r>
            <a:r>
              <a:rPr lang="en-US" dirty="0" smtClean="0"/>
              <a:t>Date</a:t>
            </a:r>
            <a:r>
              <a:rPr lang="en-US" dirty="0"/>
              <a:t>:		</a:t>
            </a:r>
            <a:r>
              <a:rPr lang="en-US" dirty="0" smtClean="0"/>
              <a:t> </a:t>
            </a:r>
            <a:r>
              <a:rPr lang="en-US" dirty="0"/>
              <a:t>April 2, 2012</a:t>
            </a:r>
          </a:p>
          <a:p>
            <a:pPr>
              <a:buNone/>
            </a:pPr>
            <a:r>
              <a:rPr lang="en-US" dirty="0"/>
              <a:t> </a:t>
            </a:r>
          </a:p>
          <a:p>
            <a:pPr>
              <a:buNone/>
            </a:pPr>
            <a:r>
              <a:rPr lang="en-US" b="1" dirty="0"/>
              <a:t> </a:t>
            </a:r>
            <a:r>
              <a:rPr lang="en-US" b="1" dirty="0" smtClean="0"/>
              <a:t>CURRICULUM </a:t>
            </a:r>
            <a:r>
              <a:rPr lang="en-US" b="1" dirty="0"/>
              <a:t>CHANGES IN THE DEPARTMENT OF MUSIC</a:t>
            </a:r>
            <a:endParaRPr lang="en-US" dirty="0"/>
          </a:p>
          <a:p>
            <a:pPr>
              <a:buNone/>
            </a:pPr>
            <a:r>
              <a:rPr lang="en-US" b="1" dirty="0"/>
              <a:t> </a:t>
            </a:r>
            <a:endParaRPr lang="en-US" dirty="0"/>
          </a:p>
          <a:p>
            <a:pPr>
              <a:buNone/>
            </a:pPr>
            <a:r>
              <a:rPr lang="en-US" dirty="0"/>
              <a:t>IT IS HEREBY PROPOSED THAT THE FOLLOWING BE ADOPTED:</a:t>
            </a:r>
          </a:p>
          <a:p>
            <a:pPr>
              <a:buNone/>
            </a:pPr>
            <a:r>
              <a:rPr lang="en-US" dirty="0"/>
              <a:t>  </a:t>
            </a:r>
          </a:p>
          <a:p>
            <a:pPr marL="514350" lvl="0" indent="-514350">
              <a:buFont typeface="+mj-lt"/>
              <a:buAutoNum type="arabicPeriod"/>
            </a:pPr>
            <a:r>
              <a:rPr lang="en-US" dirty="0"/>
              <a:t>That this takes effect for the Fall </a:t>
            </a:r>
            <a:r>
              <a:rPr lang="en-US" dirty="0" smtClean="0"/>
              <a:t>2012 semester</a:t>
            </a:r>
            <a:r>
              <a:rPr lang="en-US" dirty="0"/>
              <a:t>.</a:t>
            </a:r>
          </a:p>
          <a:p>
            <a:pPr marL="514350" indent="-514350">
              <a:buFont typeface="+mj-lt"/>
              <a:buAutoNum type="arabicPeriod"/>
            </a:pPr>
            <a:r>
              <a:rPr lang="en-US" dirty="0"/>
              <a:t> </a:t>
            </a:r>
            <a:r>
              <a:rPr lang="en-US" dirty="0" smtClean="0"/>
              <a:t>That </a:t>
            </a:r>
            <a:r>
              <a:rPr lang="en-US" dirty="0"/>
              <a:t>this proposal be forwarded to President George M. Philip for approval.</a:t>
            </a:r>
          </a:p>
          <a:p>
            <a:pPr>
              <a:buNone/>
            </a:pPr>
            <a:r>
              <a:rPr lang="en-US" dirty="0"/>
              <a:t> </a:t>
            </a:r>
          </a:p>
          <a:p>
            <a:pPr>
              <a:buNone/>
            </a:pPr>
            <a:r>
              <a:rPr lang="en-US" dirty="0"/>
              <a:t> </a:t>
            </a:r>
          </a:p>
          <a:p>
            <a:pPr>
              <a:buNone/>
            </a:pPr>
            <a:endParaRPr lang="en-US" dirty="0"/>
          </a:p>
        </p:txBody>
      </p:sp>
    </p:spTree>
    <p:extLst>
      <p:ext uri="{BB962C8B-B14F-4D97-AF65-F5344CB8AC3E}">
        <p14:creationId xmlns:p14="http://schemas.microsoft.com/office/powerpoint/2010/main" val="24686075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b="1" u="sng" dirty="0" smtClean="0"/>
              <a:t>Senate </a:t>
            </a:r>
            <a:r>
              <a:rPr lang="en-US" b="1" u="sng"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fontScale="47500" lnSpcReduction="20000"/>
          </a:bodyPr>
          <a:lstStyle/>
          <a:p>
            <a:pPr algn="r">
              <a:buNone/>
            </a:pPr>
            <a:r>
              <a:rPr lang="en-US" b="1" dirty="0"/>
              <a:t>Senate Bill 1112-23</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r>
              <a:rPr lang="en-US" dirty="0" smtClean="0"/>
              <a:t>UNVERSITY </a:t>
            </a:r>
            <a:r>
              <a:rPr lang="en-US" dirty="0"/>
              <a:t>AT ALBANY</a:t>
            </a:r>
          </a:p>
          <a:p>
            <a:pPr algn="ctr">
              <a:buNone/>
            </a:pPr>
            <a:r>
              <a:rPr lang="en-US" dirty="0"/>
              <a:t>STATE UNIVERSITY OF NEW YORK</a:t>
            </a:r>
          </a:p>
          <a:p>
            <a:pPr>
              <a:buNone/>
            </a:pPr>
            <a:r>
              <a:rPr lang="en-US" dirty="0"/>
              <a:t>  </a:t>
            </a:r>
          </a:p>
          <a:p>
            <a:pPr>
              <a:buNone/>
            </a:pPr>
            <a:r>
              <a:rPr lang="en-US" dirty="0"/>
              <a:t>Introduced by:		UAC	</a:t>
            </a:r>
          </a:p>
          <a:p>
            <a:pPr>
              <a:buNone/>
            </a:pPr>
            <a:r>
              <a:rPr lang="en-US" dirty="0"/>
              <a:t> </a:t>
            </a:r>
            <a:r>
              <a:rPr lang="en-US" dirty="0" smtClean="0"/>
              <a:t>Date</a:t>
            </a:r>
            <a:r>
              <a:rPr lang="en-US" dirty="0"/>
              <a:t>:			April 2, 2012</a:t>
            </a:r>
          </a:p>
          <a:p>
            <a:pPr>
              <a:buNone/>
            </a:pPr>
            <a:r>
              <a:rPr lang="en-US" dirty="0"/>
              <a:t> </a:t>
            </a:r>
          </a:p>
          <a:p>
            <a:pPr>
              <a:buNone/>
            </a:pPr>
            <a:r>
              <a:rPr lang="en-US" b="1" dirty="0"/>
              <a:t> </a:t>
            </a:r>
            <a:endParaRPr lang="en-US" dirty="0"/>
          </a:p>
          <a:p>
            <a:pPr>
              <a:buNone/>
            </a:pPr>
            <a:r>
              <a:rPr lang="en-US" b="1" dirty="0"/>
              <a:t>DEGREE REQUIREMENTS FOR THE MAJOR IN ACCOUNTING</a:t>
            </a:r>
            <a:endParaRPr lang="en-US" dirty="0"/>
          </a:p>
          <a:p>
            <a:pPr>
              <a:buNone/>
            </a:pPr>
            <a:r>
              <a:rPr lang="en-US" b="1" dirty="0"/>
              <a:t> </a:t>
            </a:r>
            <a:endParaRPr lang="en-US" dirty="0"/>
          </a:p>
          <a:p>
            <a:pPr>
              <a:buNone/>
            </a:pPr>
            <a:r>
              <a:rPr lang="en-US" dirty="0"/>
              <a:t>IT IS HEREBY PROPOSED THAT THE FOLLOWING BE ADOPTED:</a:t>
            </a:r>
          </a:p>
          <a:p>
            <a:pPr>
              <a:buNone/>
            </a:pPr>
            <a:r>
              <a:rPr lang="en-US" dirty="0"/>
              <a:t> </a:t>
            </a:r>
          </a:p>
          <a:p>
            <a:pPr marL="514350" lvl="0" indent="-514350">
              <a:buFont typeface="+mj-lt"/>
              <a:buAutoNum type="arabicPeriod"/>
            </a:pPr>
            <a:r>
              <a:rPr lang="en-US" dirty="0"/>
              <a:t>That the degree changes approved in Senate Bill 1112-05 take effect retroactively for students who matriculated in the Fall 2009 term and beyond.   </a:t>
            </a:r>
          </a:p>
          <a:p>
            <a:pPr marL="514350" indent="-514350" eaLnBrk="0">
              <a:buFont typeface="+mj-lt"/>
              <a:buAutoNum type="arabicPeriod"/>
            </a:pPr>
            <a:r>
              <a:rPr lang="en-US" dirty="0"/>
              <a:t> </a:t>
            </a:r>
            <a:r>
              <a:rPr lang="en-US" dirty="0" smtClean="0"/>
              <a:t>That </a:t>
            </a:r>
            <a:r>
              <a:rPr lang="en-US" dirty="0"/>
              <a:t>this proposal be forwarded to President George M. Philip for approval.</a:t>
            </a:r>
          </a:p>
          <a:p>
            <a:pPr>
              <a:buNone/>
            </a:pPr>
            <a:r>
              <a:rPr lang="en-US" b="1" dirty="0"/>
              <a:t/>
            </a:r>
            <a:br>
              <a:rPr lang="en-US" b="1" dirty="0"/>
            </a:br>
            <a:r>
              <a:rPr lang="en-US" b="1" dirty="0"/>
              <a:t> </a:t>
            </a:r>
            <a:endParaRPr lang="en-US" dirty="0"/>
          </a:p>
          <a:p>
            <a:pPr>
              <a:buNone/>
            </a:pPr>
            <a:endParaRPr lang="en-US" dirty="0"/>
          </a:p>
        </p:txBody>
      </p:sp>
    </p:spTree>
    <p:extLst>
      <p:ext uri="{BB962C8B-B14F-4D97-AF65-F5344CB8AC3E}">
        <p14:creationId xmlns:p14="http://schemas.microsoft.com/office/powerpoint/2010/main" val="24686075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b="1" u="sng"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7" name="Content Placeholder 4"/>
          <p:cNvSpPr>
            <a:spLocks noGrp="1"/>
          </p:cNvSpPr>
          <p:nvPr>
            <p:ph idx="1"/>
          </p:nvPr>
        </p:nvSpPr>
        <p:spPr/>
        <p:txBody>
          <a:bodyPr>
            <a:normAutofit fontScale="55000" lnSpcReduction="20000"/>
          </a:bodyPr>
          <a:lstStyle/>
          <a:p>
            <a:pPr algn="r">
              <a:buNone/>
            </a:pPr>
            <a:r>
              <a:rPr lang="en-US" b="1" dirty="0"/>
              <a:t>Senate Bill 1112-22</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r>
              <a:rPr lang="en-US" dirty="0" smtClean="0"/>
              <a:t>UNVERSITY </a:t>
            </a:r>
            <a:r>
              <a:rPr lang="en-US" dirty="0"/>
              <a:t>AT ALBANY</a:t>
            </a:r>
          </a:p>
          <a:p>
            <a:pPr algn="ctr">
              <a:buNone/>
            </a:pPr>
            <a:r>
              <a:rPr lang="en-US" dirty="0"/>
              <a:t>STATE UNIVERSITY OF NEW YORK</a:t>
            </a:r>
          </a:p>
          <a:p>
            <a:pPr>
              <a:buNone/>
            </a:pPr>
            <a:r>
              <a:rPr lang="en-US" dirty="0"/>
              <a:t> </a:t>
            </a:r>
          </a:p>
          <a:p>
            <a:pPr>
              <a:buNone/>
            </a:pPr>
            <a:r>
              <a:rPr lang="en-US" dirty="0"/>
              <a:t> I</a:t>
            </a:r>
            <a:r>
              <a:rPr lang="en-US" dirty="0" smtClean="0"/>
              <a:t>ntroduced </a:t>
            </a:r>
            <a:r>
              <a:rPr lang="en-US" dirty="0"/>
              <a:t>by:	</a:t>
            </a:r>
            <a:r>
              <a:rPr lang="en-US" dirty="0" smtClean="0"/>
              <a:t>CERS</a:t>
            </a:r>
            <a:endParaRPr lang="en-US" dirty="0"/>
          </a:p>
          <a:p>
            <a:pPr>
              <a:buNone/>
            </a:pPr>
            <a:r>
              <a:rPr lang="en-US" dirty="0"/>
              <a:t> </a:t>
            </a:r>
            <a:r>
              <a:rPr lang="en-US" dirty="0" smtClean="0"/>
              <a:t>Date</a:t>
            </a:r>
            <a:r>
              <a:rPr lang="en-US" dirty="0"/>
              <a:t>:		</a:t>
            </a:r>
            <a:r>
              <a:rPr lang="en-US" dirty="0" smtClean="0"/>
              <a:t>April </a:t>
            </a:r>
            <a:r>
              <a:rPr lang="en-US" dirty="0"/>
              <a:t>2, 2012</a:t>
            </a:r>
          </a:p>
          <a:p>
            <a:pPr>
              <a:buNone/>
            </a:pPr>
            <a:r>
              <a:rPr lang="en-US" dirty="0"/>
              <a:t> </a:t>
            </a:r>
          </a:p>
          <a:p>
            <a:pPr>
              <a:buNone/>
            </a:pPr>
            <a:r>
              <a:rPr lang="en-US" b="1" dirty="0"/>
              <a:t> </a:t>
            </a:r>
            <a:endParaRPr lang="en-US" dirty="0"/>
          </a:p>
          <a:p>
            <a:pPr algn="ctr">
              <a:buNone/>
            </a:pPr>
            <a:r>
              <a:rPr lang="en-US" b="1" dirty="0" smtClean="0"/>
              <a:t>POLICY &amp; PROCEDURES ON MISCONDUCT IN RESEARCH &amp; SCHOLARSHIP</a:t>
            </a:r>
            <a:endParaRPr lang="en-US" b="1" dirty="0"/>
          </a:p>
          <a:p>
            <a:pPr>
              <a:buNone/>
            </a:pPr>
            <a:r>
              <a:rPr lang="en-US" b="1" dirty="0"/>
              <a:t> </a:t>
            </a:r>
            <a:endParaRPr lang="en-US" dirty="0"/>
          </a:p>
          <a:p>
            <a:pPr>
              <a:buNone/>
            </a:pPr>
            <a:r>
              <a:rPr lang="en-US" dirty="0"/>
              <a:t>IT IS HEREBY PROPOSED THAT THE FOLLOWING BE ADOPTED:</a:t>
            </a:r>
          </a:p>
          <a:p>
            <a:pPr>
              <a:buNone/>
            </a:pPr>
            <a:r>
              <a:rPr lang="en-US" dirty="0"/>
              <a:t>  </a:t>
            </a:r>
          </a:p>
          <a:p>
            <a:pPr marL="514350" lvl="0" indent="-514350">
              <a:buFont typeface="+mj-lt"/>
              <a:buAutoNum type="arabicPeriod"/>
            </a:pPr>
            <a:r>
              <a:rPr lang="en-US" dirty="0"/>
              <a:t>That this takes effect for the Fall </a:t>
            </a:r>
            <a:r>
              <a:rPr lang="en-US" dirty="0" smtClean="0"/>
              <a:t>2012 semester</a:t>
            </a:r>
            <a:r>
              <a:rPr lang="en-US" dirty="0"/>
              <a:t>.</a:t>
            </a:r>
          </a:p>
          <a:p>
            <a:pPr marL="514350" indent="-514350">
              <a:buFont typeface="+mj-lt"/>
              <a:buAutoNum type="arabicPeriod"/>
            </a:pPr>
            <a:r>
              <a:rPr lang="en-US" dirty="0"/>
              <a:t> </a:t>
            </a:r>
            <a:r>
              <a:rPr lang="en-US" dirty="0" smtClean="0"/>
              <a:t>That </a:t>
            </a:r>
            <a:r>
              <a:rPr lang="en-US" dirty="0"/>
              <a:t>this proposal be forwarded to President George M. Philip for approval.</a:t>
            </a:r>
          </a:p>
          <a:p>
            <a:pPr>
              <a:buNone/>
            </a:pPr>
            <a:r>
              <a:rPr lang="en-US" b="1" dirty="0"/>
              <a:t/>
            </a:r>
            <a:br>
              <a:rPr lang="en-US" b="1" dirty="0"/>
            </a:br>
            <a:endParaRPr lang="en-US" dirty="0"/>
          </a:p>
        </p:txBody>
      </p:sp>
    </p:spTree>
    <p:extLst>
      <p:ext uri="{BB962C8B-B14F-4D97-AF65-F5344CB8AC3E}">
        <p14:creationId xmlns:p14="http://schemas.microsoft.com/office/powerpoint/2010/main" val="24686075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b="1" u="sng" dirty="0"/>
              <a:t>Amendment to Bill 1112-15 (Senator Greiman</a:t>
            </a:r>
            <a:r>
              <a:rPr lang="en-US" dirty="0"/>
              <a:t>).</a:t>
            </a:r>
          </a:p>
          <a:p>
            <a:r>
              <a:rPr lang="en-US" b="1" dirty="0"/>
              <a:t> </a:t>
            </a:r>
            <a:r>
              <a:rPr lang="en-US" sz="800" b="1" dirty="0"/>
              <a:t> </a:t>
            </a:r>
            <a:endParaRPr lang="en-US" sz="3200" b="1" dirty="0"/>
          </a:p>
          <a:p>
            <a:r>
              <a:rPr lang="en-US" b="1" dirty="0"/>
              <a:t>Adjournment</a:t>
            </a:r>
            <a:endParaRPr lang="en-US" sz="1600" b="1" dirty="0"/>
          </a:p>
          <a:p>
            <a:endParaRPr lang="en-US" dirty="0"/>
          </a:p>
        </p:txBody>
      </p:sp>
      <p:sp>
        <p:nvSpPr>
          <p:cNvPr id="2" name="Content Placeholder 1"/>
          <p:cNvSpPr>
            <a:spLocks noGrp="1"/>
          </p:cNvSpPr>
          <p:nvPr>
            <p:ph idx="1"/>
          </p:nvPr>
        </p:nvSpPr>
        <p:spPr/>
        <p:txBody>
          <a:bodyPr/>
          <a:lstStyle/>
          <a:p>
            <a:pPr marL="0" indent="0">
              <a:buNone/>
            </a:pPr>
            <a:endParaRPr lang="en-US" b="1" dirty="0" smtClean="0"/>
          </a:p>
          <a:p>
            <a:pPr marL="0" indent="0">
              <a:buNone/>
            </a:pPr>
            <a:endParaRPr lang="en-US" b="1" dirty="0"/>
          </a:p>
          <a:p>
            <a:pPr marL="0" indent="0">
              <a:buNone/>
            </a:pPr>
            <a:endParaRPr lang="en-US" b="1" dirty="0" smtClean="0"/>
          </a:p>
          <a:p>
            <a:pPr marL="0" indent="0" algn="ctr">
              <a:buNone/>
            </a:pPr>
            <a:r>
              <a:rPr lang="en-US" b="1" dirty="0" smtClean="0"/>
              <a:t>Amendment to Bill 1112-15 Senator Greiman</a:t>
            </a:r>
            <a:endParaRPr lang="en-US" dirty="0"/>
          </a:p>
        </p:txBody>
      </p:sp>
    </p:spTree>
    <p:extLst>
      <p:ext uri="{BB962C8B-B14F-4D97-AF65-F5344CB8AC3E}">
        <p14:creationId xmlns:p14="http://schemas.microsoft.com/office/powerpoint/2010/main" val="2468607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a:xfrm>
            <a:off x="152400" y="152400"/>
            <a:ext cx="8839200" cy="59737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indent="-119063"/>
            <a:r>
              <a:rPr lang="en-US" sz="1400" dirty="0" smtClean="0">
                <a:latin typeface="Arial Narrow" pitchFamily="34" charset="0"/>
              </a:rPr>
              <a:t>Whereas, the study of U.S. Diversity and Pluralism has long been one of the separate and discrete “knowledge areas, perspectives, and competencies considered by the University to be central to the intellectual development of every undergraduate,” as stated in the General Education Rationale;</a:t>
            </a:r>
          </a:p>
          <a:p>
            <a:pPr marL="119063" indent="-119063"/>
            <a:r>
              <a:rPr lang="en-US" sz="1400" dirty="0" smtClean="0">
                <a:latin typeface="Arial Narrow" pitchFamily="34" charset="0"/>
              </a:rPr>
              <a:t>Whereas the University at Albany’s existing General Education Curriculum contains a requirement in U.S. Diversity and Pluralism, which carefully and explicitly defines both terms, establishing clear and effective learning objectives for teaching these courses across multiple disciplines;</a:t>
            </a:r>
          </a:p>
          <a:p>
            <a:pPr marL="119063" indent="-119063"/>
            <a:r>
              <a:rPr lang="en-US" sz="1400" dirty="0" smtClean="0">
                <a:latin typeface="Arial Narrow" pitchFamily="34" charset="0"/>
              </a:rPr>
              <a:t>Whereas Senate Bill 1112-15, “Revision to the General Education Program,” removes this requirement, reducing what was a separate and essential knowledge area to an example of one approach among many within another category; </a:t>
            </a:r>
          </a:p>
          <a:p>
            <a:pPr marL="119063" indent="-119063"/>
            <a:r>
              <a:rPr lang="en-US" sz="1400" dirty="0" smtClean="0">
                <a:latin typeface="Arial Narrow" pitchFamily="34" charset="0"/>
              </a:rPr>
              <a:t>Whereas the Board of Trustees Amendments to the General Education Requirement (January 19, 2010) states that candidates for a baccalaureate degree must complete “an academically rigorous and comprehensive core General Education curriculum of </a:t>
            </a:r>
            <a:r>
              <a:rPr lang="en-US" sz="1400" i="1" dirty="0" smtClean="0">
                <a:latin typeface="Arial Narrow" pitchFamily="34" charset="0"/>
              </a:rPr>
              <a:t>no fewer than 30 credit hour</a:t>
            </a:r>
            <a:r>
              <a:rPr lang="en-US" sz="1400" dirty="0" smtClean="0">
                <a:latin typeface="Arial Narrow" pitchFamily="34" charset="0"/>
              </a:rPr>
              <a:t>s, </a:t>
            </a:r>
            <a:r>
              <a:rPr lang="en-US" sz="1400" i="1" dirty="0" smtClean="0">
                <a:latin typeface="Arial Narrow" pitchFamily="34" charset="0"/>
              </a:rPr>
              <a:t>including but not limited </a:t>
            </a:r>
            <a:r>
              <a:rPr lang="en-US" sz="1400" dirty="0" smtClean="0">
                <a:latin typeface="Arial Narrow" pitchFamily="34" charset="0"/>
              </a:rPr>
              <a:t>to at least three credit hours of each course” in mathematics and basic communication, and three credits each in at least five of eight academic areas;  </a:t>
            </a:r>
          </a:p>
          <a:p>
            <a:pPr marL="119063" indent="-119063"/>
            <a:r>
              <a:rPr lang="en-US" sz="1400" dirty="0" smtClean="0">
                <a:latin typeface="Arial Narrow" pitchFamily="34" charset="0"/>
              </a:rPr>
              <a:t>Whereas Board of Trustees Amendments to the General Education Requirement (January 19, 2010) recognizes that the faculty of each institution will retain the responsibility for </a:t>
            </a:r>
            <a:r>
              <a:rPr lang="en-US" sz="1400" i="1" dirty="0" smtClean="0">
                <a:latin typeface="Arial Narrow" pitchFamily="34" charset="0"/>
              </a:rPr>
              <a:t>“establishing the specific course requirements and content of a General Education curriculum of the best practices in American higher education,”</a:t>
            </a:r>
            <a:r>
              <a:rPr lang="en-US" sz="1400" dirty="0" smtClean="0">
                <a:latin typeface="Arial Narrow" pitchFamily="34" charset="0"/>
              </a:rPr>
              <a:t> and encourages individual campuses “to allow faculty to develop more than one than one curriculum which meets the General Education Requirement;” </a:t>
            </a:r>
          </a:p>
          <a:p>
            <a:pPr marL="119063" indent="-119063"/>
            <a:r>
              <a:rPr lang="en-US" sz="1400" dirty="0" smtClean="0">
                <a:latin typeface="Arial Narrow" pitchFamily="34" charset="0"/>
              </a:rPr>
              <a:t>Whereas the University Faculty Senate has approved Senate Bill 1112-15 which stipulates the minimum number of credits for the General Education Requirement Program, but does not indicate a maximum number of credits;</a:t>
            </a:r>
          </a:p>
          <a:p>
            <a:pPr marL="119063" indent="-119063"/>
            <a:r>
              <a:rPr lang="en-US" sz="1400" dirty="0" smtClean="0">
                <a:latin typeface="Arial Narrow" pitchFamily="34" charset="0"/>
              </a:rPr>
              <a:t> Whereas the Universities at Stony Brook, Binghamton, and Buffalo either require separate courses in U.S. diversity and / or pluralism, or require that the requirement in U.S. History enable students to develop knowledge of U.S. diversity;</a:t>
            </a:r>
          </a:p>
          <a:p>
            <a:pPr marL="119063" indent="-119063"/>
            <a:r>
              <a:rPr lang="en-US" sz="1400" dirty="0" smtClean="0">
                <a:latin typeface="Arial Narrow" pitchFamily="34" charset="0"/>
              </a:rPr>
              <a:t> I move to amend the previously adopted bill, Senate Bill 1112-15, by </a:t>
            </a:r>
            <a:r>
              <a:rPr lang="en-US" sz="1400" b="1" dirty="0" smtClean="0">
                <a:latin typeface="Arial Narrow" pitchFamily="34" charset="0"/>
              </a:rPr>
              <a:t>adding a three-credit requirement in U.S. Diversity and Pluralism as one of the SUNY Flex Categories – Required at </a:t>
            </a:r>
            <a:r>
              <a:rPr lang="en-US" sz="1400" b="1" dirty="0" err="1" smtClean="0">
                <a:latin typeface="Arial Narrow" pitchFamily="34" charset="0"/>
              </a:rPr>
              <a:t>UAlbany</a:t>
            </a:r>
            <a:r>
              <a:rPr lang="en-US" sz="1400" b="1" dirty="0" smtClean="0">
                <a:latin typeface="Arial Narrow" pitchFamily="34" charset="0"/>
              </a:rPr>
              <a:t>, using the language of the existing requirement including its learning objectives:</a:t>
            </a:r>
          </a:p>
          <a:p>
            <a:pPr marL="119063" indent="-119063"/>
            <a:r>
              <a:rPr lang="en-US" sz="1400" b="1" dirty="0" smtClean="0">
                <a:latin typeface="Arial Narrow" pitchFamily="34" charset="0"/>
              </a:rPr>
              <a:t> U.S. Diversity and Pluralism courses enable students to demonstrate: knowledge and understanding of the diversity and pluralism of U.S. society with respect to race, ethnicity, and gender, as well as class, sexual orientation, and/or religion; knowledge and understanding of the social and cultural influences that shape the perspectives of various social groups as well as students’ own points of view; knowledge and understanding of the contributions of various social groups to U.S. society; knowledge and understanding of the sources and manifestations of controversy or conflict arising from U.S. diversity and pluralism.</a:t>
            </a:r>
          </a:p>
          <a:p>
            <a:pPr marL="119063" indent="-119063"/>
            <a:endParaRPr lang="en-US" sz="1400" dirty="0">
              <a:latin typeface="Arial Narrow" pitchFamily="34" charset="0"/>
            </a:endParaRPr>
          </a:p>
        </p:txBody>
      </p:sp>
    </p:spTree>
    <p:extLst>
      <p:ext uri="{BB962C8B-B14F-4D97-AF65-F5344CB8AC3E}">
        <p14:creationId xmlns:p14="http://schemas.microsoft.com/office/powerpoint/2010/main" val="41032599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Adjournment</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Motion to extend meeting time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88358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738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55000" lnSpcReduction="20000"/>
          </a:bodyPr>
          <a:lstStyle/>
          <a:p>
            <a:pPr marL="0" indent="0">
              <a:buNone/>
            </a:pPr>
            <a:r>
              <a:rPr lang="en-US" b="1" dirty="0"/>
              <a:t>UFS (University Faculty Senator’s Report) –Daniel D. White, J. Philippe Abraham &amp; Shadi Shahedipour-Sandvik, SUNY Senators</a:t>
            </a:r>
          </a:p>
          <a:p>
            <a:r>
              <a:rPr lang="en-US" dirty="0"/>
              <a:t>The SUNY Senators attended the University Faculty Senate spring Plenary in </a:t>
            </a:r>
            <a:r>
              <a:rPr lang="en-US" dirty="0" err="1"/>
              <a:t>Geneseo</a:t>
            </a:r>
            <a:r>
              <a:rPr lang="en-US" dirty="0"/>
              <a:t> on April 20-21, 2012. A full report will be forthcoming. The  SUNY Faculty Senate/Research Foundation for SUNY Sustainability Research Workshop (</a:t>
            </a:r>
            <a:r>
              <a:rPr lang="en-US" u="sng" dirty="0">
                <a:hlinkClick r:id="rId2"/>
              </a:rPr>
              <a:t>http://www.esf.edu/outreach/pd/2012/sunysenate/</a:t>
            </a:r>
            <a:r>
              <a:rPr lang="en-US" dirty="0"/>
              <a:t>) is scheduled for May 17-18 in Syracuse. Please share this link with interested colleagues and constituents. </a:t>
            </a:r>
          </a:p>
          <a:p>
            <a:r>
              <a:rPr lang="en-US" u="sng" dirty="0" smtClean="0"/>
              <a:t>Call </a:t>
            </a:r>
            <a:r>
              <a:rPr lang="en-US" u="sng" dirty="0"/>
              <a:t>for nominations to the Faculty Senate Standing Committees for 2012-13:  </a:t>
            </a:r>
            <a:endParaRPr lang="en-US" dirty="0"/>
          </a:p>
          <a:p>
            <a:pPr marL="0" indent="0">
              <a:buNone/>
            </a:pPr>
            <a:r>
              <a:rPr lang="en-US" dirty="0"/>
              <a:t>There are several vacancies that will need to be filled on the various committees.  </a:t>
            </a:r>
          </a:p>
          <a:p>
            <a:pPr marL="0" indent="0">
              <a:buNone/>
            </a:pPr>
            <a:r>
              <a:rPr lang="en-US" dirty="0"/>
              <a:t>If you are not currently on a Standing Committee and would like to be considered for one, please complete the nomination form here: </a:t>
            </a:r>
            <a:r>
              <a:rPr lang="en-US" u="sng" dirty="0">
                <a:hlinkClick r:id="rId3"/>
              </a:rPr>
              <a:t>2012 Standing Committee Nomination Form</a:t>
            </a:r>
            <a:r>
              <a:rPr lang="en-US" dirty="0"/>
              <a:t> (</a:t>
            </a:r>
            <a:r>
              <a:rPr lang="en-US" u="sng" dirty="0">
                <a:hlinkClick r:id="rId3"/>
              </a:rPr>
              <a:t>http://fs9.formsite.com/zetadonut/form476649644/index.html</a:t>
            </a:r>
            <a:r>
              <a:rPr lang="en-US" dirty="0"/>
              <a:t>).</a:t>
            </a:r>
            <a:r>
              <a:rPr lang="en-US" b="1" dirty="0"/>
              <a:t> </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b="1" u="sng" dirty="0" smtClean="0"/>
              <a:t>SUNY-wide </a:t>
            </a:r>
            <a:r>
              <a:rPr lang="en-US" b="1" u="sng" dirty="0"/>
              <a:t>Senate </a:t>
            </a:r>
            <a:r>
              <a:rPr lang="en-US" b="1" u="sng" dirty="0" smtClean="0"/>
              <a:t>Report</a:t>
            </a:r>
            <a:endParaRPr lang="en-US" sz="1600" b="1" u="sng"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62500" lnSpcReduction="20000"/>
          </a:bodyPr>
          <a:lstStyle/>
          <a:p>
            <a:pPr marL="0" indent="0">
              <a:buNone/>
            </a:pPr>
            <a:r>
              <a:rPr lang="en-US" b="1" dirty="0"/>
              <a:t>GSO (Graduate Student Organization) – Heidi Nicholls, GSO Representative</a:t>
            </a:r>
          </a:p>
          <a:p>
            <a:r>
              <a:rPr lang="en-US" dirty="0"/>
              <a:t>The GSO held their elections and have sent out the notices of the incoming Executive Board, University Council Representative, and Lead Senator. As the year is coming to a close events such as volleyball, international movie nights, and picnics are being held in addition to the end of the year President's Gala (again to be a cruise on the Hudson River). The constitutional review board was unable to solicit sufficient feedback to productively prepare amendments for the most recent election, but hope to be able to do so for the May Assembly Meeting. Beyond offering printing and activities to wrap up the year, the GSO continues to interview office managers for this summer and fall in addition to the current Executive Board preparing position folders for the changeover. Our next assembly meeting will be held on May 4th at the Alumni House.</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b="1" u="sng" dirty="0"/>
              <a:t>Graduate Student Organization </a:t>
            </a:r>
            <a:r>
              <a:rPr lang="en-US" b="1" u="sng" dirty="0" smtClean="0"/>
              <a:t>Report</a:t>
            </a:r>
            <a:endParaRPr lang="en-US" sz="1600" b="1" u="sng"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r>
              <a:rPr lang="en-US" b="1" dirty="0"/>
              <a:t>SA (Student Association) – Bryant Barksdale, Student Association President Designee</a:t>
            </a:r>
            <a:endParaRPr lang="en-US" dirty="0"/>
          </a:p>
          <a:p>
            <a:r>
              <a:rPr lang="en-US" dirty="0"/>
              <a:t>Nothing to report.</a:t>
            </a:r>
            <a:endParaRPr lang="en-US" b="1" dirty="0"/>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b="1" u="sng" dirty="0"/>
              <a:t>Student Association Report </a:t>
            </a:r>
            <a:endParaRPr lang="en-US" sz="1600" b="1" u="sng" dirty="0"/>
          </a:p>
          <a:p>
            <a:pPr marL="228600" lvl="0" indent="-107950">
              <a:buFont typeface="Arial" pitchFamily="34" charset="0"/>
              <a:buChar char="•"/>
            </a:pPr>
            <a:r>
              <a:rPr lang="en-US" dirty="0"/>
              <a:t>Council/Committee Reports</a:t>
            </a:r>
            <a:endParaRPr lang="en-US" sz="1600" b="1"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lstStyle/>
          <a:p>
            <a:r>
              <a:rPr lang="en-US" b="1" dirty="0"/>
              <a:t>CAA (Council on Academic Assessment) – Adrian Masters, Chair</a:t>
            </a:r>
          </a:p>
          <a:p>
            <a:r>
              <a:rPr lang="en-US" dirty="0"/>
              <a:t>At its meeting on 28</a:t>
            </a:r>
            <a:r>
              <a:rPr lang="en-US" baseline="30000" dirty="0"/>
              <a:t>th</a:t>
            </a:r>
            <a:r>
              <a:rPr lang="en-US" dirty="0"/>
              <a:t> March the CAA approved the Program Review Committee’s report on the Public Administration program review.</a:t>
            </a:r>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46860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971799" cy="336550"/>
          </a:xfrm>
        </p:spPr>
        <p:txBody>
          <a:bodyPr>
            <a:normAutofit fontScale="90000"/>
          </a:bodyPr>
          <a:lstStyle/>
          <a:p>
            <a:r>
              <a:rPr lang="en-US" dirty="0" smtClean="0"/>
              <a:t>University Senate 4/30/12</a:t>
            </a:r>
            <a:endParaRPr lang="en-US" dirty="0"/>
          </a:p>
        </p:txBody>
      </p:sp>
      <p:sp>
        <p:nvSpPr>
          <p:cNvPr id="5" name="Content Placeholder 4"/>
          <p:cNvSpPr>
            <a:spLocks noGrp="1"/>
          </p:cNvSpPr>
          <p:nvPr>
            <p:ph idx="1"/>
          </p:nvPr>
        </p:nvSpPr>
        <p:spPr/>
        <p:txBody>
          <a:bodyPr>
            <a:normAutofit fontScale="92500" lnSpcReduction="10000"/>
          </a:bodyPr>
          <a:lstStyle/>
          <a:p>
            <a:r>
              <a:rPr lang="en-US" b="1" dirty="0" err="1"/>
              <a:t>CAFFECoR</a:t>
            </a:r>
            <a:r>
              <a:rPr lang="en-US" b="1" dirty="0"/>
              <a:t> (Committee on Academic Freedom, Freedom of Expression, and Community Responsibility) – Aran Mull, Chair</a:t>
            </a:r>
          </a:p>
          <a:p>
            <a:r>
              <a:rPr lang="en-US" dirty="0"/>
              <a:t>The committee met on March 12</a:t>
            </a:r>
            <a:r>
              <a:rPr lang="en-US" baseline="30000" dirty="0"/>
              <a:t>th</a:t>
            </a:r>
            <a:r>
              <a:rPr lang="en-US" dirty="0"/>
              <a:t> to review the revised Responsible Use of Information Technology policy and continued work on the committee’s policy for managing complaints brought to the committee</a:t>
            </a:r>
            <a:r>
              <a:rPr lang="en-US" dirty="0" smtClean="0"/>
              <a:t>.</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0000" lnSpcReduction="20000"/>
          </a:bodyPr>
          <a:lstStyle/>
          <a:p>
            <a:r>
              <a:rPr lang="en-US" b="1" dirty="0"/>
              <a:t>Approval of Minutes </a:t>
            </a:r>
            <a:endParaRPr lang="en-US" sz="1600" b="1" dirty="0"/>
          </a:p>
          <a:p>
            <a:r>
              <a:rPr lang="en-US" b="1" dirty="0" smtClean="0"/>
              <a:t>Provost’s </a:t>
            </a:r>
            <a:r>
              <a:rPr lang="en-US" b="1" dirty="0"/>
              <a:t>Report—Susan Phillips</a:t>
            </a:r>
            <a:endParaRPr lang="en-US" sz="1600" b="1" dirty="0"/>
          </a:p>
          <a:p>
            <a:r>
              <a:rPr lang="en-US" b="1" dirty="0" smtClean="0"/>
              <a:t>Senate </a:t>
            </a:r>
            <a:r>
              <a:rPr lang="en-US" b="1" dirty="0"/>
              <a:t>Chair’s Report – Susanna Fessler</a:t>
            </a:r>
            <a:endParaRPr lang="en-US" sz="1600" b="1" dirty="0"/>
          </a:p>
          <a:p>
            <a:r>
              <a:rPr lang="en-US" b="1" dirty="0" smtClean="0"/>
              <a:t>Other </a:t>
            </a:r>
            <a:r>
              <a:rPr lang="en-US" b="1" dirty="0"/>
              <a:t>Reports</a:t>
            </a:r>
            <a:endParaRPr lang="en-US" sz="1600" b="1" dirty="0"/>
          </a:p>
          <a:p>
            <a:pPr marL="228600" indent="-107950">
              <a:buFont typeface="Arial" pitchFamily="34" charset="0"/>
              <a:buChar char="•"/>
            </a:pPr>
            <a:r>
              <a:rPr lang="en-US" dirty="0" smtClean="0"/>
              <a:t>SUNY-wide </a:t>
            </a:r>
            <a:r>
              <a:rPr lang="en-US" dirty="0"/>
              <a:t>Senate </a:t>
            </a:r>
            <a:r>
              <a:rPr lang="en-US" dirty="0" smtClean="0"/>
              <a:t>Report</a:t>
            </a:r>
            <a:endParaRPr lang="en-US" sz="1600" b="1" dirty="0"/>
          </a:p>
          <a:p>
            <a:pPr marL="228600" lvl="0" indent="-107950">
              <a:buFont typeface="Arial" pitchFamily="34" charset="0"/>
              <a:buChar char="•"/>
            </a:pPr>
            <a:r>
              <a:rPr lang="en-US" dirty="0"/>
              <a:t>Graduate Student Organization </a:t>
            </a:r>
            <a:r>
              <a:rPr lang="en-US" dirty="0" smtClean="0"/>
              <a:t>Report</a:t>
            </a:r>
            <a:endParaRPr lang="en-US" sz="1600" b="1" dirty="0"/>
          </a:p>
          <a:p>
            <a:pPr marL="228600" lvl="0" indent="-107950">
              <a:buFont typeface="Arial" pitchFamily="34" charset="0"/>
              <a:buChar char="•"/>
            </a:pPr>
            <a:r>
              <a:rPr lang="en-US" dirty="0"/>
              <a:t>Student Association Report </a:t>
            </a:r>
            <a:endParaRPr lang="en-US" sz="1600" b="1" dirty="0"/>
          </a:p>
          <a:p>
            <a:pPr marL="228600" lvl="0" indent="-107950">
              <a:buFont typeface="Arial" pitchFamily="34" charset="0"/>
              <a:buChar char="•"/>
            </a:pPr>
            <a:r>
              <a:rPr lang="en-US" b="1" u="sng" dirty="0"/>
              <a:t>Council/Committee Reports</a:t>
            </a:r>
            <a:endParaRPr lang="en-US" sz="1600" b="1" u="sng" dirty="0"/>
          </a:p>
          <a:p>
            <a:pPr marL="119063" indent="-119063">
              <a:buFont typeface="Arial" pitchFamily="34" charset="0"/>
              <a:buChar char="•"/>
            </a:pPr>
            <a:r>
              <a:rPr lang="en-US" b="1" dirty="0" smtClean="0"/>
              <a:t>Athletics </a:t>
            </a:r>
            <a:r>
              <a:rPr lang="en-US" b="1" dirty="0"/>
              <a:t>Report to the University Senate, Teri Harrison, Faculty Athletics Representative</a:t>
            </a:r>
            <a:endParaRPr lang="en-US" b="1" u="sng" dirty="0"/>
          </a:p>
          <a:p>
            <a:pPr marL="119063" indent="-119063">
              <a:buFont typeface="Arial" pitchFamily="34" charset="0"/>
              <a:buChar char="•"/>
            </a:pPr>
            <a:r>
              <a:rPr lang="en-US" b="1" dirty="0" smtClean="0"/>
              <a:t>Approval </a:t>
            </a:r>
            <a:r>
              <a:rPr lang="en-US" b="1" dirty="0"/>
              <a:t>of Proposed Council and Standing Committee Memberships for 2012-2013</a:t>
            </a:r>
            <a:endParaRPr lang="en-US" b="1" u="sng" dirty="0"/>
          </a:p>
          <a:p>
            <a:pPr marL="119063" indent="-119063">
              <a:buFont typeface="Arial" pitchFamily="34" charset="0"/>
              <a:buChar char="•"/>
            </a:pPr>
            <a:r>
              <a:rPr lang="en-US" b="1" dirty="0" smtClean="0"/>
              <a:t>Election </a:t>
            </a:r>
            <a:r>
              <a:rPr lang="en-US" b="1" dirty="0"/>
              <a:t>of Senate Vice-Chair for 2012-2013 and Secretary for 2012-2014</a:t>
            </a:r>
            <a:endParaRPr lang="en-US" b="1" u="sng" dirty="0"/>
          </a:p>
          <a:p>
            <a:pPr marL="119063" indent="-119063">
              <a:buFont typeface="Arial" pitchFamily="34" charset="0"/>
              <a:buChar char="•"/>
            </a:pPr>
            <a:r>
              <a:rPr lang="en-US" b="1" dirty="0" smtClean="0"/>
              <a:t>Approval </a:t>
            </a:r>
            <a:r>
              <a:rPr lang="en-US" b="1" dirty="0"/>
              <a:t>of Changes to Council Memberships</a:t>
            </a:r>
            <a:endParaRPr lang="en-US" sz="1600" b="1" dirty="0"/>
          </a:p>
          <a:p>
            <a:r>
              <a:rPr lang="en-US" b="1" dirty="0" smtClean="0"/>
              <a:t>Unfinished </a:t>
            </a:r>
            <a:r>
              <a:rPr lang="en-US" b="1" dirty="0"/>
              <a:t>Business</a:t>
            </a:r>
            <a:endParaRPr lang="en-US" sz="1600" b="1" dirty="0"/>
          </a:p>
          <a:p>
            <a:pPr marL="119063" indent="-119063">
              <a:buFont typeface="Arial" pitchFamily="34" charset="0"/>
              <a:buChar char="•"/>
            </a:pPr>
            <a:r>
              <a:rPr lang="en-US" dirty="0" smtClean="0"/>
              <a:t>Senate </a:t>
            </a:r>
            <a:r>
              <a:rPr lang="en-US" dirty="0"/>
              <a:t>Bill 1112-17 Curriculum Changes to the Informatics </a:t>
            </a:r>
            <a:r>
              <a:rPr lang="en-US" dirty="0" smtClean="0"/>
              <a:t>Major</a:t>
            </a:r>
          </a:p>
          <a:p>
            <a:pPr marL="119063" indent="-119063">
              <a:buFont typeface="Arial" pitchFamily="34" charset="0"/>
              <a:buChar char="•"/>
            </a:pPr>
            <a:r>
              <a:rPr lang="en-US" dirty="0" smtClean="0"/>
              <a:t>Senate </a:t>
            </a:r>
            <a:r>
              <a:rPr lang="en-US" dirty="0"/>
              <a:t>Bill 1112-18 Revisions to the Policy on Double </a:t>
            </a:r>
            <a:r>
              <a:rPr lang="en-US" dirty="0" smtClean="0"/>
              <a:t>Majoring</a:t>
            </a:r>
          </a:p>
          <a:p>
            <a:pPr marL="119063" indent="-119063">
              <a:buFont typeface="Arial" pitchFamily="34" charset="0"/>
              <a:buChar char="•"/>
            </a:pPr>
            <a:r>
              <a:rPr lang="en-US" dirty="0" smtClean="0"/>
              <a:t>Senate </a:t>
            </a:r>
            <a:r>
              <a:rPr lang="en-US" dirty="0"/>
              <a:t>Bill 1112-12 EAS 2011 Curriculum </a:t>
            </a:r>
            <a:r>
              <a:rPr lang="en-US" dirty="0" smtClean="0"/>
              <a:t>Revision</a:t>
            </a:r>
          </a:p>
          <a:p>
            <a:pPr marL="119063" indent="-119063">
              <a:buFont typeface="Arial" pitchFamily="34" charset="0"/>
              <a:buChar char="•"/>
            </a:pPr>
            <a:r>
              <a:rPr lang="en-US" dirty="0" smtClean="0"/>
              <a:t>Senate </a:t>
            </a:r>
            <a:r>
              <a:rPr lang="en-US" dirty="0"/>
              <a:t>Bill 1112-19 Revisions to the Biology BS </a:t>
            </a:r>
            <a:r>
              <a:rPr lang="en-US" dirty="0" smtClean="0"/>
              <a:t>Program</a:t>
            </a:r>
          </a:p>
          <a:p>
            <a:pPr marL="119063" indent="-119063">
              <a:buFont typeface="Arial" pitchFamily="34" charset="0"/>
              <a:buChar char="•"/>
            </a:pPr>
            <a:r>
              <a:rPr lang="en-US" dirty="0" smtClean="0"/>
              <a:t>Senate </a:t>
            </a:r>
            <a:r>
              <a:rPr lang="en-US" dirty="0"/>
              <a:t>Bill 1112-20 Changes to the Policy on Internships (UNI390) and Creation of Sophomore Level Internship Option (</a:t>
            </a:r>
            <a:r>
              <a:rPr lang="en-US" dirty="0" smtClean="0"/>
              <a:t>UNI290)</a:t>
            </a:r>
          </a:p>
          <a:p>
            <a:pPr marL="119063" indent="-119063">
              <a:buFont typeface="Arial" pitchFamily="34" charset="0"/>
              <a:buChar char="•"/>
            </a:pPr>
            <a:r>
              <a:rPr lang="en-US" dirty="0" smtClean="0"/>
              <a:t>Senate </a:t>
            </a:r>
            <a:r>
              <a:rPr lang="en-US" dirty="0"/>
              <a:t>Bill 1112-21 Curriculum Changes in the Department of </a:t>
            </a:r>
            <a:r>
              <a:rPr lang="en-US" dirty="0" smtClean="0"/>
              <a:t>Music</a:t>
            </a:r>
          </a:p>
          <a:p>
            <a:pPr marL="119063" indent="-119063">
              <a:buFont typeface="Arial" pitchFamily="34" charset="0"/>
              <a:buChar char="•"/>
            </a:pPr>
            <a:r>
              <a:rPr lang="en-US" dirty="0" smtClean="0"/>
              <a:t>Senate </a:t>
            </a:r>
            <a:r>
              <a:rPr lang="en-US" dirty="0"/>
              <a:t>Bill 1112-23 Degree Requirements for Major in Accounting</a:t>
            </a:r>
          </a:p>
          <a:p>
            <a:pPr marL="119063" lvl="0" indent="-119063">
              <a:buFont typeface="Arial" pitchFamily="34" charset="0"/>
              <a:buChar char="•"/>
            </a:pPr>
            <a:r>
              <a:rPr lang="en-US" dirty="0"/>
              <a:t>Senate Bill 1112-22 Policy &amp; Procedures on Misconduct in Research &amp; Scholarship</a:t>
            </a:r>
          </a:p>
          <a:p>
            <a:r>
              <a:rPr lang="en-US" b="1" dirty="0"/>
              <a:t> </a:t>
            </a:r>
            <a:endParaRPr lang="en-US" sz="3200" b="1" dirty="0"/>
          </a:p>
          <a:p>
            <a:r>
              <a:rPr lang="en-US" b="1" dirty="0"/>
              <a:t>New Business</a:t>
            </a:r>
            <a:endParaRPr lang="en-US" sz="1600" b="1" dirty="0"/>
          </a:p>
          <a:p>
            <a:r>
              <a:rPr lang="en-US" dirty="0"/>
              <a:t>Amendment to Bill 1112-15 (Senator Greiman).</a:t>
            </a:r>
          </a:p>
          <a:p>
            <a:r>
              <a:rPr lang="en-US" b="1" dirty="0"/>
              <a:t> </a:t>
            </a:r>
            <a:r>
              <a:rPr lang="en-US" sz="800" b="1" dirty="0"/>
              <a:t> </a:t>
            </a:r>
            <a:endParaRPr lang="en-US" sz="3200" b="1" dirty="0"/>
          </a:p>
          <a:p>
            <a:r>
              <a:rPr lang="en-US" b="1" dirty="0"/>
              <a:t>Adjournment</a:t>
            </a:r>
            <a:endParaRPr lang="en-US" sz="1600" b="1" dirty="0"/>
          </a:p>
          <a:p>
            <a:endParaRPr lang="en-US" dirty="0"/>
          </a:p>
        </p:txBody>
      </p:sp>
    </p:spTree>
    <p:extLst>
      <p:ext uri="{BB962C8B-B14F-4D97-AF65-F5344CB8AC3E}">
        <p14:creationId xmlns:p14="http://schemas.microsoft.com/office/powerpoint/2010/main" val="2890829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6992</Words>
  <Application>Microsoft Office PowerPoint</Application>
  <PresentationFormat>On-screen Show (4:3)</PresentationFormat>
  <Paragraphs>1705</Paragraphs>
  <Slides>49</Slides>
  <Notes>12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PowerPoint Presentation</vt:lpstr>
      <vt:lpstr>PowerPoint Presentation</vt:lpstr>
      <vt:lpstr>PowerPoint Presentation</vt:lpstr>
      <vt:lpstr>PowerPoint Presentation</vt:lpstr>
      <vt:lpstr>PowerPoint Presentation</vt:lpstr>
      <vt:lpstr>PowerPoint Presentation</vt:lpstr>
      <vt:lpstr>Football</vt:lpstr>
      <vt:lpstr>PowerPoint Presentation</vt:lpstr>
      <vt:lpstr>PowerPoint Presentation</vt:lpstr>
      <vt:lpstr>PowerPoint Presentation</vt:lpstr>
      <vt:lpstr>PowerPoint Presentation</vt:lpstr>
      <vt:lpstr>PowerPoint Presentation</vt:lpstr>
      <vt:lpstr>PowerPoint Presentation</vt:lpstr>
      <vt:lpstr>University Senate 4/30/12</vt:lpstr>
      <vt:lpstr>University Senate 4/30/12</vt:lpstr>
      <vt:lpstr>Nominations from the Floor </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University Senate 4/30/12</vt:lpstr>
      <vt:lpstr>PowerPoint Presentation</vt:lpstr>
      <vt:lpstr>University Senate 4/30/12</vt:lpstr>
      <vt:lpstr>Motion to extend meeting time</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Senate 4/30/12</dc:title>
  <dc:creator>Susanna Fessler</dc:creator>
  <cp:lastModifiedBy>Susanna Fessler</cp:lastModifiedBy>
  <cp:revision>23</cp:revision>
  <dcterms:created xsi:type="dcterms:W3CDTF">2012-04-27T20:34:47Z</dcterms:created>
  <dcterms:modified xsi:type="dcterms:W3CDTF">2012-04-30T16:20:15Z</dcterms:modified>
</cp:coreProperties>
</file>